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notesSlides/notesSlide1.xml" ContentType="application/vnd.openxmlformats-officedocument.presentationml.notesSlide+xml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3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nicka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93" autoAdjust="0"/>
    <p:restoredTop sz="94624" autoAdjust="0"/>
  </p:normalViewPr>
  <p:slideViewPr>
    <p:cSldViewPr>
      <p:cViewPr varScale="1">
        <p:scale>
          <a:sx n="66" d="100"/>
          <a:sy n="66" d="100"/>
        </p:scale>
        <p:origin x="-41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4BF21A-2AC2-4412-8FC7-075EDC66F9C4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64A653-B4F9-4DAC-B6BC-2A611C9CEA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6158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64A653-B4F9-4DAC-B6BC-2A611C9CEAD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.bin"/><Relationship Id="rId13" Type="http://schemas.openxmlformats.org/officeDocument/2006/relationships/image" Target="../media/image8.jpeg"/><Relationship Id="rId18" Type="http://schemas.openxmlformats.org/officeDocument/2006/relationships/image" Target="../media/image13.jpeg"/><Relationship Id="rId26" Type="http://schemas.microsoft.com/office/2007/relationships/media" Target="../media/media4.mp3"/><Relationship Id="rId3" Type="http://schemas.openxmlformats.org/officeDocument/2006/relationships/audio" Target="../media/media2.mp3"/><Relationship Id="rId21" Type="http://schemas.openxmlformats.org/officeDocument/2006/relationships/image" Target="../media/image15.png"/><Relationship Id="rId7" Type="http://schemas.openxmlformats.org/officeDocument/2006/relationships/slideLayout" Target="../slideLayouts/slideLayout2.xml"/><Relationship Id="rId12" Type="http://schemas.openxmlformats.org/officeDocument/2006/relationships/image" Target="../media/image7.jpeg"/><Relationship Id="rId17" Type="http://schemas.openxmlformats.org/officeDocument/2006/relationships/image" Target="../media/image12.jpeg"/><Relationship Id="rId25" Type="http://schemas.openxmlformats.org/officeDocument/2006/relationships/image" Target="../media/image17.png"/><Relationship Id="rId2" Type="http://schemas.openxmlformats.org/officeDocument/2006/relationships/audio" Target="../media/media1.mp3"/><Relationship Id="rId16" Type="http://schemas.openxmlformats.org/officeDocument/2006/relationships/image" Target="../media/image11.jpeg"/><Relationship Id="rId20" Type="http://schemas.microsoft.com/office/2007/relationships/media" Target="../media/media1.mp3"/><Relationship Id="rId29" Type="http://schemas.openxmlformats.org/officeDocument/2006/relationships/image" Target="../media/image19.png"/><Relationship Id="rId1" Type="http://schemas.openxmlformats.org/officeDocument/2006/relationships/vmlDrawing" Target="../drawings/vmlDrawing1.vml"/><Relationship Id="rId6" Type="http://schemas.openxmlformats.org/officeDocument/2006/relationships/audio" Target="../media/media5.mp3"/><Relationship Id="rId11" Type="http://schemas.openxmlformats.org/officeDocument/2006/relationships/image" Target="../media/image6.jpeg"/><Relationship Id="rId24" Type="http://schemas.microsoft.com/office/2007/relationships/media" Target="../media/media3.mp3"/><Relationship Id="rId5" Type="http://schemas.openxmlformats.org/officeDocument/2006/relationships/audio" Target="../media/media4.mp3"/><Relationship Id="rId15" Type="http://schemas.openxmlformats.org/officeDocument/2006/relationships/image" Target="../media/image10.jpeg"/><Relationship Id="rId23" Type="http://schemas.openxmlformats.org/officeDocument/2006/relationships/image" Target="../media/image16.png"/><Relationship Id="rId28" Type="http://schemas.microsoft.com/office/2007/relationships/media" Target="../media/media5.mp3"/><Relationship Id="rId10" Type="http://schemas.openxmlformats.org/officeDocument/2006/relationships/image" Target="../media/image5.jpeg"/><Relationship Id="rId19" Type="http://schemas.openxmlformats.org/officeDocument/2006/relationships/image" Target="../media/image14.jpeg"/><Relationship Id="rId4" Type="http://schemas.openxmlformats.org/officeDocument/2006/relationships/audio" Target="../media/media3.mp3"/><Relationship Id="rId9" Type="http://schemas.openxmlformats.org/officeDocument/2006/relationships/image" Target="../media/image4.jpeg"/><Relationship Id="rId14" Type="http://schemas.openxmlformats.org/officeDocument/2006/relationships/image" Target="../media/image9.jpeg"/><Relationship Id="rId22" Type="http://schemas.microsoft.com/office/2007/relationships/media" Target="../media/media2.mp3"/><Relationship Id="rId27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Relationship Id="rId9" Type="http://schemas.openxmlformats.org/officeDocument/2006/relationships/image" Target="../media/image4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image" Target="../media/image42.jpeg"/><Relationship Id="rId7" Type="http://schemas.openxmlformats.org/officeDocument/2006/relationships/image" Target="../media/image46.wmf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Relationship Id="rId9" Type="http://schemas.openxmlformats.org/officeDocument/2006/relationships/image" Target="../media/image4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52.png"/><Relationship Id="rId3" Type="http://schemas.openxmlformats.org/officeDocument/2006/relationships/image" Target="../media/image9.jpeg"/><Relationship Id="rId7" Type="http://schemas.openxmlformats.org/officeDocument/2006/relationships/image" Target="../media/image27.png"/><Relationship Id="rId12" Type="http://schemas.openxmlformats.org/officeDocument/2006/relationships/image" Target="../media/image5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11" Type="http://schemas.openxmlformats.org/officeDocument/2006/relationships/image" Target="../media/image50.png"/><Relationship Id="rId5" Type="http://schemas.openxmlformats.org/officeDocument/2006/relationships/image" Target="../media/image34.jpeg"/><Relationship Id="rId10" Type="http://schemas.openxmlformats.org/officeDocument/2006/relationships/image" Target="../media/image49.png"/><Relationship Id="rId4" Type="http://schemas.openxmlformats.org/officeDocument/2006/relationships/image" Target="../media/image10.jpeg"/><Relationship Id="rId9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nline-games-2.com/cs/online/ruddellc/matching-animal-sounds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2/Tagpfauenauge.jpg/258px-Tagpfauenauge.jpg" TargetMode="External"/><Relationship Id="rId13" Type="http://schemas.openxmlformats.org/officeDocument/2006/relationships/hyperlink" Target="http://upload.wikimedia.org/wikipedia/commons/thumb/0/03/Sympetrum_flaveolum_-_side_(aka).jpg/258px-Sympetrum_flaveolum_-_side_(aka).jpg" TargetMode="External"/><Relationship Id="rId18" Type="http://schemas.openxmlformats.org/officeDocument/2006/relationships/hyperlink" Target="%D0%BE%D0%B31.jpg" TargetMode="External"/><Relationship Id="rId3" Type="http://schemas.openxmlformats.org/officeDocument/2006/relationships/hyperlink" Target="http://upload.wikimedia.org/wikipedia/commons/thumb/d/d7/Phasianus_colchicus_2_tom_(Lukasz_Lukasik).jpg/200px-Phasianus_colchicus_2_tom_(Lukasz_Lukasik).jpg" TargetMode="External"/><Relationship Id="rId7" Type="http://schemas.openxmlformats.org/officeDocument/2006/relationships/hyperlink" Target="http://upload.wikimedia.org/wikipedia/commons/thumb/9/9e/Talpa_europaea_hg.jpg/258px-Talpa_europaea_hg.jpg" TargetMode="External"/><Relationship Id="rId12" Type="http://schemas.openxmlformats.org/officeDocument/2006/relationships/hyperlink" Target="http://upload.wikimedia.org/wikipedia/commons/thumb/d/df/Teichfrosch.jpg/258px-Teichfrosch.jpg" TargetMode="External"/><Relationship Id="rId17" Type="http://schemas.openxmlformats.org/officeDocument/2006/relationships/hyperlink" Target="http://www.pdclipart.org/albums/Plants__Trees_and_Leaves/spruce.png" TargetMode="External"/><Relationship Id="rId2" Type="http://schemas.openxmlformats.org/officeDocument/2006/relationships/hyperlink" Target="http://upload.wikimedia.org/wikipedia/commons/thumb/1/19/Europ%C3%A4ischer_Ziesel_in_Hockstellung.jpg/258px-Europ%C3%A4ischer_Ziesel_in_Hockstellung.jpg" TargetMode="External"/><Relationship Id="rId16" Type="http://schemas.openxmlformats.org/officeDocument/2006/relationships/hyperlink" Target="http://www.pdclipart.org/albums/Buildings/normal_house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3/01-sfel-08-009a_-_crop.jpg/225px-01-sfel-08-009a_-_crop.jpg" TargetMode="External"/><Relationship Id="rId11" Type="http://schemas.openxmlformats.org/officeDocument/2006/relationships/hyperlink" Target="http://upload.wikimedia.org/wikipedia/commons/thumb/0/01/Esox_lucius_Prague_Vltava_1.jpg/300px-Esox_lucius_Prague_Vltava_1.jpg" TargetMode="External"/><Relationship Id="rId5" Type="http://schemas.openxmlformats.org/officeDocument/2006/relationships/hyperlink" Target="http://upload.wikimedia.org/wikipedia/commons/thumb/1/10/Feldmaus_Microtus_arvalis.jpg/250px-Feldmaus_Microtus_arvalis.jpg" TargetMode="External"/><Relationship Id="rId15" Type="http://schemas.openxmlformats.org/officeDocument/2006/relationships/hyperlink" Target="http://upload.wikimedia.org/wikipedia/commons/thumb/1/1e/Big_mammals_pavilion2,_Zoo_Prague.jpg/250px-Big_mammals_pavilion2,_Zoo_Prague.jpg" TargetMode="External"/><Relationship Id="rId10" Type="http://schemas.openxmlformats.org/officeDocument/2006/relationships/hyperlink" Target="http://upload.wikimedia.org/wikipedia/commons/thumb/d/dc/Cycar_u0.gif/258px-Cycar_u0.gif" TargetMode="External"/><Relationship Id="rId19" Type="http://schemas.openxmlformats.org/officeDocument/2006/relationships/hyperlink" Target="http://online-games-2.com/cs/online/ruddellc/matching-animal-sounds" TargetMode="External"/><Relationship Id="rId4" Type="http://schemas.openxmlformats.org/officeDocument/2006/relationships/hyperlink" Target="http://upload.wikimedia.org/wikipedia/commons/thumb/c/c1/Rebhuehner.jpg/210px-Rebhuehner.jpg" TargetMode="External"/><Relationship Id="rId9" Type="http://schemas.openxmlformats.org/officeDocument/2006/relationships/hyperlink" Target="http://upload.wikimedia.org/wikipedia/commons/thumb/9/9f/Adult_deer_tick(cropped).jpg/258px-Adult_deer_tick(cropped).jpg" TargetMode="External"/><Relationship Id="rId14" Type="http://schemas.openxmlformats.org/officeDocument/2006/relationships/hyperlink" Target="http://upload.wikimedia.org/wikipedia/commons/thumb/3/38/Natrix_natrix_(Karl_L).jpg/258px-Natrix_natrix_(Karl_L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VY_32_INOVACE_10_ZVÍŘATA_zvířata volně žijící v přírodě, zvířata domácí 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AUTOR: Petra Kroupová</a:t>
            </a:r>
            <a:br>
              <a:rPr lang="cs-CZ" dirty="0" smtClean="0"/>
            </a:br>
            <a:r>
              <a:rPr lang="cs-CZ" dirty="0" smtClean="0"/>
              <a:t>ŠKOLA: ZŠ SPECIÁLNÍ</a:t>
            </a:r>
          </a:p>
          <a:p>
            <a:pPr algn="ctr">
              <a:buNone/>
            </a:pPr>
            <a:endParaRPr lang="cs-CZ" dirty="0"/>
          </a:p>
        </p:txBody>
      </p:sp>
      <p:pic>
        <p:nvPicPr>
          <p:cNvPr id="6" name="Picture 2" descr="C:\Documents and Settings\muceb\Plocha\opvk_hor_zakladni_logolink_bar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352928" cy="104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Název materiálu: zvířata –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zvířata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 volně žijící v přírodě, zvířata domácí</a:t>
            </a: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Anotace: Žák se seznámí s  živočichy žijícími ve volné přírodě,  domácími zvířaty i domácími mazlíčky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Autor: Mgr. Petra Kroupová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Jazyk: čeština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Očekávaný výstup: Žák by měl pomocí obrazového materiálu rozpoznat přirozené prostředí živočichů. Součástí prezentace je i odkaz na internetové stránky – poznávání hlasů zvířat.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Speciální vzdělávací potřeby: LMP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Klíčová slova: volně žijící zvířata, domácí zvířata, les, louka, pole, voda, dům, dvorek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Druh učebního materiálu: prezentace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Druh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interaktivity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: aktivita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Cílová skupina: žák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Stupeň a typ vzdělávání: speciální školství, I. stupeň ZŠ</a:t>
            </a: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Typická věková skupina: 6-9let (1.- 3. r.)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just" fontAlgn="base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Celková velikost</a:t>
            </a:r>
            <a:r>
              <a:rPr lang="cs-CZ" sz="1400" b="1" smtClean="0">
                <a:latin typeface="Arial" pitchFamily="34" charset="0"/>
                <a:cs typeface="Arial" pitchFamily="34" charset="0"/>
              </a:rPr>
              <a:t>: 28384Kb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Datum: 16.3.2012</a:t>
            </a:r>
            <a:endParaRPr lang="cs-CZ" sz="1400" dirty="0" smtClean="0"/>
          </a:p>
          <a:p>
            <a:endParaRPr lang="cs-CZ" sz="1600" dirty="0"/>
          </a:p>
        </p:txBody>
      </p:sp>
      <p:pic>
        <p:nvPicPr>
          <p:cNvPr id="4" name="Picture 4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8064896" cy="93610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924300" y="3086100"/>
          <a:ext cx="1295400" cy="685800"/>
        </p:xfrm>
        <a:graphic>
          <a:graphicData uri="http://schemas.openxmlformats.org/presentationml/2006/ole">
            <p:oleObj spid="_x0000_s1033" name="Objekt prostředí balíčkovače" showAsIcon="1" r:id="rId8" imgW="1300766" imgH="682580" progId="Package">
              <p:embed/>
            </p:oleObj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243408"/>
            <a:ext cx="7740352" cy="93610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  <a:cs typeface="Andalus" pitchFamily="18" charset="-78"/>
              </a:rPr>
              <a:t>Zvířata volně žijící – v lese</a:t>
            </a:r>
            <a:endParaRPr lang="cs-CZ" dirty="0">
              <a:latin typeface="Arial Black" pitchFamily="34" charset="0"/>
              <a:cs typeface="Andalus" pitchFamily="18" charset="-78"/>
            </a:endParaRPr>
          </a:p>
        </p:txBody>
      </p:sp>
      <p:pic>
        <p:nvPicPr>
          <p:cNvPr id="1033" name="Picture 9" descr="C:\Users\Kroupa\AppData\Local\Microsoft\Windows\Temporary Internet Files\Content.IE5\S5TLFT3G\MP900407521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267744" y="1196752"/>
            <a:ext cx="5112569" cy="3816424"/>
          </a:xfrm>
          <a:prstGeom prst="rect">
            <a:avLst/>
          </a:prstGeom>
          <a:noFill/>
        </p:spPr>
      </p:pic>
      <p:pic>
        <p:nvPicPr>
          <p:cNvPr id="1035" name="Picture 11" descr="C:\Users\Kroupa\AppData\Local\Microsoft\Windows\Temporary Internet Files\Content.IE5\WZU4WHV2\MP90040721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339752" y="3789040"/>
            <a:ext cx="1728192" cy="1161346"/>
          </a:xfrm>
          <a:prstGeom prst="rect">
            <a:avLst/>
          </a:prstGeom>
          <a:noFill/>
        </p:spPr>
      </p:pic>
      <p:pic>
        <p:nvPicPr>
          <p:cNvPr id="1040" name="Picture 16" descr="C:\Users\Kroupa\AppData\Local\Microsoft\Windows\Temporary Internet Files\Content.IE5\4R52YCNK\MP900406703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452320" y="476672"/>
            <a:ext cx="1512168" cy="2232248"/>
          </a:xfrm>
          <a:prstGeom prst="ellipse">
            <a:avLst/>
          </a:prstGeom>
          <a:noFill/>
        </p:spPr>
      </p:pic>
      <p:sp>
        <p:nvSpPr>
          <p:cNvPr id="36" name="TextovéPole 35"/>
          <p:cNvSpPr txBox="1"/>
          <p:nvPr/>
        </p:nvSpPr>
        <p:spPr>
          <a:xfrm>
            <a:off x="7596336" y="2852936"/>
            <a:ext cx="1691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entury Gothic" pitchFamily="34" charset="0"/>
              </a:rPr>
              <a:t> </a:t>
            </a:r>
            <a:endParaRPr lang="cs-CZ" sz="2400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pic>
        <p:nvPicPr>
          <p:cNvPr id="1043" name="Picture 19" descr="C:\Users\Kroupa\AppData\Local\Microsoft\Windows\Temporary Internet Files\Content.IE5\E9FGBHVO\MP900262526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267744" y="5085184"/>
            <a:ext cx="1708208" cy="1296144"/>
          </a:xfrm>
          <a:prstGeom prst="ellipse">
            <a:avLst/>
          </a:prstGeom>
          <a:noFill/>
        </p:spPr>
      </p:pic>
      <p:sp>
        <p:nvSpPr>
          <p:cNvPr id="40" name="TextovéPole 39"/>
          <p:cNvSpPr txBox="1"/>
          <p:nvPr/>
        </p:nvSpPr>
        <p:spPr>
          <a:xfrm>
            <a:off x="3059832" y="6093296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pic>
        <p:nvPicPr>
          <p:cNvPr id="1061" name="Picture 37" descr="C:\Users\Kroupa\AppData\Local\Microsoft\Windows\Temporary Internet Files\Content.IE5\E9FGBHVO\MP900409227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07504" y="548680"/>
            <a:ext cx="1872208" cy="1321177"/>
          </a:xfrm>
          <a:prstGeom prst="ellipse">
            <a:avLst/>
          </a:prstGeom>
          <a:noFill/>
        </p:spPr>
      </p:pic>
      <p:pic>
        <p:nvPicPr>
          <p:cNvPr id="1065" name="Picture 41" descr="C:\Users\Kroupa\AppData\Local\Microsoft\Windows\Temporary Internet Files\Content.IE5\RWHRB9Q0\MP900406486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428257" y="3068960"/>
            <a:ext cx="1715743" cy="864096"/>
          </a:xfrm>
          <a:prstGeom prst="ellipse">
            <a:avLst/>
          </a:prstGeom>
          <a:noFill/>
        </p:spPr>
      </p:pic>
      <p:pic>
        <p:nvPicPr>
          <p:cNvPr id="69" name="Picture 34" descr="C:\Users\Kroupa\AppData\Local\Microsoft\Windows\Temporary Internet Files\Content.IE5\S2EA7BEY\MP900432718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79512" y="4077072"/>
            <a:ext cx="1829850" cy="2304256"/>
          </a:xfrm>
          <a:prstGeom prst="ellipse">
            <a:avLst/>
          </a:prstGeom>
          <a:noFill/>
        </p:spPr>
      </p:pic>
      <p:pic>
        <p:nvPicPr>
          <p:cNvPr id="1066" name="Picture 42" descr="C:\Users\Kroupa\AppData\Local\Microsoft\Windows\Temporary Internet Files\Content.IE5\PSI6UCQ2\MP900262568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79512" y="2348880"/>
            <a:ext cx="1936543" cy="1294256"/>
          </a:xfrm>
          <a:prstGeom prst="ellipse">
            <a:avLst/>
          </a:prstGeom>
          <a:noFill/>
        </p:spPr>
      </p:pic>
      <p:pic>
        <p:nvPicPr>
          <p:cNvPr id="1067" name="Picture 43" descr="C:\Users\Kroupa\AppData\Local\Microsoft\Windows\Temporary Internet Files\Content.IE5\S2EA7BEY\MP900406854[1]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283968" y="5085184"/>
            <a:ext cx="1296144" cy="1270599"/>
          </a:xfrm>
          <a:prstGeom prst="ellipse">
            <a:avLst/>
          </a:prstGeom>
          <a:noFill/>
        </p:spPr>
      </p:pic>
      <p:sp>
        <p:nvSpPr>
          <p:cNvPr id="85" name="TextovéPole 84"/>
          <p:cNvSpPr txBox="1"/>
          <p:nvPr/>
        </p:nvSpPr>
        <p:spPr>
          <a:xfrm>
            <a:off x="0" y="177281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SRNA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0" y="3573016"/>
            <a:ext cx="1057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DANĚK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78" name="Picture 54" descr="C:\Users\Kroupa\AppData\Local\Microsoft\Windows\Temporary Internet Files\Content.IE5\IF4ZGSAW\MP900182511[1].jpg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452320" y="4293096"/>
            <a:ext cx="1691680" cy="1224136"/>
          </a:xfrm>
          <a:prstGeom prst="ellipse">
            <a:avLst/>
          </a:prstGeom>
          <a:noFill/>
        </p:spPr>
      </p:pic>
      <p:sp>
        <p:nvSpPr>
          <p:cNvPr id="90" name="TextovéPole 89"/>
          <p:cNvSpPr txBox="1"/>
          <p:nvPr/>
        </p:nvSpPr>
        <p:spPr>
          <a:xfrm>
            <a:off x="0" y="6396335"/>
            <a:ext cx="1187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JELEN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2267744" y="6396335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LIŠKA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4067944" y="6396335"/>
            <a:ext cx="1298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MEDVĚD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7452320" y="5445224"/>
            <a:ext cx="13112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MUFLON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452320" y="3861048"/>
            <a:ext cx="1340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VEVERKA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7452320" y="2636912"/>
            <a:ext cx="954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DATEL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4067945" y="378904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koloušek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82" name="Picture 58" descr="C:\Users\Kroupa\AppData\Local\Microsoft\Windows\Temporary Internet Files\Content.IE5\4R52YCNK\MP900406667[1].jp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5868144" y="5085184"/>
            <a:ext cx="936104" cy="1403471"/>
          </a:xfrm>
          <a:prstGeom prst="ellipse">
            <a:avLst/>
          </a:prstGeom>
          <a:noFill/>
        </p:spPr>
      </p:pic>
      <p:sp>
        <p:nvSpPr>
          <p:cNvPr id="100" name="TextovéPole 99"/>
          <p:cNvSpPr txBox="1"/>
          <p:nvPr/>
        </p:nvSpPr>
        <p:spPr>
          <a:xfrm>
            <a:off x="5868144" y="6396335"/>
            <a:ext cx="846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ZAJÍC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" name="03 Stopa 3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20"/>
              </p:ext>
            </p:extLst>
          </p:nvPr>
        </p:nvPicPr>
        <p:blipFill>
          <a:blip r:embed="rId21" cstate="print"/>
          <a:stretch>
            <a:fillRect/>
          </a:stretch>
        </p:blipFill>
        <p:spPr>
          <a:xfrm>
            <a:off x="2195736" y="6093296"/>
            <a:ext cx="297127" cy="387135"/>
          </a:xfrm>
          <a:prstGeom prst="rect">
            <a:avLst/>
          </a:prstGeom>
        </p:spPr>
      </p:pic>
      <p:pic>
        <p:nvPicPr>
          <p:cNvPr id="3" name="06 Stopa 6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xmlns="" r:embed="rId22"/>
              </p:ext>
            </p:extLst>
          </p:nvPr>
        </p:nvPicPr>
        <p:blipFill>
          <a:blip r:embed="rId23" cstate="print"/>
          <a:stretch>
            <a:fillRect/>
          </a:stretch>
        </p:blipFill>
        <p:spPr>
          <a:xfrm>
            <a:off x="179512" y="6085071"/>
            <a:ext cx="216278" cy="395360"/>
          </a:xfrm>
          <a:prstGeom prst="rect">
            <a:avLst/>
          </a:prstGeom>
        </p:spPr>
      </p:pic>
      <p:pic>
        <p:nvPicPr>
          <p:cNvPr id="6" name="07 Stopa 7.mp3">
            <a:hlinkClick r:id="" action="ppaction://media"/>
          </p:cNvPr>
          <p:cNvPicPr>
            <a:picLocks noGrp="1" noChangeAspect="1"/>
          </p:cNvPicPr>
          <p:nvPr>
            <p:ph idx="1"/>
            <a:audioFile r:link="rId4"/>
            <p:extLst>
              <p:ext uri="{DAA4B4D4-6D71-4841-9C94-3DE7FCFB9230}">
                <p14:media xmlns:p14="http://schemas.microsoft.com/office/powerpoint/2010/main" xmlns="" r:embed="rId24"/>
              </p:ext>
            </p:extLst>
          </p:nvPr>
        </p:nvPicPr>
        <p:blipFill>
          <a:blip r:embed="rId25" cstate="print"/>
          <a:stretch>
            <a:fillRect/>
          </a:stretch>
        </p:blipFill>
        <p:spPr>
          <a:xfrm>
            <a:off x="1658144" y="452519"/>
            <a:ext cx="321568" cy="465584"/>
          </a:xfrm>
        </p:spPr>
      </p:pic>
      <p:pic>
        <p:nvPicPr>
          <p:cNvPr id="7" name="12 Stopa 12.mp3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xmlns="" r:embed="rId26"/>
              </p:ext>
            </p:extLst>
          </p:nvPr>
        </p:nvPicPr>
        <p:blipFill>
          <a:blip r:embed="rId27" cstate="print"/>
          <a:stretch>
            <a:fillRect/>
          </a:stretch>
        </p:blipFill>
        <p:spPr>
          <a:xfrm>
            <a:off x="8676456" y="548679"/>
            <a:ext cx="288032" cy="499393"/>
          </a:xfrm>
          <a:prstGeom prst="rect">
            <a:avLst/>
          </a:prstGeom>
        </p:spPr>
      </p:pic>
      <p:pic>
        <p:nvPicPr>
          <p:cNvPr id="8" name="04 Stopa 4.mp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xmlns="" r:embed="rId28"/>
              </p:ext>
            </p:extLst>
          </p:nvPr>
        </p:nvPicPr>
        <p:blipFill>
          <a:blip r:embed="rId29" cstate="print"/>
          <a:stretch>
            <a:fillRect/>
          </a:stretch>
        </p:blipFill>
        <p:spPr>
          <a:xfrm>
            <a:off x="8719775" y="2852936"/>
            <a:ext cx="467544" cy="5760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3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467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285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5372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6425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Zvířata volně žijící – na poli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412776"/>
            <a:ext cx="2241426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84784"/>
            <a:ext cx="19050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365104"/>
            <a:ext cx="200025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4293096"/>
            <a:ext cx="2165226" cy="16741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2348880"/>
            <a:ext cx="2520280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755576" y="292494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BAŽANT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2852936"/>
            <a:ext cx="714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SYSEL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6021288"/>
            <a:ext cx="1554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KOROPTEV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515719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ZAJÍC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5949280"/>
            <a:ext cx="970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HRABOŠ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2474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Zvířata volně žijící – na louce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3275" y="2986881"/>
            <a:ext cx="245745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908720"/>
            <a:ext cx="245745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908720"/>
            <a:ext cx="2457450" cy="1728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971600" y="2996952"/>
            <a:ext cx="850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MOTÝL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2852936"/>
            <a:ext cx="1149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KLÍŠTĚ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11960" y="4869160"/>
            <a:ext cx="772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KRTEK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Zvířata volně žijící ve vodě a u vody</a:t>
            </a:r>
            <a:endParaRPr lang="cs-CZ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268760"/>
            <a:ext cx="285750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268760"/>
            <a:ext cx="2457450" cy="1440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005064"/>
            <a:ext cx="2457450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3861048"/>
            <a:ext cx="2457450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sz="1800" dirty="0" smtClean="0">
                <a:solidFill>
                  <a:srgbClr val="FF0000"/>
                </a:solidFill>
              </a:rPr>
              <a:t>VÁŽKA	</a:t>
            </a:r>
            <a:r>
              <a:rPr lang="cs-CZ" sz="1800" dirty="0" smtClean="0"/>
              <a:t>				</a:t>
            </a:r>
            <a:r>
              <a:rPr lang="cs-CZ" sz="1800" dirty="0" smtClean="0">
                <a:solidFill>
                  <a:srgbClr val="FF0000"/>
                </a:solidFill>
              </a:rPr>
              <a:t>           UŽOVKA</a:t>
            </a: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2924944"/>
            <a:ext cx="6797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ŽÁBA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2924944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ŠTIKA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2420888"/>
            <a:ext cx="1944216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4139952" y="5085184"/>
            <a:ext cx="681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KAPR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Domácí zvířata žijící - na dvorku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0" name="Picture 2" descr="C:\Users\Kroupa\AppData\Local\Microsoft\Windows\Temporary Internet Files\Content.IE5\C3NRIO50\MP9002629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692696"/>
            <a:ext cx="1701189" cy="2520280"/>
          </a:xfrm>
          <a:prstGeom prst="rect">
            <a:avLst/>
          </a:prstGeom>
          <a:noFill/>
        </p:spPr>
      </p:pic>
      <p:pic>
        <p:nvPicPr>
          <p:cNvPr id="2051" name="Picture 3" descr="C:\Users\Kroupa\AppData\Local\Microsoft\Windows\Temporary Internet Files\Content.IE5\RWHRB9Q0\MP900426583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692696"/>
            <a:ext cx="1689787" cy="2304256"/>
          </a:xfrm>
          <a:prstGeom prst="rect">
            <a:avLst/>
          </a:prstGeom>
          <a:noFill/>
        </p:spPr>
      </p:pic>
      <p:pic>
        <p:nvPicPr>
          <p:cNvPr id="2076" name="Picture 28" descr="C:\Users\Kroupa\AppData\Local\Microsoft\Windows\Temporary Internet Files\Content.IE5\MQSAKJF2\MP9002622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4077072"/>
            <a:ext cx="2088231" cy="1531370"/>
          </a:xfrm>
          <a:prstGeom prst="rect">
            <a:avLst/>
          </a:prstGeom>
          <a:noFill/>
        </p:spPr>
      </p:pic>
      <p:pic>
        <p:nvPicPr>
          <p:cNvPr id="2077" name="Picture 29" descr="C:\Users\Kroupa\AppData\Local\Microsoft\Windows\Temporary Internet Files\Content.IE5\E9FGBHVO\MP90026282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077072"/>
            <a:ext cx="1944216" cy="1512168"/>
          </a:xfrm>
          <a:prstGeom prst="rect">
            <a:avLst/>
          </a:prstGeom>
          <a:noFill/>
        </p:spPr>
      </p:pic>
      <p:pic>
        <p:nvPicPr>
          <p:cNvPr id="2078" name="Picture 30" descr="C:\Users\Kroupa\AppData\Local\Microsoft\Windows\Temporary Internet Files\Content.IE5\PSI6UCQ2\MP90017890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356992"/>
            <a:ext cx="1916349" cy="1267984"/>
          </a:xfrm>
          <a:prstGeom prst="rect">
            <a:avLst/>
          </a:prstGeom>
          <a:noFill/>
        </p:spPr>
      </p:pic>
      <p:pic>
        <p:nvPicPr>
          <p:cNvPr id="2080" name="Picture 32" descr="C:\Users\Kroupa\AppData\Local\Microsoft\Windows\Temporary Internet Files\Content.IE5\WZU4WHV2\MP90043179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3573016"/>
            <a:ext cx="1951840" cy="1296144"/>
          </a:xfrm>
          <a:prstGeom prst="rect">
            <a:avLst/>
          </a:prstGeom>
          <a:noFill/>
        </p:spPr>
      </p:pic>
      <p:pic>
        <p:nvPicPr>
          <p:cNvPr id="2082" name="Picture 34" descr="C:\Users\Kroupa\AppData\Local\Microsoft\Windows\Temporary Internet Files\Content.IE5\S5TLFT3G\MP90043928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3928" y="5345832"/>
            <a:ext cx="1192933" cy="1512168"/>
          </a:xfrm>
          <a:prstGeom prst="rect">
            <a:avLst/>
          </a:prstGeom>
          <a:noFill/>
        </p:spPr>
      </p:pic>
      <p:pic>
        <p:nvPicPr>
          <p:cNvPr id="2095" name="Picture 47" descr="C:\Users\Kroupa\AppData\Local\Microsoft\Windows\Temporary Internet Files\Content.IE5\C3NRIO50\MP90040090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95736" y="1700808"/>
            <a:ext cx="4538277" cy="2016224"/>
          </a:xfrm>
          <a:prstGeom prst="rect">
            <a:avLst/>
          </a:prstGeom>
          <a:noFill/>
        </p:spPr>
      </p:pic>
      <p:sp>
        <p:nvSpPr>
          <p:cNvPr id="52" name="TextovéPole 51"/>
          <p:cNvSpPr txBox="1"/>
          <p:nvPr/>
        </p:nvSpPr>
        <p:spPr>
          <a:xfrm>
            <a:off x="323528" y="292494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KOHOUT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83568" y="450912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OVCE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851920" y="6027003"/>
            <a:ext cx="18001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KRÁLÍK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524328" y="314096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KŮŇ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452320" y="472514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PRASE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627784" y="558924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TELE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076056" y="551723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KRÁVA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34076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Domácí zvířata – domácí mazlíčci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3078" name="Picture 6" descr="C:\Users\Kroupa\AppData\Local\Microsoft\Windows\Temporary Internet Files\Content.IE5\PSI6UCQ2\MP9003996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700808"/>
            <a:ext cx="4824536" cy="2736304"/>
          </a:xfrm>
          <a:prstGeom prst="rect">
            <a:avLst/>
          </a:prstGeom>
          <a:noFill/>
        </p:spPr>
      </p:pic>
      <p:pic>
        <p:nvPicPr>
          <p:cNvPr id="3079" name="Picture 7" descr="C:\Users\Kroupa\AppData\Local\Microsoft\Windows\Temporary Internet Files\Content.IE5\ERK8HPEP\MP9004223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692696"/>
            <a:ext cx="1819748" cy="1800200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179512" y="7101408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85" name="Picture 13" descr="C:\Users\Kroupa\AppData\Local\Microsoft\Windows\Temporary Internet Files\Content.IE5\S5TLFT3G\MP90040701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764704"/>
            <a:ext cx="2051720" cy="1969651"/>
          </a:xfrm>
          <a:prstGeom prst="rect">
            <a:avLst/>
          </a:prstGeom>
          <a:noFill/>
        </p:spPr>
      </p:pic>
      <p:pic>
        <p:nvPicPr>
          <p:cNvPr id="3086" name="Picture 14" descr="C:\Users\Kroupa\AppData\Local\Microsoft\Windows\Temporary Internet Files\Content.IE5\S2EA7BEY\MP90040503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29917" y="2924944"/>
            <a:ext cx="2045125" cy="1406354"/>
          </a:xfrm>
          <a:prstGeom prst="rect">
            <a:avLst/>
          </a:prstGeom>
          <a:noFill/>
        </p:spPr>
      </p:pic>
      <p:pic>
        <p:nvPicPr>
          <p:cNvPr id="1026" name="Picture 2" descr="C:\Users\Kroupa\AppData\Local\Microsoft\Windows\Temporary Internet Files\Content.IE5\4R52YCNK\MP90043094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941168"/>
            <a:ext cx="2016224" cy="1509355"/>
          </a:xfrm>
          <a:prstGeom prst="rect">
            <a:avLst/>
          </a:prstGeom>
          <a:noFill/>
        </p:spPr>
      </p:pic>
      <p:pic>
        <p:nvPicPr>
          <p:cNvPr id="1027" name="Picture 3" descr="C:\Users\Kroupa\AppData\Local\Microsoft\Windows\Temporary Internet Files\Content.IE5\MQSAKJF2\MC90003047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3140968"/>
            <a:ext cx="1512168" cy="2486322"/>
          </a:xfrm>
          <a:prstGeom prst="rect">
            <a:avLst/>
          </a:prstGeom>
          <a:noFill/>
        </p:spPr>
      </p:pic>
      <p:pic>
        <p:nvPicPr>
          <p:cNvPr id="1028" name="Picture 4" descr="C:\Users\Kroupa\AppData\Local\Microsoft\Windows\Temporary Internet Files\Content.IE5\RWHRB9Q0\MP90042774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6" y="4653136"/>
            <a:ext cx="1800200" cy="1800200"/>
          </a:xfrm>
          <a:prstGeom prst="rect">
            <a:avLst/>
          </a:prstGeom>
          <a:noFill/>
        </p:spPr>
      </p:pic>
      <p:pic>
        <p:nvPicPr>
          <p:cNvPr id="1031" name="Picture 7" descr="C:\Users\Kroupa\AppData\Local\Microsoft\Windows\Temporary Internet Files\Content.IE5\IF4ZGSAW\MP90042760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27784" y="4653703"/>
            <a:ext cx="2016224" cy="188695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51520" y="242088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cs typeface="Arial" pitchFamily="34" charset="0"/>
              </a:rPr>
              <a:t>KOČKA</a:t>
            </a:r>
            <a:endParaRPr lang="cs-CZ" sz="2400" dirty="0">
              <a:solidFill>
                <a:srgbClr val="FF0000"/>
              </a:solidFill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6165304"/>
            <a:ext cx="1300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KRÁLÍČCI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5949280"/>
            <a:ext cx="1129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MORČE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31840" y="6396335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KŘEČEK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0" y="4365104"/>
            <a:ext cx="10025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RYBKA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40352" y="4725144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ANDULKA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64288" y="270892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PES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77281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Opakování </a:t>
            </a:r>
            <a:r>
              <a:rPr lang="cs-CZ" dirty="0" smtClean="0"/>
              <a:t>– spoj zvířátko s místem, kde žije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41" descr="C:\Users\Kroupa\AppData\Local\Microsoft\Windows\Temporary Internet Files\Content.IE5\RWHRB9Q0\MP900406486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492896"/>
            <a:ext cx="1716578" cy="864524"/>
          </a:xfrm>
          <a:prstGeom prst="roundRect">
            <a:avLst/>
          </a:prstGeom>
          <a:noFill/>
        </p:spPr>
      </p:pic>
      <p:pic>
        <p:nvPicPr>
          <p:cNvPr id="5" name="Picture 34" descr="C:\Users\Kroupa\AppData\Local\Microsoft\Windows\Temporary Internet Files\Content.IE5\S2EA7BEY\MP90043271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8206" y="2996952"/>
            <a:ext cx="1325794" cy="1728192"/>
          </a:xfrm>
          <a:prstGeom prst="roundRect">
            <a:avLst/>
          </a:prstGeom>
          <a:noFill/>
        </p:spPr>
      </p:pic>
      <p:pic>
        <p:nvPicPr>
          <p:cNvPr id="6" name="Picture 3" descr="C:\Users\Kroupa\AppData\Local\Microsoft\Windows\Temporary Internet Files\Content.IE5\RWHRB9Q0\MP90042658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30277" y="5417840"/>
            <a:ext cx="1113723" cy="1440160"/>
          </a:xfrm>
          <a:prstGeom prst="roundRect">
            <a:avLst/>
          </a:prstGeom>
          <a:noFill/>
        </p:spPr>
      </p:pic>
      <p:pic>
        <p:nvPicPr>
          <p:cNvPr id="7" name="Picture 2" descr="C:\Users\Kroupa\AppData\Local\Microsoft\Windows\Temporary Internet Files\Content.IE5\C3NRIO50\MP90026292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90883" y="1196752"/>
            <a:ext cx="1053117" cy="1440160"/>
          </a:xfrm>
          <a:prstGeom prst="roundRect">
            <a:avLst/>
          </a:prstGeom>
          <a:noFill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4221088"/>
            <a:ext cx="1665362" cy="1152129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56176" y="1124744"/>
            <a:ext cx="1521346" cy="967755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6019031"/>
            <a:ext cx="1417340" cy="838969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3356992"/>
            <a:ext cx="1979712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411760" y="2204864"/>
            <a:ext cx="1368151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1052736"/>
            <a:ext cx="4175448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5576" y="5301208"/>
            <a:ext cx="252028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1331640" y="2060848"/>
            <a:ext cx="692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louka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4653136"/>
            <a:ext cx="1251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dvoře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75856" y="4149080"/>
            <a:ext cx="44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19672" y="6453336"/>
            <a:ext cx="914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rybník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196752"/>
            <a:ext cx="2381250" cy="17240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dirty="0" smtClean="0"/>
              <a:t>Kde můžeme vidět toto zvíře?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55776" y="4290193"/>
            <a:ext cx="4680520" cy="5386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hlinkClick r:id="rId3"/>
              </a:rPr>
              <a:t>http://online-</a:t>
            </a:r>
            <a:r>
              <a:rPr lang="cs-CZ" sz="1100" dirty="0" err="1" smtClean="0">
                <a:hlinkClick r:id="rId3"/>
              </a:rPr>
              <a:t>games</a:t>
            </a:r>
            <a:r>
              <a:rPr lang="cs-CZ" sz="1100" dirty="0" smtClean="0">
                <a:hlinkClick r:id="rId3"/>
              </a:rPr>
              <a:t>-2.com/</a:t>
            </a:r>
            <a:r>
              <a:rPr lang="cs-CZ" sz="1100" dirty="0" err="1" smtClean="0">
                <a:hlinkClick r:id="rId3"/>
              </a:rPr>
              <a:t>cs</a:t>
            </a:r>
            <a:r>
              <a:rPr lang="cs-CZ" sz="1100" dirty="0" smtClean="0">
                <a:hlinkClick r:id="rId3"/>
              </a:rPr>
              <a:t>/online/</a:t>
            </a:r>
            <a:r>
              <a:rPr lang="cs-CZ" sz="1100" dirty="0" err="1" smtClean="0">
                <a:hlinkClick r:id="rId3"/>
              </a:rPr>
              <a:t>ruddellc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matching</a:t>
            </a:r>
            <a:r>
              <a:rPr lang="cs-CZ" sz="1100" dirty="0" smtClean="0">
                <a:hlinkClick r:id="rId3"/>
              </a:rPr>
              <a:t>-</a:t>
            </a:r>
            <a:r>
              <a:rPr lang="cs-CZ" sz="1100" dirty="0" err="1" smtClean="0">
                <a:hlinkClick r:id="rId3"/>
              </a:rPr>
              <a:t>animal</a:t>
            </a:r>
            <a:r>
              <a:rPr lang="cs-CZ" sz="1100" dirty="0" smtClean="0">
                <a:hlinkClick r:id="rId3"/>
              </a:rPr>
              <a:t>-</a:t>
            </a:r>
            <a:r>
              <a:rPr lang="cs-CZ" sz="1100" dirty="0" err="1" smtClean="0">
                <a:hlinkClick r:id="rId3"/>
              </a:rPr>
              <a:t>sounds</a:t>
            </a:r>
            <a:endParaRPr lang="cs-CZ" sz="1100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3212976"/>
            <a:ext cx="54726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Poznáš hlasy zvířat?</a:t>
            </a:r>
          </a:p>
          <a:p>
            <a:pPr algn="ctr"/>
            <a:r>
              <a:rPr lang="cs-CZ" sz="2800" dirty="0" smtClean="0"/>
              <a:t>ODMĚNA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1050" dirty="0" smtClean="0"/>
              <a:t>Sysel obecný - </a:t>
            </a:r>
            <a:r>
              <a:rPr lang="cs-CZ" sz="1050" dirty="0" smtClean="0">
                <a:hlinkClick r:id="rId2"/>
              </a:rPr>
              <a:t>http://upload.wikimedia.org/wikipedia/commons/thumb/1/19/Europ%C3%A4ischer_Ziesel_in_Hockstellung.jpg/258px-Europ%C3%A4ischer_Ziesel_in_Hockstellung.jpg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Bažant obecný - </a:t>
            </a:r>
          </a:p>
          <a:p>
            <a:pPr>
              <a:buNone/>
            </a:pPr>
            <a:r>
              <a:rPr lang="cs-CZ" sz="1050" dirty="0" smtClean="0">
                <a:hlinkClick r:id="rId3"/>
              </a:rPr>
              <a:t>http://upload.wikimedia.org/wikipedia/commons/thumb/d/d7/Phasianus_colchicus_2_tom_%28Lukasz_Lukasik%29.jpg/200px-Phasianus_colchicus_2_tom_%28Lukasz_Lukasik%29.jpg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Koroptev polní - </a:t>
            </a:r>
            <a:r>
              <a:rPr lang="cs-CZ" sz="1050" dirty="0" smtClean="0">
                <a:hlinkClick r:id="rId4"/>
              </a:rPr>
              <a:t>http://upload.wikimedia.org/wikipedia/commons/thumb/c/c1/Rebhuehner.jpg/210px-Rebhuehner.jpg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Hraboš polní - </a:t>
            </a:r>
            <a:r>
              <a:rPr lang="cs-CZ" sz="1050" dirty="0" smtClean="0">
                <a:hlinkClick r:id="rId5"/>
              </a:rPr>
              <a:t>http://upload.wikimedia.org/wikipedia/commons/thumb/1/10/Feldmaus_Microtus_arvalis.jpg/250px-Feldmaus_Microtus_arvalis.jpg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Zajíc polní - </a:t>
            </a:r>
            <a:r>
              <a:rPr lang="cs-CZ" sz="1050" dirty="0" smtClean="0">
                <a:hlinkClick r:id="rId6"/>
              </a:rPr>
              <a:t>http://upload.wikimedia.org/wikipedia/commons/thumb/3/33/01-sfel-08-009a_-_crop.jpg/225px-01-sfel-08-009a_-_crop.jpg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Krtek obecný - </a:t>
            </a:r>
            <a:r>
              <a:rPr lang="cs-CZ" sz="1050" dirty="0" smtClean="0">
                <a:hlinkClick r:id="rId7"/>
              </a:rPr>
              <a:t>http://upload.wikimedia.org/wikipedia/commons/thumb/9/9e/Talpa_europaea_hg.jpg/258px-Talpa_europaea_hg.jpg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Babočka paví očko - </a:t>
            </a:r>
            <a:r>
              <a:rPr lang="cs-CZ" sz="1050" dirty="0" smtClean="0">
                <a:hlinkClick r:id="rId8"/>
              </a:rPr>
              <a:t>http://upload.wikimedia.org/wikipedia/commons/thumb/d/d2/Tagpfauenauge.jpg/258px-Tagpfauenauge.jpg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Klíště  - </a:t>
            </a:r>
            <a:r>
              <a:rPr lang="cs-CZ" sz="1050" dirty="0" smtClean="0">
                <a:hlinkClick r:id="rId9"/>
              </a:rPr>
              <a:t>http://upload.wikimedia.org/wikipedia/commons/thumb/9/9f/Adult_deer_tick%28cropped%29.jpg/258px-Adult_deer_tick%28cropped%29.jpg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Kapr obecný - </a:t>
            </a:r>
            <a:r>
              <a:rPr lang="cs-CZ" sz="1050" dirty="0" smtClean="0">
                <a:hlinkClick r:id="rId10"/>
              </a:rPr>
              <a:t>http://upload.wikimedia.org/wikipedia/commons/thumb/d/dc/Cycar_u0.gif/258px-Cycar_u0.gif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Štika obecná - </a:t>
            </a:r>
            <a:r>
              <a:rPr lang="cs-CZ" sz="1050" dirty="0" smtClean="0">
                <a:hlinkClick r:id="rId11"/>
              </a:rPr>
              <a:t>http://upload.wikimedia.org/wikipedia/commons/thumb/0/01/Esox_lucius_Prague_Vltava_1.jpg/300px-Esox_lucius_Prague_Vltava_1.jpg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Skokan zelený - </a:t>
            </a:r>
            <a:r>
              <a:rPr lang="cs-CZ" sz="1050" dirty="0" smtClean="0">
                <a:hlinkClick r:id="rId12"/>
              </a:rPr>
              <a:t>http://upload.wikimedia.org/wikipedia/commons/thumb/d/df/Teichfrosch.jpg/258px-Teichfrosch.jpg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Vážka žlutavá - </a:t>
            </a:r>
            <a:r>
              <a:rPr lang="cs-CZ" sz="1050" dirty="0" smtClean="0">
                <a:hlinkClick r:id="rId13"/>
              </a:rPr>
              <a:t>http://upload.wikimedia.org/wikipedia/commons/thumb/0/03/Sympetrum_flaveolum_-_side_%28aka%29.jpg/258px-Sympetrum_flaveolum_-_side_%28aka%29.jpg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Užovka obojková - </a:t>
            </a:r>
          </a:p>
          <a:p>
            <a:pPr>
              <a:buNone/>
            </a:pPr>
            <a:r>
              <a:rPr lang="cs-CZ" sz="1050" dirty="0" smtClean="0">
                <a:hlinkClick r:id="rId14"/>
              </a:rPr>
              <a:t>http://upload.wikimedia.org/wikipedia/commons/thumb/3/38/Natrix_natrix_%28Karl_L%29.jpg/258px-Natrix_natrix_%28Karl_L%29.jpg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ZOO Praha -  </a:t>
            </a:r>
            <a:r>
              <a:rPr lang="cs-CZ" sz="1050" dirty="0" smtClean="0">
                <a:hlinkClick r:id="rId15"/>
              </a:rPr>
              <a:t>http://upload.wikimedia.org/wikipedia/commons/thumb/1/1e/Big_mammals_pavilion2%2C_Zoo_Prague.jpg/250px-Big_mammals_pavilion2%2C_Zoo_Prague.jpg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Dům - </a:t>
            </a:r>
            <a:r>
              <a:rPr lang="cs-CZ" sz="1050" dirty="0" smtClean="0">
                <a:hlinkClick r:id="rId16"/>
              </a:rPr>
              <a:t>http://www.</a:t>
            </a:r>
            <a:r>
              <a:rPr lang="cs-CZ" sz="1050" dirty="0" err="1" smtClean="0">
                <a:hlinkClick r:id="rId16"/>
              </a:rPr>
              <a:t>pdclipart.org</a:t>
            </a:r>
            <a:r>
              <a:rPr lang="cs-CZ" sz="1050" dirty="0" smtClean="0">
                <a:hlinkClick r:id="rId16"/>
              </a:rPr>
              <a:t>/</a:t>
            </a:r>
            <a:r>
              <a:rPr lang="cs-CZ" sz="1050" dirty="0" err="1" smtClean="0">
                <a:hlinkClick r:id="rId16"/>
              </a:rPr>
              <a:t>albums</a:t>
            </a:r>
            <a:r>
              <a:rPr lang="cs-CZ" sz="1050" dirty="0" smtClean="0">
                <a:hlinkClick r:id="rId16"/>
              </a:rPr>
              <a:t>/</a:t>
            </a:r>
            <a:r>
              <a:rPr lang="cs-CZ" sz="1050" dirty="0" err="1" smtClean="0">
                <a:hlinkClick r:id="rId16"/>
              </a:rPr>
              <a:t>Buildings</a:t>
            </a:r>
            <a:r>
              <a:rPr lang="cs-CZ" sz="1050" dirty="0" smtClean="0">
                <a:hlinkClick r:id="rId16"/>
              </a:rPr>
              <a:t>/</a:t>
            </a:r>
            <a:r>
              <a:rPr lang="cs-CZ" sz="1050" dirty="0" err="1" smtClean="0">
                <a:hlinkClick r:id="rId16"/>
              </a:rPr>
              <a:t>normal</a:t>
            </a:r>
            <a:r>
              <a:rPr lang="cs-CZ" sz="1050" dirty="0" smtClean="0">
                <a:hlinkClick r:id="rId16"/>
              </a:rPr>
              <a:t>_house.</a:t>
            </a:r>
            <a:r>
              <a:rPr lang="cs-CZ" sz="1050" dirty="0" err="1" smtClean="0">
                <a:hlinkClick r:id="rId16"/>
              </a:rPr>
              <a:t>png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Strom - </a:t>
            </a:r>
            <a:r>
              <a:rPr lang="cs-CZ" sz="1050" dirty="0" smtClean="0">
                <a:hlinkClick r:id="rId17"/>
              </a:rPr>
              <a:t>http://www.</a:t>
            </a:r>
            <a:r>
              <a:rPr lang="cs-CZ" sz="1050" dirty="0" err="1" smtClean="0">
                <a:hlinkClick r:id="rId17"/>
              </a:rPr>
              <a:t>pdclipart.org</a:t>
            </a:r>
            <a:r>
              <a:rPr lang="cs-CZ" sz="1050" dirty="0" smtClean="0">
                <a:hlinkClick r:id="rId17"/>
              </a:rPr>
              <a:t>/</a:t>
            </a:r>
            <a:r>
              <a:rPr lang="cs-CZ" sz="1050" dirty="0" err="1" smtClean="0">
                <a:hlinkClick r:id="rId17"/>
              </a:rPr>
              <a:t>albums</a:t>
            </a:r>
            <a:r>
              <a:rPr lang="cs-CZ" sz="1050" dirty="0" smtClean="0">
                <a:hlinkClick r:id="rId17"/>
              </a:rPr>
              <a:t>/</a:t>
            </a:r>
            <a:r>
              <a:rPr lang="cs-CZ" sz="1050" dirty="0" err="1" smtClean="0">
                <a:hlinkClick r:id="rId17"/>
              </a:rPr>
              <a:t>Plants</a:t>
            </a:r>
            <a:r>
              <a:rPr lang="cs-CZ" sz="1050" dirty="0" smtClean="0">
                <a:hlinkClick r:id="rId17"/>
              </a:rPr>
              <a:t>__</a:t>
            </a:r>
            <a:r>
              <a:rPr lang="cs-CZ" sz="1050" dirty="0" err="1" smtClean="0">
                <a:hlinkClick r:id="rId17"/>
              </a:rPr>
              <a:t>Trees</a:t>
            </a:r>
            <a:r>
              <a:rPr lang="cs-CZ" sz="1050" dirty="0" smtClean="0">
                <a:hlinkClick r:id="rId17"/>
              </a:rPr>
              <a:t>_</a:t>
            </a:r>
            <a:r>
              <a:rPr lang="cs-CZ" sz="1050" dirty="0" err="1" smtClean="0">
                <a:hlinkClick r:id="rId17"/>
              </a:rPr>
              <a:t>and</a:t>
            </a:r>
            <a:r>
              <a:rPr lang="cs-CZ" sz="1050" dirty="0" smtClean="0">
                <a:hlinkClick r:id="rId17"/>
              </a:rPr>
              <a:t>_</a:t>
            </a:r>
            <a:r>
              <a:rPr lang="cs-CZ" sz="1050" dirty="0" err="1" smtClean="0">
                <a:hlinkClick r:id="rId17"/>
              </a:rPr>
              <a:t>Leaves</a:t>
            </a:r>
            <a:r>
              <a:rPr lang="cs-CZ" sz="1050" dirty="0" smtClean="0">
                <a:hlinkClick r:id="rId17"/>
              </a:rPr>
              <a:t>/</a:t>
            </a:r>
            <a:r>
              <a:rPr lang="cs-CZ" sz="1050" dirty="0" err="1" smtClean="0">
                <a:hlinkClick r:id="rId17"/>
              </a:rPr>
              <a:t>spruce.png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Louka - </a:t>
            </a:r>
            <a:r>
              <a:rPr lang="cs-CZ" sz="1100" dirty="0" smtClean="0"/>
              <a:t>http://upload.wikimedia.org/wikipedia/commons/thumb/d/d3/Lob_%D0%91%D0%B0%D0%BB%D0%BA%D0%B0_%D0%9A%D0%B0%D0%BC%D0%B5%D0%BD%D0%BD%D1%8B%D0%B9_%D0%BB%D0%BE%D0%B31.jpg/800px-Lob_%D0%91%D0%B0%D0%BB%D0%BA%D0%B0_%D0%9A%D0%B0%D0%BC%D0%B5%D0%BD%D0%BD%D1%8B%D0%B9_%D0%BB</a:t>
            </a:r>
            <a:r>
              <a:rPr lang="cs-CZ" sz="1100" dirty="0" smtClean="0">
                <a:hlinkClick r:id="rId18" action="ppaction://hlinkfile"/>
              </a:rPr>
              <a:t>%D0%BE%D0%B31.jpg</a:t>
            </a:r>
            <a:endParaRPr lang="cs-CZ" sz="1100" dirty="0" smtClean="0"/>
          </a:p>
          <a:p>
            <a:pPr>
              <a:buNone/>
            </a:pP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Hlasy zvířat - HRA - </a:t>
            </a:r>
            <a:r>
              <a:rPr lang="cs-CZ" sz="1050" dirty="0" smtClean="0">
                <a:hlinkClick r:id="rId19"/>
              </a:rPr>
              <a:t>http://online-</a:t>
            </a:r>
            <a:r>
              <a:rPr lang="cs-CZ" sz="1050" dirty="0" err="1" smtClean="0">
                <a:hlinkClick r:id="rId19"/>
              </a:rPr>
              <a:t>games</a:t>
            </a:r>
            <a:r>
              <a:rPr lang="cs-CZ" sz="1050" dirty="0" smtClean="0">
                <a:hlinkClick r:id="rId19"/>
              </a:rPr>
              <a:t>-2.com/</a:t>
            </a:r>
            <a:r>
              <a:rPr lang="cs-CZ" sz="1050" dirty="0" err="1" smtClean="0">
                <a:hlinkClick r:id="rId19"/>
              </a:rPr>
              <a:t>cs</a:t>
            </a:r>
            <a:r>
              <a:rPr lang="cs-CZ" sz="1050" dirty="0" smtClean="0">
                <a:hlinkClick r:id="rId19"/>
              </a:rPr>
              <a:t>/online/</a:t>
            </a:r>
            <a:r>
              <a:rPr lang="cs-CZ" sz="1050" dirty="0" err="1" smtClean="0">
                <a:hlinkClick r:id="rId19"/>
              </a:rPr>
              <a:t>ruddellc</a:t>
            </a:r>
            <a:r>
              <a:rPr lang="cs-CZ" sz="1050" dirty="0" smtClean="0">
                <a:hlinkClick r:id="rId19"/>
              </a:rPr>
              <a:t>/</a:t>
            </a:r>
            <a:r>
              <a:rPr lang="cs-CZ" sz="1050" dirty="0" err="1" smtClean="0">
                <a:hlinkClick r:id="rId19"/>
              </a:rPr>
              <a:t>matching</a:t>
            </a:r>
            <a:r>
              <a:rPr lang="cs-CZ" sz="1050" dirty="0" smtClean="0">
                <a:hlinkClick r:id="rId19"/>
              </a:rPr>
              <a:t>-</a:t>
            </a:r>
            <a:r>
              <a:rPr lang="cs-CZ" sz="1050" dirty="0" err="1" smtClean="0">
                <a:hlinkClick r:id="rId19"/>
              </a:rPr>
              <a:t>animal</a:t>
            </a:r>
            <a:r>
              <a:rPr lang="cs-CZ" sz="1050" dirty="0" smtClean="0">
                <a:hlinkClick r:id="rId19"/>
              </a:rPr>
              <a:t>-</a:t>
            </a:r>
            <a:r>
              <a:rPr lang="cs-CZ" sz="1050" dirty="0" err="1" smtClean="0">
                <a:hlinkClick r:id="rId19"/>
              </a:rPr>
              <a:t>sounds</a:t>
            </a:r>
            <a:endParaRPr lang="cs-CZ" sz="1050" dirty="0" smtClean="0"/>
          </a:p>
          <a:p>
            <a:pPr>
              <a:buNone/>
            </a:pPr>
            <a:r>
              <a:rPr lang="cs-CZ" sz="1050" dirty="0" smtClean="0"/>
              <a:t>CD – Zvuky lesa – pracovní listy a CD s hlasovými projevy, 1. vydání, Praha 2005 projekt „Les ve škole – škola v lese“</a:t>
            </a:r>
          </a:p>
          <a:p>
            <a:pPr>
              <a:buNone/>
            </a:pPr>
            <a:endParaRPr lang="cs-CZ" sz="1050" dirty="0" smtClean="0"/>
          </a:p>
          <a:p>
            <a:pPr>
              <a:buNone/>
            </a:pPr>
            <a:endParaRPr lang="cs-CZ" sz="1050" dirty="0" smtClean="0"/>
          </a:p>
          <a:p>
            <a:pPr>
              <a:buNone/>
            </a:pPr>
            <a:endParaRPr lang="cs-CZ" sz="1050" dirty="0" smtClean="0"/>
          </a:p>
          <a:p>
            <a:pPr>
              <a:buNone/>
            </a:pPr>
            <a:endParaRPr lang="cs-CZ" sz="1050" dirty="0" smtClean="0"/>
          </a:p>
          <a:p>
            <a:pPr>
              <a:buNone/>
            </a:pPr>
            <a:endParaRPr lang="cs-CZ" sz="1050" dirty="0" smtClean="0"/>
          </a:p>
          <a:p>
            <a:pPr>
              <a:buNone/>
            </a:pPr>
            <a:endParaRPr lang="cs-CZ" sz="1050" dirty="0" smtClean="0"/>
          </a:p>
          <a:p>
            <a:pPr>
              <a:buNone/>
            </a:pPr>
            <a:endParaRPr lang="cs-CZ" sz="1050" dirty="0" smtClean="0"/>
          </a:p>
          <a:p>
            <a:pPr>
              <a:buNone/>
            </a:pPr>
            <a:endParaRPr lang="cs-CZ" sz="1050" dirty="0" smtClean="0"/>
          </a:p>
          <a:p>
            <a:pPr>
              <a:buNone/>
            </a:pPr>
            <a:endParaRPr lang="cs-CZ" sz="1050" dirty="0" smtClean="0"/>
          </a:p>
          <a:p>
            <a:pPr>
              <a:buNone/>
            </a:pPr>
            <a:endParaRPr lang="cs-CZ" sz="1050" dirty="0" smtClean="0"/>
          </a:p>
          <a:p>
            <a:pPr>
              <a:buNone/>
            </a:pPr>
            <a:endParaRPr lang="cs-CZ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429</Words>
  <Application>Microsoft Office PowerPoint</Application>
  <PresentationFormat>Předvádění na obrazovce (4:3)</PresentationFormat>
  <Paragraphs>112</Paragraphs>
  <Slides>11</Slides>
  <Notes>1</Notes>
  <HiddenSlides>0</HiddenSlides>
  <MMClips>5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Objekt prostředí balíčkovače</vt:lpstr>
      <vt:lpstr>Snímek 1</vt:lpstr>
      <vt:lpstr>Snímek 2</vt:lpstr>
      <vt:lpstr>Zvířata volně žijící – v lese</vt:lpstr>
      <vt:lpstr>Zvířata volně žijící – na poli</vt:lpstr>
      <vt:lpstr>Zvířata volně žijící – na louce</vt:lpstr>
      <vt:lpstr>Zvířata volně žijící ve vodě a u vody</vt:lpstr>
      <vt:lpstr>Domácí zvířata žijící - na dvorku</vt:lpstr>
      <vt:lpstr>Domácí zvířata – domácí mazlíčci</vt:lpstr>
      <vt:lpstr>Opakování – spoj zvířátko s místem, kde žije </vt:lpstr>
      <vt:lpstr>Kde můžeme vidět toto zvíře?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Kroupa</dc:creator>
  <cp:lastModifiedBy>Kroupa</cp:lastModifiedBy>
  <cp:revision>42</cp:revision>
  <dcterms:created xsi:type="dcterms:W3CDTF">2012-02-13T18:18:21Z</dcterms:created>
  <dcterms:modified xsi:type="dcterms:W3CDTF">2012-05-24T12:21:33Z</dcterms:modified>
</cp:coreProperties>
</file>