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9" r:id="rId11"/>
    <p:sldId id="270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87F43-5A93-4E51-9FB8-AF5D488349A7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B4C11-AF4B-4CAF-B2B3-220E28212F0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68425" y="2924944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VY_32_INOVACE_12B_1_Kůže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12B_PŘ8.roč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24.11.2011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stavbou a funkcí kůže. Na závěrečných snímcích procvičí a upevní učivo.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772400" cy="1470025"/>
          </a:xfrm>
        </p:spPr>
        <p:txBody>
          <a:bodyPr/>
          <a:lstStyle/>
          <a:p>
            <a:r>
              <a:rPr lang="cs-CZ" dirty="0" smtClean="0"/>
              <a:t>KŮŽE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admin\Pictures\220px-Human_skin_stru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9259" y="0"/>
            <a:ext cx="9991789" cy="6858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907704" y="1772816"/>
            <a:ext cx="61206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9900" dirty="0" smtClean="0"/>
              <a:t>KŮŽE</a:t>
            </a:r>
            <a:endParaRPr lang="cs-CZ" sz="19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u="sng" dirty="0" smtClean="0"/>
              <a:t>KŮŽE</a:t>
            </a:r>
            <a:endParaRPr lang="cs-CZ" sz="6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NEJVĚTŠÍ ORGÁN LIDSKÉHO TĚLA</a:t>
            </a:r>
          </a:p>
          <a:p>
            <a:r>
              <a:rPr lang="cs-CZ" dirty="0" smtClean="0"/>
              <a:t>PLOCHA KŮŽE DOSPĚLÉHO ČLOVĚKA – 1,6 – 1,8 m</a:t>
            </a:r>
            <a:r>
              <a:rPr lang="cs-CZ" baseline="30000" dirty="0" smtClean="0"/>
              <a:t>2</a:t>
            </a:r>
            <a:endParaRPr lang="cs-CZ" dirty="0" smtClean="0"/>
          </a:p>
          <a:p>
            <a:r>
              <a:rPr lang="cs-CZ" dirty="0" smtClean="0"/>
              <a:t>HMOTNOST – 7%</a:t>
            </a:r>
            <a:endParaRPr lang="cs-CZ" dirty="0"/>
          </a:p>
        </p:txBody>
      </p:sp>
      <p:pic>
        <p:nvPicPr>
          <p:cNvPr id="5" name="Zástupný symbol pro obsah 4" descr="KŮŽ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90573" y="2780928"/>
            <a:ext cx="4196492" cy="28803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/>
              <a:t>FUNKCE KŮŽE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OCHRANNÁ FUNKCE</a:t>
            </a:r>
          </a:p>
          <a:p>
            <a:endParaRPr lang="cs-CZ" dirty="0" smtClean="0"/>
          </a:p>
          <a:p>
            <a:r>
              <a:rPr lang="cs-CZ" dirty="0" smtClean="0"/>
              <a:t>SMYSLOVÉ FUNKCE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TERMOREGULACE</a:t>
            </a:r>
          </a:p>
          <a:p>
            <a:endParaRPr lang="cs-CZ" dirty="0" smtClean="0"/>
          </a:p>
          <a:p>
            <a:r>
              <a:rPr lang="cs-CZ" dirty="0" smtClean="0"/>
              <a:t>SKLADOVACÍ FUNKCE A VYLUČOVACÍ FUNKCE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/>
              <a:t>VRSTVY KŮŽE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POKOŽKA</a:t>
            </a:r>
          </a:p>
          <a:p>
            <a:endParaRPr lang="cs-CZ" dirty="0" smtClean="0"/>
          </a:p>
          <a:p>
            <a:r>
              <a:rPr lang="cs-CZ" dirty="0" smtClean="0"/>
              <a:t>ŠKÁRA</a:t>
            </a:r>
          </a:p>
          <a:p>
            <a:endParaRPr lang="cs-CZ" dirty="0" smtClean="0"/>
          </a:p>
          <a:p>
            <a:r>
              <a:rPr lang="cs-CZ" dirty="0" smtClean="0"/>
              <a:t>PODKOŽNÍ VAZIVO</a:t>
            </a:r>
            <a:endParaRPr lang="cs-CZ" dirty="0"/>
          </a:p>
        </p:txBody>
      </p:sp>
      <p:pic>
        <p:nvPicPr>
          <p:cNvPr id="5" name="Zástupný symbol pro obsah 4" descr="kuze-330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802396" y="1484784"/>
            <a:ext cx="4736196" cy="41764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/>
              <a:t>POKOŽKA</a:t>
            </a:r>
            <a:endParaRPr lang="cs-CZ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1920085"/>
            <a:ext cx="4968552" cy="4434840"/>
          </a:xfrm>
        </p:spPr>
        <p:txBody>
          <a:bodyPr/>
          <a:lstStyle/>
          <a:p>
            <a:r>
              <a:rPr lang="cs-CZ" dirty="0" smtClean="0"/>
              <a:t>TVOŘENA DLAŽDICOVÝMI BUŇKAMI, KTERÉ SE ODSPODU OBNOVUJÍ</a:t>
            </a:r>
          </a:p>
          <a:p>
            <a:r>
              <a:rPr lang="cs-CZ" dirty="0" smtClean="0"/>
              <a:t>V POSLEDNÍ VRSTVĚ  - ODUMŘELÉ BUŇKY, KTERÉ SE ODLUPUJÍ</a:t>
            </a:r>
          </a:p>
          <a:p>
            <a:endParaRPr lang="cs-CZ" dirty="0" smtClean="0"/>
          </a:p>
          <a:p>
            <a:r>
              <a:rPr lang="cs-CZ" dirty="0" smtClean="0"/>
              <a:t>BARVIVO MELANIN – CHRÁNÍ PŘED UV ZÁŘENÍM</a:t>
            </a:r>
            <a:endParaRPr lang="cs-CZ" dirty="0"/>
          </a:p>
        </p:txBody>
      </p:sp>
      <p:pic>
        <p:nvPicPr>
          <p:cNvPr id="7" name="Zástupný symbol pro obsah 6" descr="POPKOŽ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36077"/>
          <a:stretch>
            <a:fillRect/>
          </a:stretch>
        </p:blipFill>
        <p:spPr>
          <a:xfrm>
            <a:off x="5364088" y="1916832"/>
            <a:ext cx="2918771" cy="452464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/>
              <a:t>ŠKÁRA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920085"/>
            <a:ext cx="4608512" cy="443484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OBSAHUJE NERVOVÁ ZAKONČENÍ (TĚLÍSKA), KTERÁ VNÍMAJÍ HMAT, CHLAD, TEPLO</a:t>
            </a:r>
          </a:p>
          <a:p>
            <a:endParaRPr lang="cs-CZ" sz="2400" dirty="0" smtClean="0"/>
          </a:p>
          <a:p>
            <a:r>
              <a:rPr lang="cs-CZ" sz="2400" dirty="0" smtClean="0"/>
              <a:t>VLASOVÉ CIBULKY, POTNÍ ŽLÁZY, MAZOVÉ ŽLÁZY, CÉVY, SVALOVÉ ÚPONY CHLUPŮ</a:t>
            </a:r>
          </a:p>
          <a:p>
            <a:endParaRPr lang="cs-CZ" sz="2400" dirty="0"/>
          </a:p>
        </p:txBody>
      </p:sp>
      <p:pic>
        <p:nvPicPr>
          <p:cNvPr id="6" name="Zástupný symbol pro obsah 5" descr="220px-Gray940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93348" y="1628800"/>
            <a:ext cx="4389884" cy="496855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DAKTYLOSKOPIE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 ROZHRANÍ ŠKÁRY A POKOŽKY JSOU ŠKÁROVÉ PAPILY, JSOU ZVRÁSNĚNÉ, TVOŘÍ PAPILÁRNÍ LINIE  -  JIM VDĚČÍ ČLOVĚK ZA OTISKY PRSTŮ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9" name="Zástupný symbol pro obsah 8" descr="DAKTY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0" y="2924944"/>
            <a:ext cx="4422182" cy="33123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/>
              <a:t>PODKOŽNÍ VAZIVO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OBSAHUJE TUKOVÉ BUŇKY</a:t>
            </a:r>
          </a:p>
          <a:p>
            <a:endParaRPr lang="cs-CZ" dirty="0" smtClean="0"/>
          </a:p>
          <a:p>
            <a:r>
              <a:rPr lang="cs-CZ" dirty="0" smtClean="0"/>
              <a:t>TĚLÍSKA NA VNÍMÁNÍ TAHU A TLAKU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sah 6" descr="ŠKÁ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3184"/>
          <a:stretch>
            <a:fillRect/>
          </a:stretch>
        </p:blipFill>
        <p:spPr>
          <a:xfrm>
            <a:off x="2627784" y="692696"/>
            <a:ext cx="6336703" cy="5561421"/>
          </a:xfrm>
        </p:spPr>
      </p:pic>
      <p:sp>
        <p:nvSpPr>
          <p:cNvPr id="8" name="Šipka doprava 7"/>
          <p:cNvSpPr/>
          <p:nvPr/>
        </p:nvSpPr>
        <p:spPr>
          <a:xfrm>
            <a:off x="827584" y="2564904"/>
            <a:ext cx="216024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827584" y="3717032"/>
            <a:ext cx="280831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899592" y="5229200"/>
            <a:ext cx="216024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hnutá šipka 10"/>
          <p:cNvSpPr/>
          <p:nvPr/>
        </p:nvSpPr>
        <p:spPr>
          <a:xfrm>
            <a:off x="4860032" y="4077072"/>
            <a:ext cx="216024" cy="72008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Ohnutá šipka 11"/>
          <p:cNvSpPr/>
          <p:nvPr/>
        </p:nvSpPr>
        <p:spPr>
          <a:xfrm>
            <a:off x="5580112" y="4581128"/>
            <a:ext cx="144016" cy="115212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Ohnutá šipka 12"/>
          <p:cNvSpPr/>
          <p:nvPr/>
        </p:nvSpPr>
        <p:spPr>
          <a:xfrm>
            <a:off x="6948264" y="4653136"/>
            <a:ext cx="144016" cy="108012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Ohnutá šipka 13"/>
          <p:cNvSpPr/>
          <p:nvPr/>
        </p:nvSpPr>
        <p:spPr>
          <a:xfrm>
            <a:off x="4139952" y="5589240"/>
            <a:ext cx="360040" cy="7920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5536" y="332656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ZOPAKUJTE SI:</a:t>
            </a:r>
            <a:endParaRPr lang="cs-CZ" sz="4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/>
              <a:t>CHOROBY KŮŽE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AKNÉ</a:t>
            </a:r>
          </a:p>
          <a:p>
            <a:r>
              <a:rPr lang="cs-CZ" dirty="0" smtClean="0"/>
              <a:t>ALBINISMUS</a:t>
            </a:r>
          </a:p>
          <a:p>
            <a:r>
              <a:rPr lang="cs-CZ" dirty="0" smtClean="0"/>
              <a:t>BRADAVICE</a:t>
            </a:r>
          </a:p>
          <a:p>
            <a:r>
              <a:rPr lang="cs-CZ" dirty="0" smtClean="0"/>
              <a:t>EKZÉM</a:t>
            </a:r>
          </a:p>
          <a:p>
            <a:r>
              <a:rPr lang="cs-CZ" dirty="0" smtClean="0"/>
              <a:t>LUPÉNKA</a:t>
            </a:r>
          </a:p>
          <a:p>
            <a:r>
              <a:rPr lang="cs-CZ" dirty="0" smtClean="0"/>
              <a:t>MATEŘSKÉ ZNAMÍNKO</a:t>
            </a:r>
          </a:p>
          <a:p>
            <a:r>
              <a:rPr lang="cs-CZ" dirty="0" smtClean="0"/>
              <a:t>SPÁLENÍ SLUNCEM</a:t>
            </a:r>
          </a:p>
          <a:p>
            <a:r>
              <a:rPr lang="cs-CZ" dirty="0" smtClean="0"/>
              <a:t>RAKOVINA KŮŽE – MELANOM</a:t>
            </a:r>
          </a:p>
          <a:p>
            <a:r>
              <a:rPr lang="cs-CZ" dirty="0" smtClean="0"/>
              <a:t>VITILIGO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475656" y="2780928"/>
          <a:ext cx="6405925" cy="399516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8935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050" dirty="0" smtClean="0"/>
                        <a:t>COMMONISMNOW. </a:t>
                      </a:r>
                      <a:r>
                        <a:rPr lang="cs-CZ" sz="1050" i="1" dirty="0" err="1" smtClean="0"/>
                        <a:t>Wikipedia.cz</a:t>
                      </a:r>
                      <a:r>
                        <a:rPr lang="cs-CZ" sz="1050" dirty="0" smtClean="0"/>
                        <a:t> [online]. [cit. 22.5.2012]. Dostupný na WWW: &lt;http://upload.wikimedia.org/wikipedia/commons/1/13/Human_skin_structure.jpg&gt;. </a:t>
                      </a:r>
                    </a:p>
                    <a:p>
                      <a:r>
                        <a:rPr lang="cs-CZ" sz="1050" i="1" dirty="0" smtClean="0"/>
                        <a:t>Výsledná citace:</a:t>
                      </a:r>
                      <a:endParaRPr lang="cs-CZ" sz="1050" dirty="0" smtClean="0"/>
                    </a:p>
                    <a:p>
                      <a:r>
                        <a:rPr lang="cs-CZ" sz="1050" dirty="0" smtClean="0"/>
                        <a:t>SEREPHINE. </a:t>
                      </a:r>
                      <a:r>
                        <a:rPr lang="cs-CZ" sz="1050" i="1" dirty="0" smtClean="0"/>
                        <a:t>WWW.WIKIPEDIA.CZ</a:t>
                      </a:r>
                      <a:r>
                        <a:rPr lang="cs-CZ" sz="1050" dirty="0" smtClean="0"/>
                        <a:t> [online]. [cit. 23.5.2012]. Dostupný na WWW: &lt;http://upload.wikimedia.org/wikipedia/commons/2/20/Skinlayers.png&gt;. </a:t>
                      </a:r>
                    </a:p>
                    <a:p>
                      <a:r>
                        <a:rPr lang="cs-CZ" sz="1050" dirty="0" smtClean="0"/>
                        <a:t>AUTOR NEUVEDEN. </a:t>
                      </a:r>
                      <a:r>
                        <a:rPr lang="cs-CZ" sz="1050" i="1" dirty="0" smtClean="0"/>
                        <a:t>WWW.GOOGLE..CZ</a:t>
                      </a:r>
                      <a:r>
                        <a:rPr lang="cs-CZ" sz="1050" dirty="0" smtClean="0"/>
                        <a:t> [online]. [cit. 23.5.2012]. Dostupný na WWW: &lt;http://www.</a:t>
                      </a:r>
                      <a:r>
                        <a:rPr lang="cs-CZ" sz="1050" dirty="0" err="1" smtClean="0"/>
                        <a:t>google.cz</a:t>
                      </a:r>
                      <a:r>
                        <a:rPr lang="cs-CZ" sz="1050" dirty="0" smtClean="0"/>
                        <a:t>/</a:t>
                      </a:r>
                      <a:r>
                        <a:rPr lang="cs-CZ" sz="1050" dirty="0" err="1" smtClean="0"/>
                        <a:t>imgres</a:t>
                      </a:r>
                      <a:r>
                        <a:rPr lang="cs-CZ" sz="1050" dirty="0" smtClean="0"/>
                        <a:t>?q=K%C5%AE%C5%BDE&amp;um=1&amp;</a:t>
                      </a:r>
                      <a:r>
                        <a:rPr lang="cs-CZ" sz="1050" dirty="0" err="1" smtClean="0"/>
                        <a:t>hl</a:t>
                      </a:r>
                      <a:r>
                        <a:rPr lang="cs-CZ" sz="1050" dirty="0" smtClean="0"/>
                        <a:t>=</a:t>
                      </a:r>
                      <a:r>
                        <a:rPr lang="cs-CZ" sz="1050" dirty="0" err="1" smtClean="0"/>
                        <a:t>cs</a:t>
                      </a:r>
                      <a:r>
                        <a:rPr lang="cs-CZ" sz="1050" dirty="0" smtClean="0"/>
                        <a:t>&amp;</a:t>
                      </a:r>
                      <a:r>
                        <a:rPr lang="cs-CZ" sz="1050" dirty="0" err="1" smtClean="0"/>
                        <a:t>biw</a:t>
                      </a:r>
                      <a:r>
                        <a:rPr lang="cs-CZ" sz="1050" dirty="0" smtClean="0"/>
                        <a:t>=1280&amp;</a:t>
                      </a:r>
                      <a:r>
                        <a:rPr lang="cs-CZ" sz="1050" dirty="0" err="1" smtClean="0"/>
                        <a:t>bih</a:t>
                      </a:r>
                      <a:r>
                        <a:rPr lang="cs-CZ" sz="1050" dirty="0" smtClean="0"/>
                        <a:t>=882&amp;</a:t>
                      </a:r>
                      <a:r>
                        <a:rPr lang="cs-CZ" sz="1050" dirty="0" err="1" smtClean="0"/>
                        <a:t>tbm</a:t>
                      </a:r>
                      <a:r>
                        <a:rPr lang="cs-CZ" sz="1050" dirty="0" smtClean="0"/>
                        <a:t>=</a:t>
                      </a:r>
                      <a:r>
                        <a:rPr lang="cs-CZ" sz="1050" dirty="0" err="1" smtClean="0"/>
                        <a:t>isch</a:t>
                      </a:r>
                      <a:r>
                        <a:rPr lang="cs-CZ" sz="1050" dirty="0" smtClean="0"/>
                        <a:t>&amp;</a:t>
                      </a:r>
                      <a:r>
                        <a:rPr lang="cs-CZ" sz="1050" dirty="0" err="1" smtClean="0"/>
                        <a:t>tbnid</a:t>
                      </a:r>
                      <a:r>
                        <a:rPr lang="cs-CZ" sz="1050" dirty="0" smtClean="0"/>
                        <a:t>=Leo4gKHZJReQpM:&amp;</a:t>
                      </a:r>
                      <a:r>
                        <a:rPr lang="cs-CZ" sz="1050" dirty="0" err="1" smtClean="0"/>
                        <a:t>imgrefurl</a:t>
                      </a:r>
                      <a:r>
                        <a:rPr lang="cs-CZ" sz="1050" dirty="0" smtClean="0"/>
                        <a:t>=http://www.hojeni-ran.</a:t>
                      </a:r>
                      <a:r>
                        <a:rPr lang="cs-CZ" sz="1050" dirty="0" err="1" smtClean="0"/>
                        <a:t>cz</a:t>
                      </a:r>
                      <a:r>
                        <a:rPr lang="cs-CZ" sz="1050" dirty="0" smtClean="0"/>
                        <a:t>/anatomie-</a:t>
                      </a:r>
                      <a:r>
                        <a:rPr lang="cs-CZ" sz="1050" dirty="0" err="1" smtClean="0"/>
                        <a:t>lidske</a:t>
                      </a:r>
                      <a:r>
                        <a:rPr lang="cs-CZ" sz="1050" dirty="0" smtClean="0"/>
                        <a:t>-</a:t>
                      </a:r>
                      <a:r>
                        <a:rPr lang="cs-CZ" sz="1050" dirty="0" err="1" smtClean="0"/>
                        <a:t>kuze</a:t>
                      </a:r>
                      <a:r>
                        <a:rPr lang="cs-CZ" sz="1050" dirty="0" smtClean="0"/>
                        <a:t>&amp;</a:t>
                      </a:r>
                      <a:r>
                        <a:rPr lang="cs-CZ" sz="1050" dirty="0" err="1" smtClean="0"/>
                        <a:t>docid</a:t>
                      </a:r>
                      <a:r>
                        <a:rPr lang="cs-CZ" sz="1050" dirty="0" smtClean="0"/>
                        <a:t>=6Zpk4PEWUksvJM&amp;</a:t>
                      </a:r>
                      <a:r>
                        <a:rPr lang="cs-CZ" sz="1050" dirty="0" err="1" smtClean="0"/>
                        <a:t>imgurl</a:t>
                      </a:r>
                      <a:r>
                        <a:rPr lang="cs-CZ" sz="1050" dirty="0" smtClean="0"/>
                        <a:t>=http://www.hojeni-ran.</a:t>
                      </a:r>
                      <a:r>
                        <a:rPr lang="cs-CZ" sz="1050" dirty="0" err="1" smtClean="0"/>
                        <a:t>cz</a:t>
                      </a:r>
                      <a:r>
                        <a:rPr lang="cs-CZ" sz="1050" dirty="0" smtClean="0"/>
                        <a:t>/</a:t>
                      </a:r>
                      <a:r>
                        <a:rPr lang="cs-CZ" sz="1050" dirty="0" err="1" smtClean="0"/>
                        <a:t>dbpic</a:t>
                      </a:r>
                      <a:r>
                        <a:rPr lang="cs-CZ" sz="1050" dirty="0" smtClean="0"/>
                        <a:t>/</a:t>
                      </a:r>
                      <a:r>
                        <a:rPr lang="cs-CZ" sz="1050" dirty="0" err="1" smtClean="0"/>
                        <a:t>kuze</a:t>
                      </a:r>
                      <a:r>
                        <a:rPr lang="cs-CZ" sz="1050" dirty="0" smtClean="0"/>
                        <a:t>-330&amp;w=330&amp;h=291&amp;</a:t>
                      </a:r>
                      <a:r>
                        <a:rPr lang="cs-CZ" sz="1050" dirty="0" err="1" smtClean="0"/>
                        <a:t>ei</a:t>
                      </a:r>
                      <a:r>
                        <a:rPr lang="cs-CZ" sz="1050" dirty="0" smtClean="0"/>
                        <a:t>=tHO8T9W8CbLS4QS0n6Bf&amp;zoom=1&amp;</a:t>
                      </a:r>
                      <a:r>
                        <a:rPr lang="cs-CZ" sz="1050" dirty="0" err="1" smtClean="0"/>
                        <a:t>iact</a:t>
                      </a:r>
                      <a:r>
                        <a:rPr lang="cs-CZ" sz="1050" dirty="0" smtClean="0"/>
                        <a:t>=</a:t>
                      </a:r>
                      <a:r>
                        <a:rPr lang="cs-CZ" sz="1050" dirty="0" err="1" smtClean="0"/>
                        <a:t>hc</a:t>
                      </a:r>
                      <a:r>
                        <a:rPr lang="cs-CZ" sz="1050" dirty="0" smtClean="0"/>
                        <a:t>&amp;</a:t>
                      </a:r>
                      <a:r>
                        <a:rPr lang="cs-CZ" sz="1050" dirty="0" err="1" smtClean="0"/>
                        <a:t>vpx</a:t>
                      </a:r>
                      <a:r>
                        <a:rPr lang="cs-CZ" sz="1050" dirty="0" smtClean="0"/>
                        <a:t>=342&amp;</a:t>
                      </a:r>
                      <a:r>
                        <a:rPr lang="cs-CZ" sz="1050" dirty="0" err="1" smtClean="0"/>
                        <a:t>vpy</a:t>
                      </a:r>
                      <a:r>
                        <a:rPr lang="cs-CZ" sz="1050" dirty="0" smtClean="0"/>
                        <a:t>=183&amp;dur=708&amp;</a:t>
                      </a:r>
                      <a:r>
                        <a:rPr lang="cs-CZ" sz="1050" dirty="0" err="1" smtClean="0"/>
                        <a:t>hovh</a:t>
                      </a:r>
                      <a:r>
                        <a:rPr lang="cs-CZ" sz="1050" dirty="0" smtClean="0"/>
                        <a:t>=211&amp;</a:t>
                      </a:r>
                      <a:r>
                        <a:rPr lang="cs-CZ" sz="1050" dirty="0" err="1" smtClean="0"/>
                        <a:t>hovw</a:t>
                      </a:r>
                      <a:r>
                        <a:rPr lang="cs-CZ" sz="1050" dirty="0" smtClean="0"/>
                        <a:t>=239&amp;</a:t>
                      </a:r>
                      <a:r>
                        <a:rPr lang="cs-CZ" sz="1050" dirty="0" err="1" smtClean="0"/>
                        <a:t>tx</a:t>
                      </a:r>
                      <a:r>
                        <a:rPr lang="cs-CZ" sz="1050" dirty="0" smtClean="0"/>
                        <a:t>=133&amp;ty=137&amp;</a:t>
                      </a:r>
                      <a:r>
                        <a:rPr lang="cs-CZ" sz="1050" dirty="0" err="1" smtClean="0"/>
                        <a:t>sig</a:t>
                      </a:r>
                      <a:r>
                        <a:rPr lang="cs-CZ" sz="1050" dirty="0" smtClean="0"/>
                        <a:t>=110752920593286009610&amp;</a:t>
                      </a:r>
                      <a:r>
                        <a:rPr lang="cs-CZ" sz="1050" dirty="0" err="1" smtClean="0"/>
                        <a:t>page</a:t>
                      </a:r>
                      <a:r>
                        <a:rPr lang="cs-CZ" sz="1050" dirty="0" smtClean="0"/>
                        <a:t>=1&amp;</a:t>
                      </a:r>
                      <a:r>
                        <a:rPr lang="cs-CZ" sz="1050" dirty="0" err="1" smtClean="0"/>
                        <a:t>tbnh</a:t>
                      </a:r>
                      <a:r>
                        <a:rPr lang="cs-CZ" sz="1050" dirty="0" smtClean="0"/>
                        <a:t>=146&amp;</a:t>
                      </a:r>
                      <a:r>
                        <a:rPr lang="cs-CZ" sz="1050" dirty="0" err="1" smtClean="0"/>
                        <a:t>tbnw</a:t>
                      </a:r>
                      <a:r>
                        <a:rPr lang="cs-CZ" sz="1050" dirty="0" smtClean="0"/>
                        <a:t>=166&amp;start=0&amp;</a:t>
                      </a:r>
                      <a:r>
                        <a:rPr lang="cs-CZ" sz="1050" dirty="0" err="1" smtClean="0"/>
                        <a:t>ndsp</a:t>
                      </a:r>
                      <a:r>
                        <a:rPr lang="cs-CZ" sz="1050" dirty="0" smtClean="0"/>
                        <a:t>=23&amp;</a:t>
                      </a:r>
                      <a:r>
                        <a:rPr lang="cs-CZ" sz="1050" dirty="0" err="1" smtClean="0"/>
                        <a:t>ved</a:t>
                      </a:r>
                      <a:r>
                        <a:rPr lang="cs-CZ" sz="1050" dirty="0" smtClean="0"/>
                        <a:t>=1t:429,r:1,s:0,i:137&gt;.</a:t>
                      </a:r>
                    </a:p>
                    <a:p>
                      <a:r>
                        <a:rPr lang="cs-CZ" sz="1050" dirty="0" smtClean="0"/>
                        <a:t>PNGBOT. </a:t>
                      </a:r>
                      <a:r>
                        <a:rPr lang="cs-CZ" sz="1050" i="1" dirty="0" smtClean="0"/>
                        <a:t>www.</a:t>
                      </a:r>
                      <a:r>
                        <a:rPr lang="cs-CZ" sz="1050" i="1" dirty="0" err="1" smtClean="0"/>
                        <a:t>wikipedia.cz</a:t>
                      </a:r>
                      <a:r>
                        <a:rPr lang="cs-CZ" sz="1050" dirty="0" smtClean="0"/>
                        <a:t> [online]. [cit. 23.5.2012]. Dostupný na WWW: &lt;http://upload.wikimedia.org/wikipedia/commons/1/18/Gray940.png&gt;. </a:t>
                      </a:r>
                    </a:p>
                    <a:p>
                      <a:r>
                        <a:rPr lang="cs-CZ" sz="1050" dirty="0" smtClean="0"/>
                        <a:t>FRETTIE. </a:t>
                      </a:r>
                      <a:r>
                        <a:rPr lang="cs-CZ" sz="1050" i="1" dirty="0" smtClean="0"/>
                        <a:t>www.</a:t>
                      </a:r>
                      <a:r>
                        <a:rPr lang="cs-CZ" sz="1050" i="1" dirty="0" err="1" smtClean="0"/>
                        <a:t>wikipedia.cz</a:t>
                      </a:r>
                      <a:r>
                        <a:rPr lang="cs-CZ" sz="1050" dirty="0" smtClean="0"/>
                        <a:t> [online]. [cit. 23.5.2012]. Dostupný na WWW: &lt;http://upload.wikimedia.org/wikipedia/commons/1/15/Fingerprint_detail_on_male_finger.jpg&gt;.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576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589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06084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229</Words>
  <Application>Microsoft Office PowerPoint</Application>
  <PresentationFormat>Předvádění na obrazovce (4:3)</PresentationFormat>
  <Paragraphs>91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KŮŽE</vt:lpstr>
      <vt:lpstr>KŮŽE</vt:lpstr>
      <vt:lpstr>FUNKCE KŮŽE</vt:lpstr>
      <vt:lpstr>VRSTVY KŮŽE</vt:lpstr>
      <vt:lpstr>POKOŽKA</vt:lpstr>
      <vt:lpstr>ŠKÁRA</vt:lpstr>
      <vt:lpstr>DAKTYLOSKOPIE</vt:lpstr>
      <vt:lpstr>PODKOŽNÍ VAZIVO</vt:lpstr>
      <vt:lpstr>Snímek 10</vt:lpstr>
      <vt:lpstr>CHOROBY KŮŽE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4</cp:revision>
  <dcterms:created xsi:type="dcterms:W3CDTF">2012-05-22T21:22:28Z</dcterms:created>
  <dcterms:modified xsi:type="dcterms:W3CDTF">2012-05-23T15:04:49Z</dcterms:modified>
</cp:coreProperties>
</file>