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317377-D3DF-4A9C-A7FC-03E614887B2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7EAAC-901E-4FE6-A704-7CDBE7D3F7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6999901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VY_32_INOVACE_12B_3_Stavba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kostí, spojení kostí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15.12.2011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kostí, druhy kostí a kostními spojeními.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3312368"/>
          </a:xfrm>
        </p:spPr>
        <p:txBody>
          <a:bodyPr>
            <a:normAutofit/>
          </a:bodyPr>
          <a:lstStyle/>
          <a:p>
            <a:r>
              <a:rPr lang="cs-CZ" dirty="0" smtClean="0"/>
              <a:t>STAVBA KOSTÍ</a:t>
            </a:r>
            <a:br>
              <a:rPr lang="cs-CZ" dirty="0" smtClean="0"/>
            </a:br>
            <a:r>
              <a:rPr lang="cs-CZ" dirty="0" smtClean="0"/>
              <a:t>DRUHY KOSTÍ</a:t>
            </a:r>
            <a:br>
              <a:rPr lang="cs-CZ" dirty="0" smtClean="0"/>
            </a:br>
            <a:r>
              <a:rPr lang="cs-CZ" dirty="0" smtClean="0"/>
              <a:t>KOSTNÍ SPOJENÍ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320480"/>
          </a:xfrm>
        </p:spPr>
        <p:txBody>
          <a:bodyPr/>
          <a:lstStyle/>
          <a:p>
            <a:r>
              <a:rPr lang="cs-CZ" dirty="0" smtClean="0"/>
              <a:t>SOUBOR KOSTÍ, CHRUPAVEK A VAZŮ TVOŘÍCÍ PEVNOU OPORU TĚLA</a:t>
            </a:r>
          </a:p>
          <a:p>
            <a:r>
              <a:rPr lang="cs-CZ" dirty="0" smtClean="0"/>
              <a:t>UMOŽŇUJE POHYB – UPÍNAJÍ SE NA NI SVALY</a:t>
            </a:r>
          </a:p>
          <a:p>
            <a:r>
              <a:rPr lang="cs-CZ" dirty="0" smtClean="0"/>
              <a:t>CHRÁNÍ VNITŘNÍ ORGÁNY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KOSTI</a:t>
            </a:r>
            <a:endParaRPr lang="cs-CZ" dirty="0"/>
          </a:p>
        </p:txBody>
      </p:sp>
      <p:pic>
        <p:nvPicPr>
          <p:cNvPr id="4" name="Zástupný symbol pro obsah 3" descr="55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0567" y="1844824"/>
            <a:ext cx="8342204" cy="39604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OKOSTICE – VAZIVOVÁ BLÁNA NA POVRCHU KOSTI, ZAJIŠŤUJE VÝŽIVU KOSTI, UMOŽŇUJE RŮST DO ŠÍŘKY</a:t>
            </a:r>
          </a:p>
          <a:p>
            <a:r>
              <a:rPr lang="cs-CZ" dirty="0" smtClean="0"/>
              <a:t>HOUBOVITÁ KOSTNÍ TKÁŇ – USPOŘÁDÁNA DO TRÁMEČKŮ – NESE HMOTNOST TĚLA</a:t>
            </a:r>
          </a:p>
          <a:p>
            <a:r>
              <a:rPr lang="cs-CZ" dirty="0" smtClean="0"/>
              <a:t>KOSTNÍ DŘEŇ – TVORBA ČERVENÝCH KRVINEK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KOSTÍ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/>
          <a:lstStyle/>
          <a:p>
            <a:r>
              <a:rPr lang="cs-CZ" dirty="0" smtClean="0"/>
              <a:t>DLOUHÉ KOSTI</a:t>
            </a:r>
          </a:p>
          <a:p>
            <a:endParaRPr lang="cs-CZ" dirty="0" smtClean="0"/>
          </a:p>
          <a:p>
            <a:r>
              <a:rPr lang="cs-CZ" dirty="0" smtClean="0"/>
              <a:t>KRÁTKÉ KOSTI</a:t>
            </a:r>
          </a:p>
          <a:p>
            <a:endParaRPr lang="cs-CZ" dirty="0" smtClean="0"/>
          </a:p>
          <a:p>
            <a:r>
              <a:rPr lang="cs-CZ" dirty="0" smtClean="0"/>
              <a:t>PLOCHÉ KOSTI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NEPRAVIDELNÉ KOSTI</a:t>
            </a:r>
            <a:endParaRPr lang="cs-CZ" dirty="0"/>
          </a:p>
        </p:txBody>
      </p:sp>
      <p:pic>
        <p:nvPicPr>
          <p:cNvPr id="6" name="Zástupný symbol pro obsah 5" descr="220px-Humerus_pos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236296" y="260648"/>
            <a:ext cx="1037200" cy="4525963"/>
          </a:xfrm>
        </p:spPr>
      </p:pic>
      <p:pic>
        <p:nvPicPr>
          <p:cNvPr id="1026" name="Picture 2" descr="C:\Users\admin\Pictures\220px-Scapula_an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140968"/>
            <a:ext cx="2794000" cy="3517900"/>
          </a:xfrm>
          <a:prstGeom prst="rect">
            <a:avLst/>
          </a:prstGeom>
          <a:noFill/>
        </p:spPr>
      </p:pic>
      <p:pic>
        <p:nvPicPr>
          <p:cNvPr id="1027" name="Picture 3" descr="C:\Users\admin\Pictures\220px-Brustwirbel_obe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844824"/>
            <a:ext cx="2095500" cy="1333500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V="1">
            <a:off x="3131840" y="1484784"/>
            <a:ext cx="396044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131840" y="3645024"/>
            <a:ext cx="194421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RŮST KOSTÍ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dirty="0" smtClean="0"/>
              <a:t>KOSTI VZNIKAJÍ Z VAZIVA NEBO CHRUPAVKY PROCESEM ZVANÝM </a:t>
            </a:r>
            <a:r>
              <a:rPr lang="cs-CZ" u="sng" dirty="0" smtClean="0"/>
              <a:t>OSIFIKACE</a:t>
            </a:r>
            <a:r>
              <a:rPr lang="cs-CZ" dirty="0" smtClean="0"/>
              <a:t> (KOSTNATĚNÍ)</a:t>
            </a:r>
          </a:p>
          <a:p>
            <a:r>
              <a:rPr lang="cs-CZ" dirty="0" smtClean="0"/>
              <a:t> RŮST DO ŠÍŘKY SE USKUTEČŇUJE DÍKY </a:t>
            </a:r>
            <a:r>
              <a:rPr lang="cs-CZ" u="sng" dirty="0" smtClean="0"/>
              <a:t>OKOSTICI</a:t>
            </a:r>
          </a:p>
          <a:p>
            <a:r>
              <a:rPr lang="cs-CZ" dirty="0" smtClean="0"/>
              <a:t> RŮST DO DÉLKY JE MOŽNÝ DO URČITÉHO    STADIA VÝVOJE JEDINCE DÍKY </a:t>
            </a:r>
            <a:r>
              <a:rPr lang="cs-CZ" u="sng" dirty="0" smtClean="0"/>
              <a:t>CHRUPAVČITÝM  PLOTÉNKÁM </a:t>
            </a:r>
          </a:p>
          <a:p>
            <a:r>
              <a:rPr lang="cs-CZ" dirty="0" smtClean="0"/>
              <a:t>RŮST SE ZASTAVÍ V 16 – 18 LETECH, CHRUPAVKY ZKOSTNATÍ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SPOJENÍ KOSTÍ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SRŮSTEM</a:t>
            </a:r>
          </a:p>
          <a:p>
            <a:endParaRPr lang="cs-CZ" dirty="0" smtClean="0"/>
          </a:p>
          <a:p>
            <a:r>
              <a:rPr lang="cs-CZ" dirty="0" smtClean="0"/>
              <a:t>ŠVY – NA LEBCE, NEPOHYBLIVÉ</a:t>
            </a:r>
          </a:p>
          <a:p>
            <a:endParaRPr lang="cs-CZ" dirty="0" smtClean="0"/>
          </a:p>
          <a:p>
            <a:r>
              <a:rPr lang="cs-CZ" dirty="0" smtClean="0"/>
              <a:t>POMOCÍ CHRUPAVKY – ŽEBRA A HRUDNÍ KOST</a:t>
            </a:r>
          </a:p>
          <a:p>
            <a:endParaRPr lang="cs-CZ" dirty="0" smtClean="0"/>
          </a:p>
          <a:p>
            <a:r>
              <a:rPr lang="cs-CZ" dirty="0" smtClean="0"/>
              <a:t>KLOUBEM - POHYBLIVÉ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KLOUBNÍ SPOJENÍ</a:t>
            </a:r>
            <a:endParaRPr lang="cs-CZ" dirty="0"/>
          </a:p>
        </p:txBody>
      </p:sp>
      <p:pic>
        <p:nvPicPr>
          <p:cNvPr id="4" name="Zástupný symbol pro obsah 3" descr="gewricht.gif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83841" y="1772816"/>
            <a:ext cx="4185754" cy="3816423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 – KLOUBNÍ POUZDRO</a:t>
            </a:r>
          </a:p>
          <a:p>
            <a:r>
              <a:rPr lang="cs-CZ" dirty="0" smtClean="0"/>
              <a:t>2 – KLOUBNÍ MAZ</a:t>
            </a:r>
          </a:p>
          <a:p>
            <a:r>
              <a:rPr lang="cs-CZ" dirty="0" smtClean="0"/>
              <a:t>3 – KLOUBNÍ CHRUPAVKA</a:t>
            </a:r>
          </a:p>
          <a:p>
            <a:r>
              <a:rPr lang="cs-CZ" dirty="0" smtClean="0"/>
              <a:t>4 – KLOUBNÍ JAMKA</a:t>
            </a:r>
          </a:p>
          <a:p>
            <a:r>
              <a:rPr lang="cs-CZ" dirty="0" smtClean="0"/>
              <a:t>5 – KLOUBNÍ HLAVICE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UVEĎ PŘÍKLADY POHYBLIVÉHO A NEPOHYBLIVÉHO SPOJENÍ KOSTÍ NA TĚLE</a:t>
            </a:r>
          </a:p>
          <a:p>
            <a:r>
              <a:rPr lang="cs-CZ" dirty="0" smtClean="0"/>
              <a:t>UVEĎ PŘÍKLADY KRÁTKÝCH, DLOUHÝCH A PLOCHÝCH KOSTÍ </a:t>
            </a:r>
          </a:p>
          <a:p>
            <a:r>
              <a:rPr lang="cs-CZ" dirty="0" smtClean="0"/>
              <a:t>VYDECHNI A NADECHNI, POZORUJ POHYB HRUDNÍKU – ČÍM JE TENTO POHYB UMOŽNĚN?</a:t>
            </a:r>
          </a:p>
          <a:p>
            <a:r>
              <a:rPr lang="cs-CZ" dirty="0" smtClean="0"/>
              <a:t>PROČ JE DŮLEŽITÉ, ABY V JÍDELNÍČKU NECHYBĚL VÁPNÍK?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STAVBU KOSTI</a:t>
            </a:r>
            <a:endParaRPr lang="cs-CZ" dirty="0"/>
          </a:p>
        </p:txBody>
      </p:sp>
      <p:pic>
        <p:nvPicPr>
          <p:cNvPr id="4" name="Zástupný symbol pro obsah 3" descr="55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0567" y="1844824"/>
            <a:ext cx="8342204" cy="3960440"/>
          </a:xfrm>
        </p:spPr>
      </p:pic>
      <p:sp>
        <p:nvSpPr>
          <p:cNvPr id="5" name="Obdélník 4"/>
          <p:cNvSpPr/>
          <p:nvPr/>
        </p:nvSpPr>
        <p:spPr>
          <a:xfrm>
            <a:off x="395536" y="2276872"/>
            <a:ext cx="19442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80112" y="1916832"/>
            <a:ext cx="10801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84168" y="5085184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740352" y="4653136"/>
            <a:ext cx="7920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93822553"/>
              </p:ext>
            </p:extLst>
          </p:nvPr>
        </p:nvGraphicFramePr>
        <p:xfrm>
          <a:off x="1403648" y="2996952"/>
          <a:ext cx="6405925" cy="3706241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900" dirty="0" smtClean="0"/>
                        <a:t>FRANTIŠEK HUDEK. </a:t>
                      </a:r>
                      <a:r>
                        <a:rPr lang="cs-CZ" sz="900" i="1" dirty="0" smtClean="0"/>
                        <a:t>www.</a:t>
                      </a:r>
                      <a:r>
                        <a:rPr lang="cs-CZ" sz="900" i="1" dirty="0" err="1" smtClean="0"/>
                        <a:t>google.cz</a:t>
                      </a:r>
                      <a:r>
                        <a:rPr lang="cs-CZ" sz="900" dirty="0" smtClean="0"/>
                        <a:t> [online]. [cit. 24.5.2012]. Dostupný na WWW: &lt;http://www.</a:t>
                      </a:r>
                      <a:r>
                        <a:rPr lang="cs-CZ" sz="900" dirty="0" err="1" smtClean="0"/>
                        <a:t>google.cz</a:t>
                      </a:r>
                      <a:r>
                        <a:rPr lang="cs-CZ" sz="900" dirty="0" smtClean="0"/>
                        <a:t>/</a:t>
                      </a:r>
                      <a:r>
                        <a:rPr lang="cs-CZ" sz="900" dirty="0" err="1" smtClean="0"/>
                        <a:t>imgres</a:t>
                      </a:r>
                      <a:r>
                        <a:rPr lang="cs-CZ" sz="900" dirty="0" smtClean="0"/>
                        <a:t>?q=STAVBA+KOST%C3%8D&amp;</a:t>
                      </a:r>
                      <a:r>
                        <a:rPr lang="cs-CZ" sz="900" dirty="0" err="1" smtClean="0"/>
                        <a:t>hl</a:t>
                      </a:r>
                      <a:r>
                        <a:rPr lang="cs-CZ" sz="900" dirty="0" smtClean="0"/>
                        <a:t>=</a:t>
                      </a:r>
                      <a:r>
                        <a:rPr lang="cs-CZ" sz="900" dirty="0" err="1" smtClean="0"/>
                        <a:t>cs</a:t>
                      </a:r>
                      <a:r>
                        <a:rPr lang="cs-CZ" sz="900" dirty="0" smtClean="0"/>
                        <a:t>&amp;</a:t>
                      </a:r>
                      <a:r>
                        <a:rPr lang="cs-CZ" sz="900" dirty="0" err="1" smtClean="0"/>
                        <a:t>biw</a:t>
                      </a:r>
                      <a:r>
                        <a:rPr lang="cs-CZ" sz="900" dirty="0" smtClean="0"/>
                        <a:t>=1280&amp;</a:t>
                      </a:r>
                      <a:r>
                        <a:rPr lang="cs-CZ" sz="900" dirty="0" err="1" smtClean="0"/>
                        <a:t>bih</a:t>
                      </a:r>
                      <a:r>
                        <a:rPr lang="cs-CZ" sz="900" dirty="0" smtClean="0"/>
                        <a:t>=882&amp;</a:t>
                      </a:r>
                      <a:r>
                        <a:rPr lang="cs-CZ" sz="900" dirty="0" err="1" smtClean="0"/>
                        <a:t>gbv</a:t>
                      </a:r>
                      <a:r>
                        <a:rPr lang="cs-CZ" sz="900" dirty="0" smtClean="0"/>
                        <a:t>=2&amp;</a:t>
                      </a:r>
                      <a:r>
                        <a:rPr lang="cs-CZ" sz="900" dirty="0" err="1" smtClean="0"/>
                        <a:t>tbm</a:t>
                      </a:r>
                      <a:r>
                        <a:rPr lang="cs-CZ" sz="900" dirty="0" smtClean="0"/>
                        <a:t>=</a:t>
                      </a:r>
                      <a:r>
                        <a:rPr lang="cs-CZ" sz="900" dirty="0" err="1" smtClean="0"/>
                        <a:t>isch</a:t>
                      </a:r>
                      <a:r>
                        <a:rPr lang="cs-CZ" sz="900" dirty="0" smtClean="0"/>
                        <a:t>&amp;</a:t>
                      </a:r>
                      <a:r>
                        <a:rPr lang="cs-CZ" sz="900" dirty="0" err="1" smtClean="0"/>
                        <a:t>tbnid</a:t>
                      </a:r>
                      <a:r>
                        <a:rPr lang="cs-CZ" sz="900" dirty="0" smtClean="0"/>
                        <a:t>=Ch7Un_VJY-ZJLM:&amp;</a:t>
                      </a:r>
                      <a:r>
                        <a:rPr lang="cs-CZ" sz="900" dirty="0" err="1" smtClean="0"/>
                        <a:t>imgrefurl</a:t>
                      </a:r>
                      <a:r>
                        <a:rPr lang="cs-CZ" sz="900" dirty="0" smtClean="0"/>
                        <a:t>=http://vyuka.zsjarose.cz/index.php%3Faction%3Dlesson_detail%26id%3D261&amp;docid=sPE3Sne2aTSYOM&amp;imgurl=http://vyuka.zsjarose.cz/data/swic/lessons/559.jpg&amp;w=594&amp;h=282&amp;ei=jHi-T7KrHo_mtQbx76y2DQ&amp;zoom=1&gt;. </a:t>
                      </a:r>
                      <a:endParaRPr lang="cs-CZ" sz="9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/>
                        <a:t>PALICA. </a:t>
                      </a:r>
                      <a:r>
                        <a:rPr lang="cs-CZ" sz="900" i="1" dirty="0" err="1" smtClean="0"/>
                        <a:t>Wikipedia.cz</a:t>
                      </a:r>
                      <a:r>
                        <a:rPr lang="cs-CZ" sz="900" dirty="0" smtClean="0"/>
                        <a:t> [online]. [cit. 22.5.2012]. Dostupný na WWW: &lt;http://cs.wikipedia.org/wiki/Soubor:Scapula_ant.jpg&gt;.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/>
                        <a:t>PALICA. </a:t>
                      </a:r>
                      <a:r>
                        <a:rPr lang="cs-CZ" sz="900" i="1" dirty="0" err="1" smtClean="0"/>
                        <a:t>Wikipedia.cz</a:t>
                      </a:r>
                      <a:r>
                        <a:rPr lang="cs-CZ" sz="900" dirty="0" smtClean="0"/>
                        <a:t> [online]. [cit. 22.5.2012]. Dostupný na WWW: &lt;http://cs.wikipedia.org/wiki/Soubor:Humerus_post.jpg&gt;.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/>
                        <a:t>LENNERT B. </a:t>
                      </a:r>
                      <a:r>
                        <a:rPr lang="cs-CZ" sz="900" i="1" dirty="0" err="1" smtClean="0"/>
                        <a:t>Wikipedia.cz</a:t>
                      </a:r>
                      <a:r>
                        <a:rPr lang="cs-CZ" sz="900" dirty="0" smtClean="0"/>
                        <a:t> [online]. [cit. 22.5.2012]. Dostupný na WWW: &lt;http://cs.wikipedia.org/wiki/Soubor:Brustwirbel_oben.png&gt;.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/>
                        <a:t>AUTOR NEUVEDEN. </a:t>
                      </a:r>
                      <a:r>
                        <a:rPr lang="cs-CZ" sz="900" i="1" dirty="0" smtClean="0"/>
                        <a:t>Google.cz</a:t>
                      </a:r>
                      <a:r>
                        <a:rPr lang="cs-CZ" sz="900" dirty="0" smtClean="0"/>
                        <a:t> [online]. [cit. 22.5.2012]. Dostupný na WWW: &lt;http://www.</a:t>
                      </a:r>
                      <a:r>
                        <a:rPr lang="cs-CZ" sz="900" dirty="0" err="1" smtClean="0"/>
                        <a:t>google.cz</a:t>
                      </a:r>
                      <a:r>
                        <a:rPr lang="cs-CZ" sz="900" dirty="0" smtClean="0"/>
                        <a:t>/</a:t>
                      </a:r>
                      <a:r>
                        <a:rPr lang="cs-CZ" sz="900" dirty="0" err="1" smtClean="0"/>
                        <a:t>imgres</a:t>
                      </a:r>
                      <a:r>
                        <a:rPr lang="cs-CZ" sz="900" dirty="0" smtClean="0"/>
                        <a:t>?q=KLOUB&amp;</a:t>
                      </a:r>
                      <a:r>
                        <a:rPr lang="cs-CZ" sz="900" dirty="0" err="1" smtClean="0"/>
                        <a:t>hl</a:t>
                      </a:r>
                      <a:r>
                        <a:rPr lang="cs-CZ" sz="900" dirty="0" smtClean="0"/>
                        <a:t>=</a:t>
                      </a:r>
                      <a:r>
                        <a:rPr lang="cs-CZ" sz="900" dirty="0" err="1" smtClean="0"/>
                        <a:t>cs</a:t>
                      </a:r>
                      <a:r>
                        <a:rPr lang="cs-CZ" sz="900" dirty="0" smtClean="0"/>
                        <a:t>&amp;</a:t>
                      </a:r>
                      <a:r>
                        <a:rPr lang="cs-CZ" sz="900" dirty="0" err="1" smtClean="0"/>
                        <a:t>gbv</a:t>
                      </a:r>
                      <a:r>
                        <a:rPr lang="cs-CZ" sz="900" dirty="0" smtClean="0"/>
                        <a:t>=2&amp;</a:t>
                      </a:r>
                      <a:r>
                        <a:rPr lang="cs-CZ" sz="900" dirty="0" err="1" smtClean="0"/>
                        <a:t>biw</a:t>
                      </a:r>
                      <a:r>
                        <a:rPr lang="cs-CZ" sz="900" dirty="0" smtClean="0"/>
                        <a:t>=1280&amp;</a:t>
                      </a:r>
                      <a:r>
                        <a:rPr lang="cs-CZ" sz="900" dirty="0" err="1" smtClean="0"/>
                        <a:t>bih</a:t>
                      </a:r>
                      <a:r>
                        <a:rPr lang="cs-CZ" sz="900" dirty="0" smtClean="0"/>
                        <a:t>=882&amp;</a:t>
                      </a:r>
                      <a:r>
                        <a:rPr lang="cs-CZ" sz="900" dirty="0" err="1" smtClean="0"/>
                        <a:t>tbm</a:t>
                      </a:r>
                      <a:r>
                        <a:rPr lang="cs-CZ" sz="900" dirty="0" smtClean="0"/>
                        <a:t>=</a:t>
                      </a:r>
                      <a:r>
                        <a:rPr lang="cs-CZ" sz="900" dirty="0" err="1" smtClean="0"/>
                        <a:t>isch</a:t>
                      </a:r>
                      <a:r>
                        <a:rPr lang="cs-CZ" sz="900" dirty="0" smtClean="0"/>
                        <a:t>&amp;</a:t>
                      </a:r>
                      <a:r>
                        <a:rPr lang="cs-CZ" sz="900" dirty="0" err="1" smtClean="0"/>
                        <a:t>tbnid</a:t>
                      </a:r>
                      <a:r>
                        <a:rPr lang="cs-CZ" sz="900" dirty="0" smtClean="0"/>
                        <a:t>=YcvZ6L_4pQCj2M:&amp;</a:t>
                      </a:r>
                      <a:r>
                        <a:rPr lang="cs-CZ" sz="900" dirty="0" err="1" smtClean="0"/>
                        <a:t>imgrefurl</a:t>
                      </a:r>
                      <a:r>
                        <a:rPr lang="cs-CZ" sz="900" dirty="0" smtClean="0"/>
                        <a:t>=http://gpjp2007.blog.cz/0910/antropologie-</a:t>
                      </a:r>
                      <a:r>
                        <a:rPr lang="cs-CZ" sz="900" dirty="0" err="1" smtClean="0"/>
                        <a:t>obrazky</a:t>
                      </a:r>
                      <a:r>
                        <a:rPr lang="cs-CZ" sz="900" dirty="0" smtClean="0"/>
                        <a:t>&amp;</a:t>
                      </a:r>
                      <a:r>
                        <a:rPr lang="cs-CZ" sz="900" dirty="0" err="1" smtClean="0"/>
                        <a:t>docid</a:t>
                      </a:r>
                      <a:r>
                        <a:rPr lang="cs-CZ" sz="900" dirty="0" smtClean="0"/>
                        <a:t>=HC26Yk_YEm76-M&amp;</a:t>
                      </a:r>
                      <a:r>
                        <a:rPr lang="cs-CZ" sz="900" dirty="0" err="1" smtClean="0"/>
                        <a:t>imgurl</a:t>
                      </a:r>
                      <a:r>
                        <a:rPr lang="cs-CZ" sz="900" dirty="0" smtClean="0"/>
                        <a:t>=http://members.chello.nl/s.westerink2/thema4kl1_bestanden/gewricht.gif&amp;w=238&amp;h=217&amp;ei=xvK7T8uKMoLetAbA2Z2kDQ&amp;zoom=1&gt;.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294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STAVBA KOSTÍ DRUHY KOSTÍ KOSTNÍ SPOJENÍ</vt:lpstr>
      <vt:lpstr>KOSTRA</vt:lpstr>
      <vt:lpstr>STAVBA KOSTI</vt:lpstr>
      <vt:lpstr>Snímek 5</vt:lpstr>
      <vt:lpstr>DRUHY KOSTÍ</vt:lpstr>
      <vt:lpstr>RŮST KOSTÍ</vt:lpstr>
      <vt:lpstr>SPOJENÍ KOSTÍ</vt:lpstr>
      <vt:lpstr>KLOUBNÍ SPOJENÍ</vt:lpstr>
      <vt:lpstr>ÚKOLY</vt:lpstr>
      <vt:lpstr>ZOPAKUJ SI STAVBU KOSTI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9</cp:revision>
  <dcterms:created xsi:type="dcterms:W3CDTF">2012-05-22T19:35:34Z</dcterms:created>
  <dcterms:modified xsi:type="dcterms:W3CDTF">2012-05-24T18:08:59Z</dcterms:modified>
</cp:coreProperties>
</file>