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6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62D29-C457-49FC-A5F3-AA8425C3028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84DB8-FD86-435F-B4FA-21EBB431E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22892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VY_32_INOVACE_12B_4_Trávicí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17.1.2012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stavbou a funkcí trávicí soustavy. Podle tohoto materiálu si vytvoří zápis. Pochopení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učiva si prověří na závěrečných cvičeních.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PŘIJÍMÁNÍ, ZPRACOVÁNÍ A VYUŽITÍ POTRAVY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TRÁVICÍ SOUSTAVY</a:t>
            </a:r>
            <a:endParaRPr lang="cs-CZ" dirty="0"/>
          </a:p>
        </p:txBody>
      </p:sp>
      <p:pic>
        <p:nvPicPr>
          <p:cNvPr id="4" name="Zástupný symbol pro obsah 3" descr="370px-Digestive_system_diagram_cs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073164"/>
            <a:ext cx="4032448" cy="55800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47484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Mechanické zpracování potravy pomocí zubů</a:t>
            </a:r>
          </a:p>
          <a:p>
            <a:r>
              <a:rPr lang="cs-CZ" dirty="0" smtClean="0"/>
              <a:t>Chemické zpracování – sliny – vznikají ve slinných žlázách</a:t>
            </a:r>
          </a:p>
          <a:p>
            <a:r>
              <a:rPr lang="cs-CZ" dirty="0" smtClean="0"/>
              <a:t>Slinné žlázy – příušní, podjazyková, podčelistní</a:t>
            </a:r>
          </a:p>
          <a:p>
            <a:r>
              <a:rPr lang="cs-CZ" dirty="0" smtClean="0"/>
              <a:t>Sliny – enzym ptyalin – trávení škrobu</a:t>
            </a:r>
          </a:p>
          <a:p>
            <a:r>
              <a:rPr lang="cs-CZ" dirty="0" smtClean="0"/>
              <a:t>Polykání – vrozený reflex</a:t>
            </a:r>
            <a:endParaRPr lang="cs-CZ" dirty="0"/>
          </a:p>
        </p:txBody>
      </p:sp>
      <p:pic>
        <p:nvPicPr>
          <p:cNvPr id="7" name="Zástupný symbol pro obsah 6" descr="418px-Sagittalmouth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1025" r="3391"/>
          <a:stretch>
            <a:fillRect/>
          </a:stretch>
        </p:blipFill>
        <p:spPr>
          <a:xfrm>
            <a:off x="5220072" y="1124744"/>
            <a:ext cx="2884648" cy="547811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608512" cy="4713387"/>
          </a:xfrm>
        </p:spPr>
        <p:txBody>
          <a:bodyPr/>
          <a:lstStyle/>
          <a:p>
            <a:r>
              <a:rPr lang="cs-CZ" dirty="0" smtClean="0"/>
              <a:t>Dospělý chrup – 32 zubů – 2 řezáky, 1 špičák, 2 třenové, 3 stoličky v 1/4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Mléčný (dětský) chrup – 20 zubů - 2 řezáky, 1 špičák, 2 stoličky v 1/4</a:t>
            </a:r>
            <a:endParaRPr lang="cs-CZ" dirty="0"/>
          </a:p>
        </p:txBody>
      </p:sp>
      <p:pic>
        <p:nvPicPr>
          <p:cNvPr id="5" name="Zástupný symbol pro obsah 4" descr="220px-Gray1002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177060"/>
            <a:ext cx="2880320" cy="1924578"/>
          </a:xfrm>
        </p:spPr>
      </p:pic>
      <p:pic>
        <p:nvPicPr>
          <p:cNvPr id="1026" name="Picture 2" descr="C:\Users\admin\Pictures\220px-Gray100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837810"/>
            <a:ext cx="2743572" cy="2232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ZUBU</a:t>
            </a:r>
            <a:endParaRPr lang="cs-CZ" dirty="0"/>
          </a:p>
        </p:txBody>
      </p:sp>
      <p:pic>
        <p:nvPicPr>
          <p:cNvPr id="5" name="Zástupný symbol pro obsah 4" descr="250px-Tooth_section_internationa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68608" y="1196752"/>
            <a:ext cx="3816001" cy="460851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63888" y="1600200"/>
            <a:ext cx="5122912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 – korunka</a:t>
            </a:r>
          </a:p>
          <a:p>
            <a:r>
              <a:rPr lang="cs-CZ" dirty="0" smtClean="0"/>
              <a:t>B – kořen</a:t>
            </a:r>
          </a:p>
          <a:p>
            <a:endParaRPr lang="cs-CZ" dirty="0"/>
          </a:p>
          <a:p>
            <a:r>
              <a:rPr lang="cs-CZ" dirty="0" smtClean="0"/>
              <a:t>1 – sklovina</a:t>
            </a:r>
          </a:p>
          <a:p>
            <a:r>
              <a:rPr lang="cs-CZ" dirty="0" smtClean="0"/>
              <a:t>2 – zubovina</a:t>
            </a:r>
          </a:p>
          <a:p>
            <a:r>
              <a:rPr lang="cs-CZ" dirty="0" smtClean="0"/>
              <a:t>3 – dřeň</a:t>
            </a:r>
          </a:p>
          <a:p>
            <a:r>
              <a:rPr lang="cs-CZ" dirty="0" smtClean="0"/>
              <a:t>4 – dáseň</a:t>
            </a:r>
          </a:p>
          <a:p>
            <a:r>
              <a:rPr lang="cs-CZ" dirty="0" smtClean="0"/>
              <a:t>5 – zubní cement</a:t>
            </a:r>
          </a:p>
          <a:p>
            <a:r>
              <a:rPr lang="cs-CZ" dirty="0" smtClean="0"/>
              <a:t>6 – kost čelistní</a:t>
            </a:r>
          </a:p>
          <a:p>
            <a:r>
              <a:rPr lang="cs-CZ" dirty="0" smtClean="0"/>
              <a:t>7 – céva, 8 - nerv</a:t>
            </a:r>
            <a:endParaRPr lang="cs-CZ" dirty="0"/>
          </a:p>
        </p:txBody>
      </p:sp>
      <p:pic>
        <p:nvPicPr>
          <p:cNvPr id="2050" name="Picture 2" descr="C:\Users\admin\Pictures\200px-MandibularLeftFirstMolar08-15-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6781" y="260648"/>
            <a:ext cx="2383713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u="sng" dirty="0" smtClean="0"/>
              <a:t>Hltan</a:t>
            </a:r>
            <a:r>
              <a:rPr lang="cs-CZ" dirty="0" smtClean="0"/>
              <a:t> – sousto se posouvá do jícnu, uzavře se hrtanová příklopka</a:t>
            </a:r>
          </a:p>
          <a:p>
            <a:r>
              <a:rPr lang="cs-CZ" u="sng" dirty="0" smtClean="0"/>
              <a:t>Jícen</a:t>
            </a:r>
            <a:r>
              <a:rPr lang="cs-CZ" dirty="0" smtClean="0"/>
              <a:t> – trubice vede sousto do žaludku, posun pomocí peristaltické vlny – rytmické stahy</a:t>
            </a:r>
          </a:p>
          <a:p>
            <a:r>
              <a:rPr lang="cs-CZ" u="sng" dirty="0" smtClean="0"/>
              <a:t>Žaludek</a:t>
            </a:r>
            <a:r>
              <a:rPr lang="cs-CZ" dirty="0" smtClean="0"/>
              <a:t> – smíchání potravy s kyselými trávicími šťávami – enzymy (pepsin – trávení bílkovin), kyselina chlorovodíková, rytmickými pohyby  rozmělnění potravy, vzniká trávenina, zůstává nějakou dobu v žaludku (podle složení asi 4 hodiny)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r>
              <a:rPr lang="cs-CZ" dirty="0" smtClean="0"/>
              <a:t>Rozšířená část trávicí trubice</a:t>
            </a:r>
          </a:p>
          <a:p>
            <a:r>
              <a:rPr lang="cs-CZ" dirty="0" smtClean="0"/>
              <a:t>Vnitřní stěna chráněna hlenem proti působení trávicích šťáv</a:t>
            </a:r>
          </a:p>
          <a:p>
            <a:r>
              <a:rPr lang="cs-CZ" dirty="0" smtClean="0"/>
              <a:t>Objem – 1 – 2 l</a:t>
            </a:r>
          </a:p>
          <a:p>
            <a:r>
              <a:rPr lang="cs-CZ" dirty="0" smtClean="0"/>
              <a:t>Česlo – ústí jícnu</a:t>
            </a:r>
          </a:p>
          <a:p>
            <a:r>
              <a:rPr lang="cs-CZ" dirty="0" smtClean="0"/>
              <a:t>Vrátník – ústí do dvanáctníku</a:t>
            </a:r>
            <a:endParaRPr lang="cs-CZ" dirty="0"/>
          </a:p>
        </p:txBody>
      </p:sp>
      <p:pic>
        <p:nvPicPr>
          <p:cNvPr id="7" name="Zástupný symbol pro obsah 6" descr="250px-Illu_stoma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340768"/>
            <a:ext cx="3960440" cy="48158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Co je trávení?</a:t>
            </a:r>
          </a:p>
          <a:p>
            <a:r>
              <a:rPr lang="cs-CZ" dirty="0" smtClean="0"/>
              <a:t>Jak se liší dospělý a dětský chrup?</a:t>
            </a:r>
          </a:p>
          <a:p>
            <a:r>
              <a:rPr lang="cs-CZ" dirty="0" smtClean="0"/>
              <a:t>Jak si máme správně čistit zuby? A proč je to důležité?</a:t>
            </a:r>
          </a:p>
          <a:p>
            <a:r>
              <a:rPr lang="cs-CZ" dirty="0" smtClean="0"/>
              <a:t>Ukaž na sobě a pojmenuj slinné žlázy.</a:t>
            </a:r>
          </a:p>
          <a:p>
            <a:r>
              <a:rPr lang="cs-CZ" dirty="0" smtClean="0"/>
              <a:t>Jaké znáš enzymy, k čemu slouží?</a:t>
            </a:r>
          </a:p>
          <a:p>
            <a:r>
              <a:rPr lang="cs-CZ" dirty="0" smtClean="0"/>
              <a:t>Může člověk polykat sousta i když je hlavou dolů?</a:t>
            </a:r>
          </a:p>
          <a:p>
            <a:r>
              <a:rPr lang="cs-CZ" dirty="0" smtClean="0"/>
              <a:t>Vysvětli význam zdravé stravy pro dobré trávení.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403648" y="3022620"/>
          <a:ext cx="6405925" cy="366369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5763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dirty="0" smtClean="0"/>
                        <a:t>RUIZ, Mariana.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&lt;http://cs.wikipedia.org/wiki/Soubor:Digestive_system_diagram_cs.svg&gt;.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SHIZHAO.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&lt;http://cs.wikipedia.org/wiki/Soubor:Sagittalmouth.png&gt;.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DOZENIST.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&lt;http://cs.wikipedia.org/wiki/Soubor:MandibularLeftFirstMolar08-15-06.jpg&gt;.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METJU.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&lt;http://cs.wikipedia.org/wiki/Soubor:Tooth_section_international.png&gt;.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&lt;http://cs.wikipedia.org/wiki/Soubor:Gray1002.png&gt;.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&lt;http://cs.wikipedia.org/wiki/Soubor:Gray1004.png&gt;. </a:t>
                      </a:r>
                    </a:p>
                    <a:p>
                      <a:pPr algn="l" fontAlgn="b"/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&lt;http://cs.wikipedia.org/wiki/Soubor:Illu_stomach.jpg&gt;.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b"/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3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3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507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TRÁVICÍ SOUSTAVA</vt:lpstr>
      <vt:lpstr>STAVBA TRÁVICÍ SOUSTAVY</vt:lpstr>
      <vt:lpstr>DUTINA ÚSTNÍ</vt:lpstr>
      <vt:lpstr>CHRUP</vt:lpstr>
      <vt:lpstr>STAVBA ZUBU</vt:lpstr>
      <vt:lpstr>Prezentace aplikace PowerPoint</vt:lpstr>
      <vt:lpstr>ŽALUDEK</vt:lpstr>
      <vt:lpstr>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13</cp:revision>
  <dcterms:created xsi:type="dcterms:W3CDTF">2012-05-22T05:16:58Z</dcterms:created>
  <dcterms:modified xsi:type="dcterms:W3CDTF">2012-05-23T10:55:31Z</dcterms:modified>
</cp:coreProperties>
</file>