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2" r:id="rId8"/>
    <p:sldId id="265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748C7-DB72-4D0E-BAB5-29CC4A03D306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3A785-4811-44D5-BDB5-D13B755DC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417404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VY_32_INOVACE_12B_5_Trávicí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soustava – 2. část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24.1.2012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 Žáci se seznamují se stavbou a funkcí trávicí soustavy. Podle tohoto materiálu si vytvoří zápis. Pochopení učiva si prověří na závěrečných cvičeních.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ČÁST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TENKÉ STŘEVO</a:t>
            </a:r>
            <a:endParaRPr lang="cs-CZ" dirty="0"/>
          </a:p>
        </p:txBody>
      </p:sp>
      <p:pic>
        <p:nvPicPr>
          <p:cNvPr id="6" name="Zástupný symbol pro obsah 5" descr="250px-Tractus_intestinalis_duodenum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33871" y="1268760"/>
            <a:ext cx="3631086" cy="5112568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268760"/>
            <a:ext cx="447484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ČÁST TRÁVICÍ TRUBICE –DÉLKA 3 – 6 m</a:t>
            </a:r>
          </a:p>
          <a:p>
            <a:r>
              <a:rPr lang="cs-CZ" dirty="0" smtClean="0"/>
              <a:t>KONEČNÉ NATRÁVENÍ POTRAVY A VSTŘEBÁNÍ VĚTŠINY ŽIVIN</a:t>
            </a:r>
          </a:p>
          <a:p>
            <a:r>
              <a:rPr lang="cs-CZ" dirty="0" smtClean="0"/>
              <a:t>JEHO POVRCH JE ZVĚTŠEN POMOCÍ </a:t>
            </a:r>
            <a:r>
              <a:rPr lang="cs-CZ" u="sng" dirty="0" smtClean="0"/>
              <a:t>KLKŮ</a:t>
            </a:r>
            <a:r>
              <a:rPr lang="cs-CZ" dirty="0" smtClean="0"/>
              <a:t>, COŽ JSOU ÚTVARY VYSOKÉ KOLEM 1 mm, KTERÉ VYČNÍVAJÍ DO PROSTORU STŘEVA</a:t>
            </a:r>
          </a:p>
          <a:p>
            <a:r>
              <a:rPr lang="cs-CZ" u="sng" dirty="0" smtClean="0"/>
              <a:t>ČÁSTI</a:t>
            </a:r>
            <a:r>
              <a:rPr lang="cs-CZ" dirty="0" smtClean="0"/>
              <a:t> – DVANÁCTNÍK, LAČNÍK, KYČELNÍK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DO DVANÁCTNÍKU ÚSTÍ VÝVODY </a:t>
            </a:r>
            <a:r>
              <a:rPr lang="cs-CZ" u="sng" dirty="0" smtClean="0"/>
              <a:t>SLINIVKY BŘIŠNÍ (PANKREAS) A ŽLUČNÍKU</a:t>
            </a:r>
            <a:r>
              <a:rPr lang="cs-CZ" dirty="0" smtClean="0"/>
              <a:t>, PŘIVÁDĚJÍ SEM ENZYMY A ŽLUČ</a:t>
            </a:r>
          </a:p>
          <a:p>
            <a:r>
              <a:rPr lang="cs-CZ" u="sng" dirty="0" smtClean="0"/>
              <a:t>ŽLUČ</a:t>
            </a:r>
            <a:r>
              <a:rPr lang="cs-CZ" dirty="0" smtClean="0"/>
              <a:t> VZNIKÁ V JÁTRECH, HROMADÍ SE VE ŽLUČNÍKU, VE STŘEVĚ PAK POMÁHÁ TRÁVIT TUKY</a:t>
            </a:r>
          </a:p>
          <a:p>
            <a:r>
              <a:rPr lang="cs-CZ" u="sng" dirty="0" smtClean="0"/>
              <a:t>JÁTRA </a:t>
            </a:r>
            <a:r>
              <a:rPr lang="cs-CZ" dirty="0" smtClean="0"/>
              <a:t>– NEPOSTRADATELNÝ ORGÁN – PRODUKCE ŽLUČI, ZÁSOBÁRNA GLYKOGENU, PŘEMĚNA BÍLKOVIN NA MOČOVINU, ZNEŠKODŇOVÁNÍ JEDOVATÝCH LÁTEK V KRVI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464496" cy="4929411"/>
          </a:xfrm>
        </p:spPr>
        <p:txBody>
          <a:bodyPr/>
          <a:lstStyle/>
          <a:p>
            <a:r>
              <a:rPr lang="cs-CZ" dirty="0" smtClean="0"/>
              <a:t>NEPOSTRADATELNÝ ORGÁN – PRODUKCE ŽLUČI, ZÁSOBÁRNA GLYKOGENU, PŘEMĚNA BÍLKOVIN NA MOČOVINU, ZNEŠKODŇOVÁNÍ JEDOVATÝCH LÁTEK V KRVI</a:t>
            </a:r>
          </a:p>
          <a:p>
            <a:r>
              <a:rPr lang="cs-CZ" dirty="0" smtClean="0"/>
              <a:t>NEJDOKONALEJŠÍ CHEMICKÁ LABORATOŘ </a:t>
            </a:r>
          </a:p>
          <a:p>
            <a:endParaRPr lang="cs-CZ" dirty="0"/>
          </a:p>
        </p:txBody>
      </p:sp>
      <p:pic>
        <p:nvPicPr>
          <p:cNvPr id="7" name="Zástupný symbol pro obsah 6" descr="800px-Leber_Schaf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45361" y="2060848"/>
            <a:ext cx="4557797" cy="323603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68052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SLOUŽÍ K ZAHUŠŤOVÁNÍ POTRAVY (NIKOLIV K JEJÍMU TRÁVENÍ), PROBÍHÁ ZDE VSTŘEBÁVÁNÍ ZBYLÉ VODY, SOLÍ A VITAMÍNŮ</a:t>
            </a:r>
          </a:p>
          <a:p>
            <a:r>
              <a:rPr lang="cs-CZ" dirty="0" smtClean="0"/>
              <a:t>DLOUHÉ ASI 1,5 m</a:t>
            </a:r>
          </a:p>
          <a:p>
            <a:r>
              <a:rPr lang="cs-CZ" dirty="0" smtClean="0"/>
              <a:t>ČÁSTI – VZESTUPNÝ TRAČNÍK, PŘÍČNÝ TRAČNÍK, SESTUPNÝ TRAČNÍK, KONEČNÍK (UKONČEN ŘITNÍM OTVOREM)</a:t>
            </a:r>
            <a:endParaRPr lang="cs-CZ" dirty="0"/>
          </a:p>
        </p:txBody>
      </p:sp>
      <p:pic>
        <p:nvPicPr>
          <p:cNvPr id="7" name="Zástupný symbol pro obsah 6" descr="370px-Digestive_system_diagram_cs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92626" y="851426"/>
            <a:ext cx="3811822" cy="52747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SLEPÉ STŘEVO – ROZHRANÍ MEZI TENKÝM A TLUSTÝM STŘEVEM, VÝBĚŽEK – APENDIX</a:t>
            </a:r>
          </a:p>
          <a:p>
            <a:r>
              <a:rPr lang="cs-CZ" dirty="0" smtClean="0"/>
              <a:t>V TLUSTÉM STŘEVĚ NEJSOU KLKY</a:t>
            </a:r>
          </a:p>
          <a:p>
            <a:r>
              <a:rPr lang="cs-CZ" dirty="0" smtClean="0"/>
              <a:t>JSOU ZDE BAKTERIE, ROZKLÁDAJÍ ZBYTKY TRÁVENINY, TA V PODOBĚ STOLICE ODCHÁZÍ Z TĚLA VEN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59" y="764700"/>
          <a:ext cx="8136906" cy="5831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2302"/>
                <a:gridCol w="2712302"/>
                <a:gridCol w="2712302"/>
              </a:tblGrid>
              <a:tr h="56886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ORGÁNY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 PRO TĚLO</a:t>
                      </a:r>
                      <a:endParaRPr lang="cs-CZ" dirty="0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DUTINA ÚSTNÍ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POSUN POTRAVY DO ŽALUDKU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TRÁVENÍ BÍLKOVIN</a:t>
                      </a:r>
                      <a:endParaRPr lang="cs-CZ" dirty="0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r>
                        <a:rPr lang="cs-CZ" dirty="0" smtClean="0"/>
                        <a:t>DVANÁCTNÍK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ZÁSOBA GLYKOGENU</a:t>
                      </a:r>
                    </a:p>
                    <a:p>
                      <a:r>
                        <a:rPr lang="cs-CZ" dirty="0" smtClean="0"/>
                        <a:t>PRODUKCE ŽLUČI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r>
                        <a:rPr lang="cs-CZ" dirty="0" smtClean="0"/>
                        <a:t>SLINIVKA BŘIŠNÍ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TRÁVENÍ ŽIVIN </a:t>
                      </a:r>
                      <a:endParaRPr lang="cs-CZ" dirty="0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VSTŘEBÁVÁNÍ ŽIVIN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r>
                        <a:rPr lang="cs-CZ" dirty="0" smtClean="0"/>
                        <a:t>TLUSTÉ STŘEVO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688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VYPRAZDŇOVÁNÍ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1720" y="11663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DOPLŇ TABULKU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59" y="692697"/>
          <a:ext cx="8136906" cy="6232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1"/>
                <a:gridCol w="2904323"/>
                <a:gridCol w="2712302"/>
              </a:tblGrid>
              <a:tr h="57249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ORGÁNY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 PRO TĚLO</a:t>
                      </a:r>
                      <a:endParaRPr lang="cs-CZ" dirty="0"/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DUTINA ÚSTNÍ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ROZŽVÝKÁNÍ, SMÍSENÍ SE SLINAMI, TRÁVENÍ ŠKROBU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ROZMĚLNĚNÍ POTRAVY, USNADNĚNÍ POSTUPU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HLTAN, JÍCEN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POSUN POTRAVY DO ŽALUDKU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SPOJNICE MEZI ÚSTY A ŽALUDKEM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ŽALUDEK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PROMÍŠENÍ POTRAVY SE ŽALUDEČNÍ ŠŤÁVOU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TRÁVENÍ BÍLKOVIN</a:t>
                      </a:r>
                      <a:endParaRPr lang="cs-CZ" dirty="0"/>
                    </a:p>
                  </a:txBody>
                  <a:tcPr/>
                </a:tc>
              </a:tr>
              <a:tr h="582818">
                <a:tc>
                  <a:txBody>
                    <a:bodyPr/>
                    <a:lstStyle/>
                    <a:p>
                      <a:r>
                        <a:rPr lang="cs-CZ" dirty="0" smtClean="0"/>
                        <a:t>DVANÁCTNÍK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VYLUČOVÁNÍ ENZYMŮ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i="1" dirty="0" smtClean="0">
                          <a:solidFill>
                            <a:srgbClr val="C00000"/>
                          </a:solidFill>
                        </a:rPr>
                        <a:t>TRÁVENÍ TUKŮ, CUKRŮ, BÍLKOVIN</a:t>
                      </a:r>
                      <a:endParaRPr lang="cs-CZ" sz="1600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JÁTRA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ZÁSOBA GLYKOGENU</a:t>
                      </a:r>
                    </a:p>
                    <a:p>
                      <a:r>
                        <a:rPr lang="cs-CZ" dirty="0" smtClean="0"/>
                        <a:t>PRODUKCE ŽLUČI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ZNEŠKODŇOVÁNÍ JEDOTÝCH LÁTEK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72496">
                <a:tc>
                  <a:txBody>
                    <a:bodyPr/>
                    <a:lstStyle/>
                    <a:p>
                      <a:r>
                        <a:rPr lang="cs-CZ" dirty="0" smtClean="0"/>
                        <a:t>SLINIVKA BŘIŠNÍ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VYLUČOVÁNÍ SMĚSI ENZYMŮ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TRÁVENÍ ŽIVIN </a:t>
                      </a:r>
                      <a:endParaRPr lang="cs-CZ" dirty="0"/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TENKÉ STŘEVO – LAČNÍK,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 KYČELNÍK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VSTŘEBÁVÁNÍ ŽIVIN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ZÍSKÁVÁNÍ ENERGIE A LÁTEK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4166">
                <a:tc>
                  <a:txBody>
                    <a:bodyPr/>
                    <a:lstStyle/>
                    <a:p>
                      <a:r>
                        <a:rPr lang="cs-CZ" dirty="0" smtClean="0"/>
                        <a:t>TLUSTÉ STŘEVO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u="none" dirty="0" smtClean="0">
                          <a:solidFill>
                            <a:srgbClr val="C00000"/>
                          </a:solidFill>
                        </a:rPr>
                        <a:t>VSTŘEBÁVÁNÍ VODY, VZNIK STOLICE</a:t>
                      </a:r>
                      <a:endParaRPr lang="cs-CZ" i="1" u="none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UDRŽOVÁNÍ VODY V TĚLE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72496"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KONEČNÍK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VYPRAZDŇOVÁNÍ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ODSTRAŇOVÁNÍ NEŽÁDOUCÍCH LÁTEK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1720" y="11663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KONTROLA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1907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RUIZ, Mariana.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&lt;http://cs.wikipedia.org/wiki/Soubor:Digestive_system_diagram_cs.svg&gt;.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OLEK REMESZ.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&lt;http://cs.wikipedia.org/wiki/Soubor:Tractus_intestinalis_duodenum.svg&gt;.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nl-NL" sz="1100" dirty="0" smtClean="0"/>
                        <a:t>DE:BENUTZER:UWE GILLE. </a:t>
                      </a:r>
                      <a:r>
                        <a:rPr lang="nl-NL" sz="1100" i="1" dirty="0" smtClean="0"/>
                        <a:t>Wikipedia.cz</a:t>
                      </a:r>
                      <a:r>
                        <a:rPr lang="nl-NL" sz="1100" dirty="0" smtClean="0"/>
                        <a:t> [online]. [cit. 22.5.2012]. Dostupný na WWW: &lt;http://cs.wikipedia.org/wiki/Soubor:Leber_Schaf.jpg&gt;.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419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TRÁVICÍ SOUSTAVA</vt:lpstr>
      <vt:lpstr>TENKÉ STŘEVO</vt:lpstr>
      <vt:lpstr>Prezentace aplikace PowerPoint</vt:lpstr>
      <vt:lpstr>JÁTRA</vt:lpstr>
      <vt:lpstr>TLUSTÉ STŘEVO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9</cp:revision>
  <dcterms:created xsi:type="dcterms:W3CDTF">2012-05-22T06:13:41Z</dcterms:created>
  <dcterms:modified xsi:type="dcterms:W3CDTF">2012-05-23T10:55:56Z</dcterms:modified>
</cp:coreProperties>
</file>