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5" r:id="rId8"/>
    <p:sldId id="264" r:id="rId9"/>
    <p:sldId id="266" r:id="rId10"/>
    <p:sldId id="267" r:id="rId11"/>
    <p:sldId id="268" r:id="rId12"/>
    <p:sldId id="269" r:id="rId13"/>
    <p:sldId id="271" r:id="rId14"/>
    <p:sldId id="25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FDB1-14A8-4B9A-8D4B-64015E9FE27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3282-9BAD-426A-907A-F931285B47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FDB1-14A8-4B9A-8D4B-64015E9FE27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3282-9BAD-426A-907A-F931285B47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FDB1-14A8-4B9A-8D4B-64015E9FE27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3282-9BAD-426A-907A-F931285B47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FDB1-14A8-4B9A-8D4B-64015E9FE27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3282-9BAD-426A-907A-F931285B47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FDB1-14A8-4B9A-8D4B-64015E9FE27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3282-9BAD-426A-907A-F931285B47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FDB1-14A8-4B9A-8D4B-64015E9FE27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3282-9BAD-426A-907A-F931285B47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FDB1-14A8-4B9A-8D4B-64015E9FE27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3282-9BAD-426A-907A-F931285B47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FDB1-14A8-4B9A-8D4B-64015E9FE27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3282-9BAD-426A-907A-F931285B47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FDB1-14A8-4B9A-8D4B-64015E9FE27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3282-9BAD-426A-907A-F931285B47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FDB1-14A8-4B9A-8D4B-64015E9FE27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3282-9BAD-426A-907A-F931285B47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FDB1-14A8-4B9A-8D4B-64015E9FE27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3282-9BAD-426A-907A-F931285B47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FDB1-14A8-4B9A-8D4B-64015E9FE27D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53282-9BAD-426A-907A-F931285B475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34961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VY_32_INOVACE_12B_6_Složení potravy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26.1.2012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výkladu, doplnění učiva k učebnici Ekologický přírodopis D. Kvasničkové a k procvičení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složením potravy, základními živinami a zásadami zdravého stravování.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Na závěrečných snímcích procvičí a upevní učivo.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           </a:t>
            </a:r>
            <a:r>
              <a:rPr lang="cs-CZ" sz="5400" u="sng" dirty="0" smtClean="0"/>
              <a:t>SLOŽENÍ POTRAVY</a:t>
            </a:r>
            <a:endParaRPr lang="cs-CZ" sz="54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               ZDRAVÉ STRAVOVÁNÍ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admin\Pictures\200px-Food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8"/>
            <a:ext cx="2456803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Zdravá výživa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cs-CZ" u="sng" dirty="0" smtClean="0"/>
              <a:t>Zdravá výživa</a:t>
            </a:r>
            <a:r>
              <a:rPr lang="cs-CZ" dirty="0" smtClean="0"/>
              <a:t>  je taková, která udržuje organismus v rovnováze </a:t>
            </a:r>
          </a:p>
          <a:p>
            <a:r>
              <a:rPr lang="cs-CZ" dirty="0" smtClean="0"/>
              <a:t>Zabraňuje chronickým chorobám, jako jsou například obezita, srdeční choroby, cukrovka nebo rakovina</a:t>
            </a:r>
          </a:p>
          <a:p>
            <a:r>
              <a:rPr lang="cs-CZ" dirty="0" smtClean="0"/>
              <a:t>Konzumované potraviny by měly obsahovat vyvážené množství živin, dostatečné množství vody a ovoce a zeleninu</a:t>
            </a:r>
          </a:p>
          <a:p>
            <a:r>
              <a:rPr lang="cs-CZ" dirty="0"/>
              <a:t>V</a:t>
            </a:r>
            <a:r>
              <a:rPr lang="cs-CZ" dirty="0" smtClean="0"/>
              <a:t>yžaduje vyvážený příjem základních živin, doplňkových živin a dostatečné množství vody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ŽIVINY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07504" y="1600200"/>
            <a:ext cx="4536504" cy="4525963"/>
          </a:xfrm>
        </p:spPr>
        <p:txBody>
          <a:bodyPr/>
          <a:lstStyle/>
          <a:p>
            <a:r>
              <a:rPr lang="cs-CZ" u="sng" dirty="0" smtClean="0"/>
              <a:t>BÍLKOVINY</a:t>
            </a:r>
          </a:p>
          <a:p>
            <a:r>
              <a:rPr lang="cs-CZ" dirty="0" smtClean="0"/>
              <a:t>základem všech známých organismů</a:t>
            </a:r>
          </a:p>
          <a:p>
            <a:r>
              <a:rPr lang="cs-CZ" dirty="0" smtClean="0"/>
              <a:t>Funkce: stavební (kolagen), transportní (hemoglobin), pohybová (aktin), řídící (hormony, enzymy), ochranná (imunoglobulin)</a:t>
            </a:r>
            <a:endParaRPr lang="cs-CZ" dirty="0"/>
          </a:p>
        </p:txBody>
      </p:sp>
      <p:pic>
        <p:nvPicPr>
          <p:cNvPr id="6" name="Zástupný symbol pro obsah 5" descr="220px-Glas_mel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44443" y="2420888"/>
            <a:ext cx="4128458" cy="309634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ŽIVINY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/>
              <a:t>TUKY</a:t>
            </a:r>
          </a:p>
          <a:p>
            <a:r>
              <a:rPr lang="cs-CZ" dirty="0" smtClean="0"/>
              <a:t>Zásobní látky organismů</a:t>
            </a:r>
          </a:p>
          <a:p>
            <a:endParaRPr lang="cs-CZ" dirty="0"/>
          </a:p>
          <a:p>
            <a:r>
              <a:rPr lang="cs-CZ" dirty="0" smtClean="0"/>
              <a:t>Dělí se: rostlinné – oleje (kapalné) a živočišné – pevné tuky</a:t>
            </a:r>
          </a:p>
          <a:p>
            <a:endParaRPr lang="cs-CZ" dirty="0"/>
          </a:p>
          <a:p>
            <a:r>
              <a:rPr lang="cs-CZ" dirty="0" smtClean="0"/>
              <a:t>Důležité např. pro vstřebávání vitamínů rozpustných v tucích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 descr="220px-Sunflowerseed_oi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7886" y="1268760"/>
            <a:ext cx="3522546" cy="528381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ŽIVINY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CUKRY</a:t>
            </a:r>
            <a:endParaRPr lang="cs-CZ" dirty="0" smtClean="0"/>
          </a:p>
          <a:p>
            <a:r>
              <a:rPr lang="cs-CZ" dirty="0" smtClean="0"/>
              <a:t>Základní přírodní látky v organismech</a:t>
            </a:r>
          </a:p>
          <a:p>
            <a:r>
              <a:rPr lang="cs-CZ" dirty="0" smtClean="0"/>
              <a:t>Funkce: zdroj a krátkodobá zásoba energie (glukóza, fruktóza)</a:t>
            </a:r>
          </a:p>
          <a:p>
            <a:r>
              <a:rPr lang="cs-CZ" dirty="0" smtClean="0"/>
              <a:t>zásobní látky (škrob, glykogen)</a:t>
            </a:r>
          </a:p>
          <a:p>
            <a:r>
              <a:rPr lang="cs-CZ" dirty="0" smtClean="0"/>
              <a:t>složka některých složitějších látek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VITAMÍNY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Látky, které se podílejí na správné funkci organismu</a:t>
            </a:r>
          </a:p>
          <a:p>
            <a:r>
              <a:rPr lang="cs-CZ" dirty="0" smtClean="0"/>
              <a:t>13 druhů</a:t>
            </a:r>
          </a:p>
          <a:p>
            <a:r>
              <a:rPr lang="cs-CZ" dirty="0" smtClean="0"/>
              <a:t>Většinu z nich musíme přijímat v potravě</a:t>
            </a:r>
          </a:p>
          <a:p>
            <a:r>
              <a:rPr lang="cs-CZ" dirty="0" smtClean="0"/>
              <a:t>Při jejich nedostatku </a:t>
            </a:r>
          </a:p>
          <a:p>
            <a:pPr>
              <a:buNone/>
            </a:pPr>
            <a:r>
              <a:rPr lang="cs-CZ" dirty="0" smtClean="0"/>
              <a:t>(hypovitaminóze) dochází </a:t>
            </a:r>
          </a:p>
          <a:p>
            <a:pPr>
              <a:buNone/>
            </a:pPr>
            <a:r>
              <a:rPr lang="cs-CZ" dirty="0" smtClean="0"/>
              <a:t>k poruchám</a:t>
            </a:r>
          </a:p>
          <a:p>
            <a:r>
              <a:rPr lang="cs-CZ" dirty="0" smtClean="0"/>
              <a:t>Rozpustné v tucích – A,D,E,K</a:t>
            </a:r>
          </a:p>
          <a:p>
            <a:r>
              <a:rPr lang="cs-CZ" dirty="0" smtClean="0"/>
              <a:t>Rozpustné ve vodě – B,C</a:t>
            </a:r>
            <a:endParaRPr lang="cs-CZ" dirty="0"/>
          </a:p>
        </p:txBody>
      </p:sp>
      <p:pic>
        <p:nvPicPr>
          <p:cNvPr id="2050" name="Picture 2" descr="C:\Users\admin\Pictures\300px-La_Boquer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573016"/>
            <a:ext cx="38100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260651"/>
          <a:ext cx="8712968" cy="65195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2556284"/>
                <a:gridCol w="1980220"/>
                <a:gridCol w="2376264"/>
              </a:tblGrid>
              <a:tr h="712079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VITAMÍN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ZDROJ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FUNKCE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2000" dirty="0" smtClean="0"/>
                        <a:t>V TĚLĚ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PŘI NEDOSTATKU</a:t>
                      </a:r>
                      <a:endParaRPr lang="cs-CZ" sz="2200" dirty="0"/>
                    </a:p>
                  </a:txBody>
                  <a:tcPr/>
                </a:tc>
              </a:tr>
              <a:tr h="712079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MÁSLO, MLÉKO,</a:t>
                      </a:r>
                      <a:r>
                        <a:rPr lang="cs-CZ" baseline="0" dirty="0" smtClean="0"/>
                        <a:t> ŠPENÁT, MRKEV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DOBRÝ STAV KŮŽE, ZRAK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ŠEROSLEPOST, SUCHÁ, HRUBÁ KŮŽE</a:t>
                      </a:r>
                      <a:endParaRPr lang="cs-CZ" dirty="0"/>
                    </a:p>
                  </a:txBody>
                  <a:tcPr/>
                </a:tc>
              </a:tr>
              <a:tr h="712079">
                <a:tc>
                  <a:txBody>
                    <a:bodyPr/>
                    <a:lstStyle/>
                    <a:p>
                      <a:r>
                        <a:rPr lang="cs-CZ" dirty="0" smtClean="0"/>
                        <a:t>B1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TMAVÁ MOUKA, MASO, KVASNICE, LUŠTĚNINY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DOBRÝ STAV NERVŮ, SVALŮ, TS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NECHUTENSTVÍ, ÚNAVA, BERI-BERI</a:t>
                      </a:r>
                      <a:endParaRPr lang="cs-CZ" dirty="0"/>
                    </a:p>
                  </a:txBody>
                  <a:tcPr/>
                </a:tc>
              </a:tr>
              <a:tr h="712079">
                <a:tc>
                  <a:txBody>
                    <a:bodyPr/>
                    <a:lstStyle/>
                    <a:p>
                      <a:r>
                        <a:rPr lang="cs-CZ" dirty="0" smtClean="0"/>
                        <a:t>B2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MLÉKO, KVASNICE,</a:t>
                      </a:r>
                      <a:r>
                        <a:rPr lang="cs-CZ" baseline="0" dirty="0" smtClean="0"/>
                        <a:t> VEJCE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ENZYMY V TĚLE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BOLAVÉ ÚSTNÍ KOUTKY</a:t>
                      </a:r>
                      <a:endParaRPr lang="cs-CZ" dirty="0"/>
                    </a:p>
                  </a:txBody>
                  <a:tcPr/>
                </a:tc>
              </a:tr>
              <a:tr h="712079">
                <a:tc>
                  <a:txBody>
                    <a:bodyPr/>
                    <a:lstStyle/>
                    <a:p>
                      <a:r>
                        <a:rPr lang="cs-CZ" dirty="0" smtClean="0"/>
                        <a:t>PP (SOUČÁST B KOMPLEXU)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KVASNICE, VNITŘNOSTI, TMAVÁ MOUKA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OBDOBA VIT.B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ZMĚNY NA KŮŽI, NS</a:t>
                      </a:r>
                      <a:endParaRPr lang="cs-CZ" dirty="0"/>
                    </a:p>
                  </a:txBody>
                  <a:tcPr/>
                </a:tc>
              </a:tr>
              <a:tr h="712079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BRAMBORY, ZELENINA, OVOCE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ODOLNOST, SNIŽUJE ÚNAVU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SNÍŽENÁ ODOLNOST, KRVÁCIVOST, KURDĚJE</a:t>
                      </a:r>
                      <a:endParaRPr lang="cs-CZ" dirty="0"/>
                    </a:p>
                  </a:txBody>
                  <a:tcPr/>
                </a:tc>
              </a:tr>
              <a:tr h="712079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RYBÍ TUK, MÁSLO, VEJCE, JÁTRA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ZDRAVÝ RŮST KOSTÍ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KŘIVICE</a:t>
                      </a:r>
                      <a:endParaRPr lang="cs-CZ" dirty="0"/>
                    </a:p>
                  </a:txBody>
                  <a:tcPr/>
                </a:tc>
              </a:tr>
              <a:tr h="712079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ŽIVOČIŠNÉ TUKY, OLEJE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VLIV NA METABOLISMU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ROZPAD ČERV. KRVINEK, JATER</a:t>
                      </a:r>
                      <a:endParaRPr lang="cs-CZ" dirty="0"/>
                    </a:p>
                  </a:txBody>
                  <a:tcPr/>
                </a:tc>
              </a:tr>
              <a:tr h="712079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ZELENINA, OBILOVINY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VLIV NA SRÁŽLIVOST KRVE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KRVÁCIVOST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268760"/>
            <a:ext cx="4316288" cy="54006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Voda je základní podmínkou života. </a:t>
            </a:r>
          </a:p>
          <a:p>
            <a:r>
              <a:rPr lang="cs-CZ" dirty="0" smtClean="0"/>
              <a:t>Rozpouštědlo, ve kterém probíhají veškeré chemické děje v organismu</a:t>
            </a:r>
          </a:p>
          <a:p>
            <a:r>
              <a:rPr lang="cs-CZ" dirty="0" smtClean="0"/>
              <a:t> Lidské tělo obsahuje 70 % vody</a:t>
            </a:r>
            <a:endParaRPr lang="cs-CZ" dirty="0"/>
          </a:p>
          <a:p>
            <a:r>
              <a:rPr lang="cs-CZ" dirty="0" smtClean="0"/>
              <a:t> Už ztráta 20 % tělesné vody je smrtelná</a:t>
            </a:r>
          </a:p>
          <a:p>
            <a:r>
              <a:rPr lang="cs-CZ" dirty="0" smtClean="0"/>
              <a:t> Na dehydrataci člověk umírá asi během 7 dnů.</a:t>
            </a:r>
          </a:p>
          <a:p>
            <a:r>
              <a:rPr lang="cs-CZ" dirty="0" smtClean="0"/>
              <a:t>Denní příjem vody – 1,5 – 2l</a:t>
            </a:r>
            <a:endParaRPr lang="cs-CZ" dirty="0"/>
          </a:p>
        </p:txBody>
      </p:sp>
      <p:pic>
        <p:nvPicPr>
          <p:cNvPr id="5" name="Zástupný symbol pro obsah 4" descr="250px-Water_droplet_blue_bg0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16016" y="1772816"/>
            <a:ext cx="4310994" cy="316835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MINERÁLY A VLÁKNINA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316288" cy="5112568"/>
          </a:xfrm>
        </p:spPr>
        <p:txBody>
          <a:bodyPr>
            <a:normAutofit fontScale="85000" lnSpcReduction="10000"/>
          </a:bodyPr>
          <a:lstStyle/>
          <a:p>
            <a:r>
              <a:rPr lang="cs-CZ" u="sng" dirty="0" smtClean="0"/>
              <a:t>Minerály – stopové prvky </a:t>
            </a:r>
            <a:r>
              <a:rPr lang="cs-CZ" dirty="0" smtClean="0"/>
              <a:t>potřebuje ke správnému vývoji v malém množství každý organismus</a:t>
            </a:r>
          </a:p>
          <a:p>
            <a:r>
              <a:rPr lang="cs-CZ" u="sng" dirty="0" smtClean="0"/>
              <a:t>Nejdůležitější:</a:t>
            </a:r>
            <a:r>
              <a:rPr lang="cs-CZ" dirty="0" smtClean="0"/>
              <a:t> železo, fluor, jod, kobalt, měď, hořčík, mangan a zinek </a:t>
            </a:r>
          </a:p>
          <a:p>
            <a:r>
              <a:rPr lang="cs-CZ" dirty="0" smtClean="0"/>
              <a:t>Jsou nutné pro účinek enzymů a jejich nedostatek může způsobit různá onemocnění</a:t>
            </a:r>
          </a:p>
          <a:p>
            <a:r>
              <a:rPr lang="cs-CZ" dirty="0" smtClean="0"/>
              <a:t>Např. nedostatek jodu způsobuje strumu štítné žlázy, nedostatek železa způsobuje poruchy tvorby krve.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244280" cy="5112568"/>
          </a:xfrm>
        </p:spPr>
        <p:txBody>
          <a:bodyPr>
            <a:normAutofit fontScale="85000" lnSpcReduction="10000"/>
          </a:bodyPr>
          <a:lstStyle/>
          <a:p>
            <a:r>
              <a:rPr lang="cs-CZ" u="sng" dirty="0" smtClean="0"/>
              <a:t>Vláknina</a:t>
            </a:r>
            <a:r>
              <a:rPr lang="cs-CZ" dirty="0" smtClean="0"/>
              <a:t> - nestravitelná část rostlinné potravy</a:t>
            </a:r>
          </a:p>
          <a:p>
            <a:endParaRPr lang="cs-CZ" dirty="0" smtClean="0"/>
          </a:p>
          <a:p>
            <a:r>
              <a:rPr lang="cs-CZ" dirty="0" smtClean="0"/>
              <a:t>pomáhá pohybu potravy trávicí soustavou, vstřebává vodu a váže na sebe některé látky z potravy, jako například cholesterol</a:t>
            </a:r>
          </a:p>
          <a:p>
            <a:endParaRPr lang="cs-CZ" dirty="0" smtClean="0"/>
          </a:p>
          <a:p>
            <a:r>
              <a:rPr lang="cs-CZ" dirty="0" smtClean="0"/>
              <a:t>nejbohatší na vlákninu jsou luštěniny, pšeničné otruby, sušené švestky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426170"/>
          </a:xfrm>
        </p:spPr>
        <p:txBody>
          <a:bodyPr>
            <a:normAutofit/>
          </a:bodyPr>
          <a:lstStyle/>
          <a:p>
            <a:r>
              <a:rPr lang="cs-CZ" sz="3600" u="sng" dirty="0" smtClean="0"/>
              <a:t>SKUPINY POTRAVY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DOPLŇ NÁZVY A DŮLEŽITÉ VÝŽIVOVÉ LÁTKY</a:t>
            </a:r>
            <a:endParaRPr lang="cs-CZ" sz="3600" dirty="0"/>
          </a:p>
        </p:txBody>
      </p:sp>
      <p:pic>
        <p:nvPicPr>
          <p:cNvPr id="7" name="Zástupný symbol pro obsah 6" descr="190px-Rueda_de_los_alimento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486917"/>
            <a:ext cx="5184576" cy="518457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MNOŽSTVÍ POTRAVY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536504" cy="48531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Závisí na věku, druhu činnosti, pohlaví</a:t>
            </a:r>
          </a:p>
          <a:p>
            <a:r>
              <a:rPr lang="cs-CZ" dirty="0" smtClean="0"/>
              <a:t>V době růstu – spotřeba energie vyšší</a:t>
            </a:r>
          </a:p>
          <a:p>
            <a:r>
              <a:rPr lang="cs-CZ" dirty="0" smtClean="0"/>
              <a:t>Muž pracující v kanceláři potřebuje denně asi 10 000 </a:t>
            </a:r>
            <a:r>
              <a:rPr lang="cs-CZ" dirty="0" err="1" smtClean="0"/>
              <a:t>kJ</a:t>
            </a:r>
            <a:endParaRPr lang="cs-CZ" dirty="0" smtClean="0"/>
          </a:p>
          <a:p>
            <a:r>
              <a:rPr lang="cs-CZ" dirty="0" smtClean="0"/>
              <a:t>Nedostatek potravy – podvýživa (extrém anorexie)</a:t>
            </a:r>
          </a:p>
          <a:p>
            <a:r>
              <a:rPr lang="cs-CZ" dirty="0" smtClean="0"/>
              <a:t>Nadbytek – až obezita</a:t>
            </a:r>
            <a:endParaRPr lang="cs-CZ" dirty="0"/>
          </a:p>
        </p:txBody>
      </p:sp>
      <p:pic>
        <p:nvPicPr>
          <p:cNvPr id="5" name="Zástupný symbol pro obsah 4" descr="obezita-v-evrop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33937" y="1720056"/>
            <a:ext cx="3667125" cy="42862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52565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Sestav svůj jídelníček podle pravidel zdravé výživy, k jednotlivým potravinám doplň názvy vitamínů, které obsahují</a:t>
            </a:r>
          </a:p>
          <a:p>
            <a:endParaRPr lang="cs-CZ" dirty="0"/>
          </a:p>
          <a:p>
            <a:r>
              <a:rPr lang="cs-CZ" dirty="0" smtClean="0"/>
              <a:t>Proč je vhodné k zeleninovým salátům přidat kapku oleje?</a:t>
            </a:r>
          </a:p>
          <a:p>
            <a:endParaRPr lang="cs-CZ" dirty="0" smtClean="0"/>
          </a:p>
          <a:p>
            <a:r>
              <a:rPr lang="cs-CZ" dirty="0" smtClean="0"/>
              <a:t>Které potraviny pokládáš za nejzdravější a naopak za nejméně zdravé? A proč?</a:t>
            </a:r>
          </a:p>
          <a:p>
            <a:endParaRPr lang="cs-CZ" dirty="0" smtClean="0"/>
          </a:p>
          <a:p>
            <a:r>
              <a:rPr lang="cs-CZ" dirty="0" smtClean="0"/>
              <a:t>Kde je ve světě v současné době běžná podvýživa?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311416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KEITH WELLER, USDA ARS.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23.5.2012]. Dostupný na WWW: &lt;http://upload.wikimedia.org/wikipedia/commons/c/c5/Foods.jpg&gt;.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AMARANT.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23.5.2012]. Dostupný na WWW: &lt;http://upload.wikimedia.org/wikipedia/commons/b/b1/Glas_melk.jpg&gt;. 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l-PL" sz="1000" dirty="0" smtClean="0"/>
                        <a:t>YGREK. </a:t>
                      </a:r>
                      <a:r>
                        <a:rPr lang="pl-PL" sz="1000" i="1" dirty="0" smtClean="0"/>
                        <a:t>www.wikipedia.cz</a:t>
                      </a:r>
                      <a:r>
                        <a:rPr lang="pl-PL" sz="1000" dirty="0" smtClean="0"/>
                        <a:t> [online]. [cit. 23.5.2012]. Dostupný na WWW: &lt;http://upload.wikimedia.org/wikipedia/commons/7/7d/Sunflowerseed_oil.jpg&gt;.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it-IT" sz="1000" dirty="0" smtClean="0"/>
                        <a:t>DUNGODUNG. </a:t>
                      </a:r>
                      <a:r>
                        <a:rPr lang="it-IT" sz="1000" i="1" dirty="0" smtClean="0"/>
                        <a:t>www.wikipedia.cz</a:t>
                      </a:r>
                      <a:r>
                        <a:rPr lang="it-IT" sz="1000" dirty="0" smtClean="0"/>
                        <a:t> [online]. [cit. 23.5.2012]. Dostupný na WWW: &lt;http://upload.wikimedia.org/wikipedia/commons/b/be/La_Boqueria.JPG&gt;. </a:t>
                      </a:r>
                      <a:endParaRPr lang="cs-CZ" sz="10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FIR0002. </a:t>
                      </a:r>
                      <a:r>
                        <a:rPr lang="cs-CZ" sz="1000" i="1" dirty="0" smtClean="0"/>
                        <a:t>www.</a:t>
                      </a:r>
                      <a:r>
                        <a:rPr lang="cs-CZ" sz="1000" i="1" dirty="0" err="1" smtClean="0"/>
                        <a:t>wikipedia.cz</a:t>
                      </a:r>
                      <a:r>
                        <a:rPr lang="cs-CZ" sz="1000" dirty="0" smtClean="0"/>
                        <a:t> [online]. [cit. 23.5.2012]. Dostupný na WWW: &lt;http://upload.wikimedia.org/wikipedia/commons/f/fc/Water_droplet_blue_bg05.jpg&gt;. </a:t>
                      </a:r>
                      <a:endParaRPr lang="pl-PL" sz="10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DAVID LORENZANA. </a:t>
                      </a:r>
                      <a:r>
                        <a:rPr lang="cs-CZ" sz="1000" i="1" dirty="0" smtClean="0"/>
                        <a:t>www.</a:t>
                      </a:r>
                      <a:r>
                        <a:rPr lang="cs-CZ" sz="1000" i="1" dirty="0" err="1" smtClean="0"/>
                        <a:t>wikipedia.cz</a:t>
                      </a:r>
                      <a:r>
                        <a:rPr lang="cs-CZ" sz="1000" dirty="0" smtClean="0"/>
                        <a:t> [online]. [cit. 23.5.2012]. Dostupný na WWW: &lt;http://upload.wikimedia.org/wikipedia/commons/4/41/Rueda_de_los_alimentos.jpg&gt;. 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757805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pt-BR" sz="1100" dirty="0" smtClean="0"/>
                        <a:t>AUTOR NEUVEDEN. </a:t>
                      </a:r>
                      <a:r>
                        <a:rPr lang="pt-BR" sz="1100" i="1" dirty="0" smtClean="0"/>
                        <a:t>www.google.cz</a:t>
                      </a:r>
                      <a:r>
                        <a:rPr lang="pt-BR" sz="1100" dirty="0" smtClean="0"/>
                        <a:t> [online]. [cit. 23.5.2012]. Dostupný na WWW: &lt;http://www.google.cz/imgres?q=obezita&amp;hl=cs&amp;gbv=2&amp;biw=1280&amp;bih=882&amp;tbm=isch&amp;tbnid=OVFKaO62V4vLBM:&amp;imgrefurl=http://www.sportvital.cz/zdravi/civilizacni-nemoci/nadvaha-a-obezita/jaky-je-vyskyt-obezity-v-evrope/&amp;docid=BOeOL-KQbOwFtM&amp;imgurl=http://www.sportvital.cz/Files/foto-zdravi/obezita-v-evrope&amp;w=385&amp;h=450&amp;ei=zxO9T-u3Feja4QS9iIxo&amp;zoom=1&amp;iact=hc&amp;vpx=516&amp;vpy=496&amp;dur=3050&amp;hovh=243&amp;hovw=208&amp;tx=110&amp;ty=136&amp;sig=110752920593286009610&amp;page=1&amp;tbnh=165&amp;tbnw=145&amp;start=0&amp;ndsp=24&amp;ved=1t:429,r:14,s:0,i:126&gt;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797</Words>
  <Application>Microsoft Office PowerPoint</Application>
  <PresentationFormat>Předvádění na obrazovce (4:3)</PresentationFormat>
  <Paragraphs>161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             SLOŽENÍ POTRAVY</vt:lpstr>
      <vt:lpstr>Zdravá výživa</vt:lpstr>
      <vt:lpstr>ZÁKLADNÍ ŽIVINY</vt:lpstr>
      <vt:lpstr>ZÁKLADNÍ ŽIVINY</vt:lpstr>
      <vt:lpstr>ZÁKLADNÍ ŽIVINY</vt:lpstr>
      <vt:lpstr>VITAMÍNY</vt:lpstr>
      <vt:lpstr>Snímek 8</vt:lpstr>
      <vt:lpstr>VODA</vt:lpstr>
      <vt:lpstr>MINERÁLY A VLÁKNINA</vt:lpstr>
      <vt:lpstr>SKUPINY POTRAVY DOPLŇ NÁZVY A DŮLEŽITÉ VÝŽIVOVÉ LÁTKY</vt:lpstr>
      <vt:lpstr>MNOŽSTVÍ POTRAVY</vt:lpstr>
      <vt:lpstr>ÚKOLY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11</cp:revision>
  <dcterms:created xsi:type="dcterms:W3CDTF">2012-05-23T15:05:39Z</dcterms:created>
  <dcterms:modified xsi:type="dcterms:W3CDTF">2012-05-23T16:52:28Z</dcterms:modified>
</cp:coreProperties>
</file>