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72" r:id="rId15"/>
    <p:sldId id="259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11321-ED3C-468D-BA6E-EBDB8E1EA59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01E5D-585A-42AE-B0E6-3C3BAB45C4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wXvqSqAgKc&amp;feature=youtu.b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VY_32_INOVACE_12B_7_Dýchací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31.1.2012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výkladu,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procvičení učiva a doplnění učiva z učebnice Ekologický přírodopis od D. Kvasničkové.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dýchací soustavy. Materiál slouží také 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DÝCHÁNÍ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Kyslík je pro život nezbytný. 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dýchání se podílí více soustav. 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Dýchací ústrojí umožňuje přenos kyslíku ze vzduchu do krve a krví je poté kyslík pomocí srdce a oběhového systému dopraven do celého těla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Dýchací pohyby zabezpečuje svalový a kosterní systém.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Stavba a činnost dýchací soustavy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Dýchací soustavu tvoří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dýchací cesty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plíce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Dýchací cesty dělíme na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horní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dolní cesty dýchací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pic>
        <p:nvPicPr>
          <p:cNvPr id="5" name="Zástupný symbol pro obsah 4" descr="289px-Illu_conducting_passages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39234"/>
          <a:stretch>
            <a:fillRect/>
          </a:stretch>
        </p:blipFill>
        <p:spPr>
          <a:xfrm>
            <a:off x="5797786" y="745584"/>
            <a:ext cx="3013851" cy="5491728"/>
          </a:xfrm>
        </p:spPr>
      </p:pic>
      <p:sp>
        <p:nvSpPr>
          <p:cNvPr id="7" name="Obdélník 6"/>
          <p:cNvSpPr/>
          <p:nvPr/>
        </p:nvSpPr>
        <p:spPr>
          <a:xfrm>
            <a:off x="4499992" y="1196752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CESTY DÝCHACÍ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3429000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CESTY DÝCHACÍ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17728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DUTINA NOSNÍ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22768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NOSOHLTAN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38610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43711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50851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Dutina nosní</a:t>
            </a:r>
            <a:br>
              <a:rPr lang="cs-CZ" b="1" u="sng" dirty="0" smtClean="0">
                <a:latin typeface="Times New Roman" pitchFamily="18" charset="0"/>
                <a:cs typeface="Times New Roman" pitchFamily="18" charset="0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3600400" cy="4320480"/>
          </a:xfrm>
        </p:spPr>
        <p:txBody>
          <a:bodyPr>
            <a:normAutofit fontScale="25000" lnSpcReduction="20000"/>
          </a:bodyPr>
          <a:lstStyle/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je rozdělena přepážkou na dvě části,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začíná dvěma nosními dírkami, 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ohraničena </a:t>
            </a:r>
            <a:r>
              <a:rPr lang="cs-CZ" sz="8000" i="1" dirty="0" smtClean="0">
                <a:latin typeface="Times New Roman" pitchFamily="18" charset="0"/>
                <a:cs typeface="Times New Roman" pitchFamily="18" charset="0"/>
              </a:rPr>
              <a:t>nosními skořepami,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spojena s </a:t>
            </a:r>
            <a:r>
              <a:rPr lang="cs-CZ" sz="8000" i="1" dirty="0" smtClean="0">
                <a:latin typeface="Times New Roman" pitchFamily="18" charset="0"/>
                <a:cs typeface="Times New Roman" pitchFamily="18" charset="0"/>
              </a:rPr>
              <a:t>vedlejšími dutinami,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její sliznice je pokryta </a:t>
            </a:r>
            <a:r>
              <a:rPr lang="cs-CZ" sz="8000" i="1" dirty="0" smtClean="0">
                <a:latin typeface="Times New Roman" pitchFamily="18" charset="0"/>
                <a:cs typeface="Times New Roman" pitchFamily="18" charset="0"/>
              </a:rPr>
              <a:t>řasinkovým epitelem,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obsahuje </a:t>
            </a:r>
            <a:r>
              <a:rPr lang="cs-CZ" sz="8000" i="1" dirty="0" smtClean="0">
                <a:latin typeface="Times New Roman" pitchFamily="18" charset="0"/>
                <a:cs typeface="Times New Roman" pitchFamily="18" charset="0"/>
              </a:rPr>
              <a:t>čichové buňky.</a:t>
            </a:r>
          </a:p>
          <a:p>
            <a:pPr marL="88900" indent="-88900">
              <a:spcBef>
                <a:spcPct val="50000"/>
              </a:spcBef>
              <a:buFontTx/>
              <a:buChar char="-"/>
            </a:pP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  <a:p>
            <a:pPr marL="88900" indent="-88900">
              <a:spcBef>
                <a:spcPct val="50000"/>
              </a:spcBef>
              <a:buFontTx/>
              <a:buChar char="-"/>
            </a:pPr>
            <a:endParaRPr lang="cs-CZ" sz="3600" i="1" dirty="0" smtClean="0">
              <a:latin typeface="Times New Roman" pitchFamily="18" charset="0"/>
              <a:cs typeface="Times New Roman" pitchFamily="18" charset="0"/>
            </a:endParaRPr>
          </a:p>
          <a:p>
            <a:pPr marL="88900" indent="-88900">
              <a:spcBef>
                <a:spcPct val="50000"/>
              </a:spcBef>
              <a:buNone/>
            </a:pPr>
            <a:r>
              <a:rPr lang="cs-CZ" sz="14400" b="1" u="sng" dirty="0" smtClean="0">
                <a:latin typeface="Times New Roman" pitchFamily="18" charset="0"/>
                <a:cs typeface="Times New Roman" pitchFamily="18" charset="0"/>
              </a:rPr>
              <a:t>Nosohltan</a:t>
            </a:r>
          </a:p>
          <a:p>
            <a:pPr marL="88900" indent="-88900">
              <a:spcBef>
                <a:spcPct val="50000"/>
              </a:spcBef>
              <a:buNone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- horní část hltanu.</a:t>
            </a:r>
          </a:p>
          <a:p>
            <a:pPr marL="88900" indent="-88900">
              <a:spcBef>
                <a:spcPct val="50000"/>
              </a:spcBef>
              <a:buNone/>
            </a:pP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88900" indent="-88900">
              <a:spcBef>
                <a:spcPct val="50000"/>
              </a:spcBef>
              <a:buFontTx/>
              <a:buChar char="-"/>
            </a:pP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" name="Zástupný symbol pro obsah 4" descr="250px-Gray855.pn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860032" y="2276872"/>
            <a:ext cx="4000444" cy="3744416"/>
          </a:xfrm>
        </p:spPr>
      </p:pic>
      <p:cxnSp>
        <p:nvCxnSpPr>
          <p:cNvPr id="7" name="Přímá spojovací šipka 6"/>
          <p:cNvCxnSpPr/>
          <p:nvPr/>
        </p:nvCxnSpPr>
        <p:spPr>
          <a:xfrm flipV="1">
            <a:off x="6012160" y="1700808"/>
            <a:ext cx="144016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7452320" y="1700808"/>
            <a:ext cx="216024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4932040" y="3140968"/>
            <a:ext cx="9361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4355976" y="4221088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4499992" y="4797152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5652120" y="5013176"/>
            <a:ext cx="86409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7164288" y="5013176"/>
            <a:ext cx="14401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8028384" y="4941168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444208" y="14127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Vedlejší dutiny nosní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28529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Skořepy nosní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40050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chrupavky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75856" y="53012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Nosní dírky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9999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Tvrdé patro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Měkké patro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56376" y="4653136"/>
            <a:ext cx="140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nosohltan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Dolní cesty dýchací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Hrtan</a:t>
            </a:r>
          </a:p>
          <a:p>
            <a:pPr>
              <a:spcBef>
                <a:spcPct val="5000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stěny jsou vyztužené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chrupavkami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největší z nich je chrupavka štítná –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ohryzek,</a:t>
            </a:r>
          </a:p>
          <a:p>
            <a:pPr>
              <a:spcBef>
                <a:spcPct val="50000"/>
              </a:spcBef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uzavírá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hlasivkové vazy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svaly,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 tvoří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hlasové ústrojí.</a:t>
            </a:r>
          </a:p>
          <a:p>
            <a:endParaRPr lang="cs-CZ" dirty="0"/>
          </a:p>
        </p:txBody>
      </p:sp>
      <p:pic>
        <p:nvPicPr>
          <p:cNvPr id="5" name="Zástupný symbol pro obsah 4" descr="250px-Larynx_external_en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31748" r="28724"/>
          <a:stretch>
            <a:fillRect/>
          </a:stretch>
        </p:blipFill>
        <p:spPr>
          <a:xfrm>
            <a:off x="5508104" y="1124744"/>
            <a:ext cx="2164245" cy="5112567"/>
          </a:xfrm>
        </p:spPr>
      </p:pic>
      <p:sp>
        <p:nvSpPr>
          <p:cNvPr id="7" name="Šipka doleva 6"/>
          <p:cNvSpPr/>
          <p:nvPr/>
        </p:nvSpPr>
        <p:spPr>
          <a:xfrm>
            <a:off x="6372200" y="1268760"/>
            <a:ext cx="129614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812360" y="12687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jazylka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5076056" y="1844824"/>
            <a:ext cx="136815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148478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Membrána </a:t>
            </a:r>
            <a:r>
              <a:rPr lang="cs-CZ" dirty="0" err="1" smtClean="0"/>
              <a:t>štítno</a:t>
            </a:r>
            <a:r>
              <a:rPr lang="cs-CZ" dirty="0" smtClean="0"/>
              <a:t>-jazylková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6732240" y="3212976"/>
            <a:ext cx="129614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364502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Štítná chrupavka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5292080" y="5301208"/>
            <a:ext cx="108012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Tvorba hlasu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průchodu vzduchu z plic začínají vibrovat hlasivky.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Tím vzniká zvuk, jehož výška závisí na délce a napnutí hlasivek a na rychlosti vibrace.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 zvuku záleží na mnoha faktorech, například na nosní a ústní dutině, jazyku, rtech aj.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220px-Lungs_diagram_detailed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620688"/>
            <a:ext cx="3187223" cy="4070952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60032" y="116633"/>
            <a:ext cx="4032448" cy="482453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Vzduch se z hrtanu nasává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průdušnice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je vyztužena chrupavkami a leží před jícnem.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Průdušnice se větví na 2 hlavní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průdušky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se vnořují do plic.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Průdušky se dále větví v menší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průdušinky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končící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plicních váčcích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mají stěny vyklenuté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plicní sklípky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971600" y="1124744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899592" y="2060848"/>
            <a:ext cx="15121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2051720" y="2996952"/>
            <a:ext cx="144016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195736" y="2996952"/>
            <a:ext cx="576064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3131840" y="3645024"/>
            <a:ext cx="50405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23528" y="908720"/>
            <a:ext cx="104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504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494116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Větvení průdušek</a:t>
            </a:r>
            <a:endParaRPr lang="cs-CZ" dirty="0"/>
          </a:p>
        </p:txBody>
      </p:sp>
      <p:pic>
        <p:nvPicPr>
          <p:cNvPr id="1027" name="Picture 3" descr="C:\Users\admin\Pictures\220px-Alveolus_diagram_svg.png"/>
          <p:cNvPicPr>
            <a:picLocks noChangeAspect="1" noChangeArrowheads="1"/>
          </p:cNvPicPr>
          <p:nvPr/>
        </p:nvPicPr>
        <p:blipFill>
          <a:blip r:embed="rId3" cstate="print"/>
          <a:srcRect l="34359" t="11523" b="11523"/>
          <a:stretch>
            <a:fillRect/>
          </a:stretch>
        </p:blipFill>
        <p:spPr bwMode="auto">
          <a:xfrm>
            <a:off x="5148064" y="4653136"/>
            <a:ext cx="2232247" cy="1950795"/>
          </a:xfrm>
          <a:prstGeom prst="rect">
            <a:avLst/>
          </a:prstGeom>
          <a:noFill/>
        </p:spPr>
      </p:pic>
      <p:sp>
        <p:nvSpPr>
          <p:cNvPr id="24" name="Šipka doprava 23"/>
          <p:cNvSpPr/>
          <p:nvPr/>
        </p:nvSpPr>
        <p:spPr>
          <a:xfrm>
            <a:off x="3851920" y="6165304"/>
            <a:ext cx="151216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60932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průdušinka</a:t>
            </a:r>
            <a:endParaRPr lang="cs-CZ" dirty="0"/>
          </a:p>
        </p:txBody>
      </p:sp>
      <p:sp>
        <p:nvSpPr>
          <p:cNvPr id="26" name="Pravá složená závorka 25"/>
          <p:cNvSpPr/>
          <p:nvPr/>
        </p:nvSpPr>
        <p:spPr>
          <a:xfrm>
            <a:off x="7020272" y="4725144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Plicní váček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436096" y="6525344"/>
            <a:ext cx="936104" cy="720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580112" y="6381328"/>
            <a:ext cx="648072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00192" y="6453336"/>
            <a:ext cx="936104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00192" y="4653136"/>
            <a:ext cx="72008" cy="8640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eva 32"/>
          <p:cNvSpPr/>
          <p:nvPr/>
        </p:nvSpPr>
        <p:spPr>
          <a:xfrm>
            <a:off x="6948264" y="6021288"/>
            <a:ext cx="720080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596336" y="60212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Plicní sklípek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Plíce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Pravá plíce se dělí na 3 laloky, levá jen na 2 laloky.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Povrch plic pokrývají dvě blány.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Poplicnice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obaluje přímo povrch plic,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pohrudnice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vystýlá hrudní dutinu. Blány jsou od sebe odděleny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pohrudniční dutinou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vyplněnou kapalinou.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50px-Lungs_ope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11599" y="2060848"/>
            <a:ext cx="4392833" cy="36724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628800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Vzduch se do plic a z plic dostává pomocí změn mezi tlakem v plících a okolním atmosférickým tlakem.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Těmto změnám napomáhají dýchací svaly, jsou to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mezižeberní svaly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bránice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Dýchání je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řízeno reflexně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z nervového systému, dýchací centrum je uloženo v prodloužené míše.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breathin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4230" y="1196752"/>
            <a:ext cx="8218210" cy="5146655"/>
          </a:xfrm>
        </p:spPr>
      </p:pic>
      <p:sp>
        <p:nvSpPr>
          <p:cNvPr id="7" name="Obdélník 6"/>
          <p:cNvSpPr/>
          <p:nvPr/>
        </p:nvSpPr>
        <p:spPr>
          <a:xfrm>
            <a:off x="2267744" y="5373216"/>
            <a:ext cx="194421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NÁDECH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5373216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VÝDECH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3707904" y="4653136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BRÁNICE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07904" y="3933056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1772816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 DOVNITŘ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0" y="1556792"/>
            <a:ext cx="154766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ŽEBRA SE ROZTAHUJÍ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860032" y="1556792"/>
            <a:ext cx="122413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ŽEBRA SE SMRŠŤUJÍ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84368" y="170080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 VEN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fontScale="92500"/>
          </a:bodyPr>
          <a:lstStyle/>
          <a:p>
            <a:pPr algn="ctr">
              <a:spcBef>
                <a:spcPct val="50000"/>
              </a:spcBef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Výměna plynů se nazývá dýchání. Dělíme ho na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Zevní dýchání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výměna plynů mezi dýchacím orgánem a vnějším ovzduším.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Vdechovaný vzduch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21 % kyslíku a 0,03 % oxidu uhličitého;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vydechovaný vzduch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16 % kyslíku a 4 % oxidu uhličitého.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Vnitřní dýchání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výměna plynů mezi krví a tkáňovými buňkami.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Výměna plynů v plících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okysličený vzduch vstoupí do plicních sklípků, musí projít několika tenoučkými vrstvami, než se dostane k červeným krvinkám v krvi.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Okysličenou krev pak rozvádí žíly ke tkáním celého těla.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bwXvqSqAgKc</a:t>
            </a:r>
            <a:r>
              <a:rPr lang="cs-CZ" dirty="0" smtClean="0">
                <a:hlinkClick r:id="rId2"/>
              </a:rPr>
              <a:t>&amp;feature=</a:t>
            </a:r>
            <a:r>
              <a:rPr lang="cs-CZ" dirty="0" err="1" smtClean="0">
                <a:hlinkClick r:id="rId2"/>
              </a:rPr>
              <a:t>youtu.be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Nemoci dýchací soustavy: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nachlazení,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chřipka,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infekce horních cest dýchacích,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zápal plic,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tuberkulóza (TBC),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pneumotorax – kolaps plíce po protržení jedné nebo obou blan,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průduškové astma – ve většině spjaté s alergiemi,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rakovina plic.</a:t>
            </a:r>
          </a:p>
          <a:p>
            <a:endParaRPr lang="cs-CZ" dirty="0"/>
          </a:p>
        </p:txBody>
      </p:sp>
      <p:pic>
        <p:nvPicPr>
          <p:cNvPr id="5" name="Zástupný symbol pro obsah 4" descr="200px-Lung_cance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236100"/>
            <a:ext cx="2694250" cy="4890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2996952"/>
          <a:ext cx="6405925" cy="369151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7260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LORD AKRYL.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&lt;http://upload.wikimedia.org/wikipedia/commons/9/9f/Illu_conducting_passages.svg&gt;.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&lt;http://upload.wikimedia.org/wikipedia/commons/8/87/Gray855.png&gt;.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OLEK REMESZ (WIKI-PL: OREM, COMMONS: OREM).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&lt;http://upload.wikimedia.org/wikipedia/commons/8/8a/Larynx_external_en.svg&gt;.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 </a:t>
                      </a:r>
                      <a:r>
                        <a:rPr lang="en-US" sz="1100" dirty="0" smtClean="0"/>
                        <a:t>PATRICK J. LYNCH, MEDICAL ILLUSTRATOR. </a:t>
                      </a:r>
                      <a:r>
                        <a:rPr lang="en-US" sz="1100" i="1" dirty="0" smtClean="0"/>
                        <a:t>www.Wikipedia.cz.cz</a:t>
                      </a:r>
                      <a:r>
                        <a:rPr lang="en-US" sz="1100" dirty="0" smtClean="0"/>
                        <a:t> [online]. [cit. 23.5.2012].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&lt;http://upload.wikimedia.org/wikipedia/commons/a/a1/Lungs_diagram_detailed.svg&gt;.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LADYOFHATS.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&lt;http://upload.wikimedia.org/wikipedia/commons/4/46/Alveolus_diagram.svg&gt;.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HELIX84.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&lt;http://upload.wikimedia.org/wikipedia/commons/2/22/Lungs_open.jpg&gt;.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24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38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52894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www.google.cz.cz</a:t>
                      </a:r>
                      <a:r>
                        <a:rPr lang="pt-BR" sz="1100" dirty="0" smtClean="0"/>
                        <a:t> [online]. [cit. 23.5.2012]. Dostupný na WWW: &lt;http://www.google.cz/imgres?q=d%C3%BDch%C3%A1n%C3%AD&amp;hl=cs&amp;gbv=2&amp;biw=1280&amp;bih=882&amp;tbm=isch&amp;tbnid=FNea2SWymTszhM:&amp;imgrefurl=http://www.whitetigernaturalmedicine.com/craniosacral-therapy/craniosacral-therapy-difficulty-breathing&amp;docid=l1PwrsB_avDMcM&amp;imgurl=http://www.whitetigernaturalmedicine.com/wp-content/uploads/2011/09/breathing.jpg&amp;w=800&amp;h=501&amp;ei=Bim9T_StCcObOtG79CU&amp;zoom=1&amp;iact=hc&amp;vpx=953&amp;vpy=201&amp;dur=53&amp;hovh=178&amp;hovw=284&amp;tx=97&amp;ty=105&amp;sig=110752920593286009610&amp;page=1&amp;tbnh=144&amp;tbnw=230&amp;start=0&amp;ndsp=20&amp;ved=1t:429,r:4,s:0,i:104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EMMANUELM AT EN.WIKIPEDIA.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Wikipedia.cz.cz</a:t>
                      </a:r>
                      <a:r>
                        <a:rPr lang="cs-CZ" sz="1100" dirty="0" smtClean="0"/>
                        <a:t> [online]. [cit. 23.5.2012]. Dostupný na WWW: &lt;http://upload.wikimedia.org/wikipedia/commons/2/2d/Lung_cancer.jpg&gt;.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519</Words>
  <Application>Microsoft Office PowerPoint</Application>
  <PresentationFormat>Předvádění na obrazovce (4:3)</PresentationFormat>
  <Paragraphs>153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DÝCHACÍ SOUSTAVA</vt:lpstr>
      <vt:lpstr>DÝCHÁNÍ</vt:lpstr>
      <vt:lpstr>Stavba a činnost dýchací soustavy </vt:lpstr>
      <vt:lpstr>Dutina nosní </vt:lpstr>
      <vt:lpstr>Dolní cesty dýchací </vt:lpstr>
      <vt:lpstr>Snímek 7</vt:lpstr>
      <vt:lpstr>Snímek 8</vt:lpstr>
      <vt:lpstr>Plíce</vt:lpstr>
      <vt:lpstr>Dýchání</vt:lpstr>
      <vt:lpstr>Snímek 11</vt:lpstr>
      <vt:lpstr>Dýchání</vt:lpstr>
      <vt:lpstr>Výměna plynů v plících</vt:lpstr>
      <vt:lpstr>Nemoci dýchací soustavy: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11</cp:revision>
  <dcterms:created xsi:type="dcterms:W3CDTF">2012-05-23T16:52:53Z</dcterms:created>
  <dcterms:modified xsi:type="dcterms:W3CDTF">2012-05-23T18:57:02Z</dcterms:modified>
</cp:coreProperties>
</file>