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9" r:id="rId9"/>
    <p:sldId id="270" r:id="rId10"/>
    <p:sldId id="265" r:id="rId11"/>
    <p:sldId id="266" r:id="rId12"/>
    <p:sldId id="267" r:id="rId13"/>
    <p:sldId id="268" r:id="rId14"/>
    <p:sldId id="272" r:id="rId15"/>
    <p:sldId id="261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0163B-3FE8-4518-A977-BBAEC263F18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5041D-1367-4438-8804-DA4E8767CE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508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VY_32_INOVACE_12B_8_Oběhová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1.3.2012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oběhové soustavy.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OBĚHOVÁ SOUSTAVA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SRDCE, CÉVY, KREV, KREVNÍ OBĚH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ROZVÁDÍ PO TĚLE KREV A TÍM ZAJIŠŤUJE: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rozvod kyslíku a odvod oxidu uhličitého</a:t>
            </a: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ozvod živin</a:t>
            </a: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držování stálého vnitřního prostředí (teplota)</a:t>
            </a: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branyschopnost organismu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Stavba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200px-Grafik_blutkreislauf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54845" y="1268760"/>
            <a:ext cx="2787407" cy="4752528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Oběhovou soustavu tvoří srdce a cévy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Oběhová soustava – uzavřená, krev proudí v cévách (tepny, žíly, vlásečnice)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1043608" y="2564904"/>
            <a:ext cx="165618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2987824" y="3861048"/>
            <a:ext cx="11521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3528" y="328498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srdce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48691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cévy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330px-Diagram_of_the_human_heart_(multilingual)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45913" y="1340768"/>
            <a:ext cx="4680520" cy="46805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340768"/>
            <a:ext cx="4608512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Horní dutá žíla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Plicní tepna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Plicní žíla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Chlopeň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Chlopeň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Levá komora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Pravá komora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 Levá síň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9. Pravá síň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10. Aorta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11. Plicní chlopeň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12. Trojcípá chlopeň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13. Dolní dutá žíla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rdce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Dutý sval, uložený v dutině hrudní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dospělého člověka je srdce asi 12 cm dlouhé a 8-9 cm široké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srdce u muže se pohybuje kolem 280-340 g, u žen kolem 230-280 gramů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Průměrně srdce udělá okolo 100 000 úderů každý den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Srdce je uvnitř rozděleno na 4 samostatné dutiny – pravá síň, pravá komora, levá síň, levá komora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Srdce má vlastní oběh – věnčité (koronární) cévy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Činnost srdce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Srdeční cyklus má 2 fáze: diastola a systola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sah 7" descr="Heart_systole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52120" y="1196752"/>
            <a:ext cx="2952328" cy="3809455"/>
          </a:xfrm>
        </p:spPr>
      </p:pic>
      <p:pic>
        <p:nvPicPr>
          <p:cNvPr id="1026" name="Picture 2" descr="C:\Users\admin\Pictures\Heart_diasto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3400" y="2636911"/>
            <a:ext cx="2878520" cy="371421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79512" y="2564904"/>
            <a:ext cx="1656184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DIASTOLA = OCHABNUTÍ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630932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 JE NASÁTA DO SRDEČNÍCH DUTIN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6" y="4437112"/>
            <a:ext cx="1872208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SYSTOLA = STAH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566124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 JE VYPUZENA ZE SRDCE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Činnost srdce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Srdce se stáhne 70 – 80x za  minutu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stah vypudí do oběhu 60 – 70ml krve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Stahem krev narazí na stěny tepen          cítíme tep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tepů při námaze stoupá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 na stěny cév narazí tlakem         krevní tlak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660232" y="3068960"/>
            <a:ext cx="576064" cy="720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228184" y="4725144"/>
            <a:ext cx="576064" cy="720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Krevní tlak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492941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Tlak, kterým působí krev na stěnu cévy, kterou protéká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2 hodnoty – systolickou a diastolickou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Normální krevní tlak = 120/80 Torrů (mm rtuťového sloupce)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220px-Blutdruc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23928" y="4581128"/>
            <a:ext cx="2794000" cy="1955800"/>
          </a:xfrm>
        </p:spPr>
      </p:pic>
      <p:pic>
        <p:nvPicPr>
          <p:cNvPr id="3074" name="Picture 2" descr="C:\Users\admin\Pictures\Sphygmomanome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24744"/>
            <a:ext cx="3486150" cy="23876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12160" y="335699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fonendoskop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616530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Digitální tlakoměr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CÉVY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Céva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trubicovitý útvar, který rozvádí po těle krev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Dělí se na: tepny (arterie)</a:t>
            </a:r>
          </a:p>
          <a:p>
            <a:pPr lvl="4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žíly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veny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4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vlásečnice (kapiláry)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200px-Grafik_blutkreislauf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88079" y="1340768"/>
            <a:ext cx="3056329" cy="521104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Tepny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Vedou krev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od srdce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Silnější stěna než žíly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Největší tepna – aorta - srdečnice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200px-Aorta_schem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20904" y="1628800"/>
            <a:ext cx="3639528" cy="4403829"/>
          </a:xfrm>
        </p:spPr>
      </p:pic>
      <p:cxnSp>
        <p:nvCxnSpPr>
          <p:cNvPr id="7" name="Přímá spojovací šipka 6"/>
          <p:cNvCxnSpPr/>
          <p:nvPr/>
        </p:nvCxnSpPr>
        <p:spPr>
          <a:xfrm flipV="1">
            <a:off x="4355976" y="2924944"/>
            <a:ext cx="237626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7092280" y="3933056"/>
            <a:ext cx="158417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4572000" y="4941168"/>
            <a:ext cx="230425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6948264" y="198884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6732240" y="1268760"/>
            <a:ext cx="144016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059832" y="41490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Oblouk aorty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558924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Sestupná aorta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07896" y="44371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177281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Podklíčková tepna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9807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krkavice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4038600" cy="5865515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Žíly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Vedou krev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do srdce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hlavní žíly – horní a dolní dutá žíla – vedou odkysličenou krev do pravé síně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865515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Vlásečnice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Jemné cévy, propojují tepny a žíly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skrz stěnu vlásečnic pronikají látky do tkání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admin\Pictures\330px-Diagram_of_the_human_heart_(multilingual)_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140968"/>
            <a:ext cx="3240360" cy="3240360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>
            <a:off x="395536" y="3429000"/>
            <a:ext cx="108012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23528" y="5877272"/>
            <a:ext cx="115212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admin\Pictures\310px-Illu_capillary.jpg"/>
          <p:cNvPicPr>
            <a:picLocks noChangeAspect="1" noChangeArrowheads="1"/>
          </p:cNvPicPr>
          <p:nvPr/>
        </p:nvPicPr>
        <p:blipFill>
          <a:blip r:embed="rId3" cstate="print"/>
          <a:srcRect t="12802" b="18288"/>
          <a:stretch>
            <a:fillRect/>
          </a:stretch>
        </p:blipFill>
        <p:spPr bwMode="auto">
          <a:xfrm>
            <a:off x="4572000" y="2636912"/>
            <a:ext cx="3937000" cy="1356478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V="1">
            <a:off x="4788024" y="3645024"/>
            <a:ext cx="5760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7596336" y="3645024"/>
            <a:ext cx="57606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7092280" y="3789040"/>
            <a:ext cx="21602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5796136" y="3645024"/>
            <a:ext cx="43204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355976" y="42210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45091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vlásečnice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43651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tkáň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56376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žíla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2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ÚKOLY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Nahmatej si tep v zápěstí a spočítej, kolik tepů máš za minutu. Udělej 10 dřepů a znovu změř tep. Porovnej obě čísla.</a:t>
            </a:r>
          </a:p>
          <a:p>
            <a:endParaRPr lang="cs-CZ" dirty="0" smtClean="0"/>
          </a:p>
          <a:p>
            <a:r>
              <a:rPr lang="cs-CZ" dirty="0" smtClean="0"/>
              <a:t>Vypočítej, kolik stahů udělá tvé srdce za den, za měsíc, za rok</a:t>
            </a:r>
          </a:p>
          <a:p>
            <a:endParaRPr lang="cs-CZ" dirty="0" smtClean="0"/>
          </a:p>
          <a:p>
            <a:r>
              <a:rPr lang="cs-CZ" dirty="0" smtClean="0"/>
              <a:t>Popiš rozdíly mezi tepnou a žílou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srdce</a:t>
            </a:r>
            <a:endParaRPr lang="cs-CZ" dirty="0"/>
          </a:p>
        </p:txBody>
      </p:sp>
      <p:pic>
        <p:nvPicPr>
          <p:cNvPr id="4" name="Zástupný symbol pro obsah 3" descr="330px-Diagram_of_the_human_heart_(multilingual)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414909"/>
            <a:ext cx="4968552" cy="49685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2996952"/>
          <a:ext cx="6405925" cy="369151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7260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USER:SANSCULOTTE.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&lt;http://upload.wikimedia.org/wikipedia/commons/7/74/Grafik_blutkreislauf.jpg&gt;.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MESSERWOLAND.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&lt;http://upload.wikimedia.org/wikipedia/commons/4/40/Diagram_of_the_human_heart_%28multilingual%29.svg&gt;.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REYTAN.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&lt;http://upload.wikimedia.org/wikipedia/commons/2/2d/Heart_diastole.png&gt;.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REYTAN.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&lt;http://upload.wikimedia.org/wikipedia/commons/6/6f/Heart_systole.png&gt;.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100" dirty="0" smtClean="0"/>
                        <a:t>J. HEUSER. </a:t>
                      </a:r>
                      <a:r>
                        <a:rPr lang="fr-FR" sz="1100" i="1" dirty="0" smtClean="0"/>
                        <a:t>www.Wikipedia.cz.cz</a:t>
                      </a:r>
                      <a:r>
                        <a:rPr lang="fr-FR" sz="1100" dirty="0" smtClean="0"/>
                        <a:t> [online]. [cit. 23.5.2012]. Dostupný na WWW: &lt;http://upload.wikimedia.org/wikipedia/commons/9/91/Aorta_scheme.jpg&gt;.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&lt;http://upload.wikimedia.org/wikipedia/commons/d/da/Illu_capillary.jpg&gt;.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72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738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793875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SAPERAUD.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&lt;http://upload.wikimedia.org/wikipedia/commons/a/ac/Sphygmomanometer.jpg&gt;.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PENG.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&lt;http://upload.wikimedia.org/wikipedia/commons/4/42/Blutdruck.jpg&gt;.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530</Words>
  <Application>Microsoft Office PowerPoint</Application>
  <PresentationFormat>Předvádění na obrazovce (4:3)</PresentationFormat>
  <Paragraphs>149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OBĚHOVÁ SOUSTAVA</vt:lpstr>
      <vt:lpstr>FUNKCE</vt:lpstr>
      <vt:lpstr>Stavba</vt:lpstr>
      <vt:lpstr>SRDCE</vt:lpstr>
      <vt:lpstr>Srdce</vt:lpstr>
      <vt:lpstr>Činnost srdce</vt:lpstr>
      <vt:lpstr>Činnost srdce</vt:lpstr>
      <vt:lpstr>Krevní tlak</vt:lpstr>
      <vt:lpstr>CÉVY</vt:lpstr>
      <vt:lpstr>Tepny </vt:lpstr>
      <vt:lpstr>Snímek 12</vt:lpstr>
      <vt:lpstr>ÚKOLY</vt:lpstr>
      <vt:lpstr>Popiš srdce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10</cp:revision>
  <dcterms:created xsi:type="dcterms:W3CDTF">2012-05-23T18:58:04Z</dcterms:created>
  <dcterms:modified xsi:type="dcterms:W3CDTF">2012-05-23T20:32:18Z</dcterms:modified>
</cp:coreProperties>
</file>