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56" r:id="rId3"/>
    <p:sldId id="257" r:id="rId4"/>
    <p:sldId id="259" r:id="rId5"/>
    <p:sldId id="260" r:id="rId6"/>
    <p:sldId id="261" r:id="rId7"/>
    <p:sldId id="262" r:id="rId8"/>
    <p:sldId id="265" r:id="rId9"/>
    <p:sldId id="263" r:id="rId10"/>
    <p:sldId id="264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6" r:id="rId19"/>
    <p:sldId id="275" r:id="rId20"/>
    <p:sldId id="277" r:id="rId21"/>
    <p:sldId id="267" r:id="rId22"/>
    <p:sldId id="278" r:id="rId23"/>
    <p:sldId id="279" r:id="rId24"/>
    <p:sldId id="280" r:id="rId25"/>
    <p:sldId id="266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BE0AA3-F76A-4023-BEBB-C4AE02FF8E13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D64DA60F-C706-4742-B663-3134CD508213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kořenová zelenina</a:t>
          </a:r>
        </a:p>
      </dgm:t>
    </dgm:pt>
    <dgm:pt modelId="{8995F65F-94EF-4469-A6A7-363C20F262EE}" type="parTrans" cxnId="{D923D85F-43BC-4C4B-9B88-0583C778082E}">
      <dgm:prSet/>
      <dgm:spPr/>
      <dgm:t>
        <a:bodyPr/>
        <a:lstStyle/>
        <a:p>
          <a:endParaRPr lang="cs-CZ"/>
        </a:p>
      </dgm:t>
    </dgm:pt>
    <dgm:pt modelId="{54DB37FB-9D1E-4DCC-BA97-08A7CDABA300}" type="sibTrans" cxnId="{D923D85F-43BC-4C4B-9B88-0583C778082E}">
      <dgm:prSet/>
      <dgm:spPr/>
      <dgm:t>
        <a:bodyPr/>
        <a:lstStyle/>
        <a:p>
          <a:endParaRPr lang="cs-CZ"/>
        </a:p>
      </dgm:t>
    </dgm:pt>
    <dgm:pt modelId="{2F2C972C-0BE6-41A9-8776-4FE9E30FC948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naťová zelenina</a:t>
          </a:r>
        </a:p>
      </dgm:t>
    </dgm:pt>
    <dgm:pt modelId="{2D83D2A8-49F7-4E8B-99E5-6882B7CDB88F}" type="parTrans" cxnId="{8226D3A4-6C21-4A94-8A55-AA597C7EB347}">
      <dgm:prSet/>
      <dgm:spPr/>
      <dgm:t>
        <a:bodyPr/>
        <a:lstStyle/>
        <a:p>
          <a:endParaRPr lang="cs-CZ"/>
        </a:p>
      </dgm:t>
    </dgm:pt>
    <dgm:pt modelId="{4D0E378E-833B-4A22-877D-484399575286}" type="sibTrans" cxnId="{8226D3A4-6C21-4A94-8A55-AA597C7EB347}">
      <dgm:prSet/>
      <dgm:spPr/>
      <dgm:t>
        <a:bodyPr/>
        <a:lstStyle/>
        <a:p>
          <a:endParaRPr lang="cs-CZ"/>
        </a:p>
      </dgm:t>
    </dgm:pt>
    <dgm:pt modelId="{C5563BB5-69D8-4A15-8E2F-A49E3DE749D6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koření</a:t>
          </a:r>
        </a:p>
      </dgm:t>
    </dgm:pt>
    <dgm:pt modelId="{84D5E2C3-5B34-48A1-82AE-E2B021AD90B0}" type="parTrans" cxnId="{EF838AEA-DD72-42D2-8ECD-4421F2A34E87}">
      <dgm:prSet/>
      <dgm:spPr/>
      <dgm:t>
        <a:bodyPr/>
        <a:lstStyle/>
        <a:p>
          <a:endParaRPr lang="cs-CZ"/>
        </a:p>
      </dgm:t>
    </dgm:pt>
    <dgm:pt modelId="{9B58B020-3B6E-4C7F-B5C7-03D1B47F609D}" type="sibTrans" cxnId="{EF838AEA-DD72-42D2-8ECD-4421F2A34E87}">
      <dgm:prSet/>
      <dgm:spPr/>
      <dgm:t>
        <a:bodyPr/>
        <a:lstStyle/>
        <a:p>
          <a:endParaRPr lang="cs-CZ"/>
        </a:p>
      </dgm:t>
    </dgm:pt>
    <dgm:pt modelId="{DA478D8E-693E-481E-8053-12CAA4CC28AF}" type="pres">
      <dgm:prSet presAssocID="{ECBE0AA3-F76A-4023-BEBB-C4AE02FF8E13}" presName="compositeShape" presStyleCnt="0">
        <dgm:presLayoutVars>
          <dgm:chMax val="7"/>
          <dgm:dir/>
          <dgm:resizeHandles val="exact"/>
        </dgm:presLayoutVars>
      </dgm:prSet>
      <dgm:spPr/>
    </dgm:pt>
    <dgm:pt modelId="{AC800191-53A5-4531-BB7B-16F7AA7EA303}" type="pres">
      <dgm:prSet presAssocID="{D64DA60F-C706-4742-B663-3134CD508213}" presName="circ1" presStyleLbl="vennNode1" presStyleIdx="0" presStyleCnt="3"/>
      <dgm:spPr/>
      <dgm:t>
        <a:bodyPr/>
        <a:lstStyle/>
        <a:p>
          <a:endParaRPr lang="cs-CZ"/>
        </a:p>
      </dgm:t>
    </dgm:pt>
    <dgm:pt modelId="{E78ECF67-6BA2-43E2-B166-2C43C9619674}" type="pres">
      <dgm:prSet presAssocID="{D64DA60F-C706-4742-B663-3134CD508213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04D510-EA54-4508-8409-132FB2D514AF}" type="pres">
      <dgm:prSet presAssocID="{2F2C972C-0BE6-41A9-8776-4FE9E30FC948}" presName="circ2" presStyleLbl="vennNode1" presStyleIdx="1" presStyleCnt="3"/>
      <dgm:spPr/>
      <dgm:t>
        <a:bodyPr/>
        <a:lstStyle/>
        <a:p>
          <a:endParaRPr lang="cs-CZ"/>
        </a:p>
      </dgm:t>
    </dgm:pt>
    <dgm:pt modelId="{C3E795CB-A35D-43C9-BF57-DB2F93A51191}" type="pres">
      <dgm:prSet presAssocID="{2F2C972C-0BE6-41A9-8776-4FE9E30FC948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DA0F4D-7F82-4A66-8218-49FD021E384A}" type="pres">
      <dgm:prSet presAssocID="{C5563BB5-69D8-4A15-8E2F-A49E3DE749D6}" presName="circ3" presStyleLbl="vennNode1" presStyleIdx="2" presStyleCnt="3"/>
      <dgm:spPr/>
      <dgm:t>
        <a:bodyPr/>
        <a:lstStyle/>
        <a:p>
          <a:endParaRPr lang="cs-CZ"/>
        </a:p>
      </dgm:t>
    </dgm:pt>
    <dgm:pt modelId="{D58FE913-927E-401C-B5EE-70BEA15505C2}" type="pres">
      <dgm:prSet presAssocID="{C5563BB5-69D8-4A15-8E2F-A49E3DE749D6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1092998-A298-4234-A325-59D971106A86}" type="presOf" srcId="{ECBE0AA3-F76A-4023-BEBB-C4AE02FF8E13}" destId="{DA478D8E-693E-481E-8053-12CAA4CC28AF}" srcOrd="0" destOrd="0" presId="urn:microsoft.com/office/officeart/2005/8/layout/venn1"/>
    <dgm:cxn modelId="{EF838AEA-DD72-42D2-8ECD-4421F2A34E87}" srcId="{ECBE0AA3-F76A-4023-BEBB-C4AE02FF8E13}" destId="{C5563BB5-69D8-4A15-8E2F-A49E3DE749D6}" srcOrd="2" destOrd="0" parTransId="{84D5E2C3-5B34-48A1-82AE-E2B021AD90B0}" sibTransId="{9B58B020-3B6E-4C7F-B5C7-03D1B47F609D}"/>
    <dgm:cxn modelId="{BE6B12CA-3F8C-4693-B6E4-009DEA6F7DF6}" type="presOf" srcId="{2F2C972C-0BE6-41A9-8776-4FE9E30FC948}" destId="{C3E795CB-A35D-43C9-BF57-DB2F93A51191}" srcOrd="1" destOrd="0" presId="urn:microsoft.com/office/officeart/2005/8/layout/venn1"/>
    <dgm:cxn modelId="{8226D3A4-6C21-4A94-8A55-AA597C7EB347}" srcId="{ECBE0AA3-F76A-4023-BEBB-C4AE02FF8E13}" destId="{2F2C972C-0BE6-41A9-8776-4FE9E30FC948}" srcOrd="1" destOrd="0" parTransId="{2D83D2A8-49F7-4E8B-99E5-6882B7CDB88F}" sibTransId="{4D0E378E-833B-4A22-877D-484399575286}"/>
    <dgm:cxn modelId="{859D7061-F7CB-43F7-9E1C-79CECE4305DB}" type="presOf" srcId="{2F2C972C-0BE6-41A9-8776-4FE9E30FC948}" destId="{DD04D510-EA54-4508-8409-132FB2D514AF}" srcOrd="0" destOrd="0" presId="urn:microsoft.com/office/officeart/2005/8/layout/venn1"/>
    <dgm:cxn modelId="{7E718122-EE2F-4004-A07A-B35CC8E9D537}" type="presOf" srcId="{C5563BB5-69D8-4A15-8E2F-A49E3DE749D6}" destId="{45DA0F4D-7F82-4A66-8218-49FD021E384A}" srcOrd="0" destOrd="0" presId="urn:microsoft.com/office/officeart/2005/8/layout/venn1"/>
    <dgm:cxn modelId="{1982A021-E6F3-4A5F-BF26-206D948EB42B}" type="presOf" srcId="{D64DA60F-C706-4742-B663-3134CD508213}" destId="{AC800191-53A5-4531-BB7B-16F7AA7EA303}" srcOrd="0" destOrd="0" presId="urn:microsoft.com/office/officeart/2005/8/layout/venn1"/>
    <dgm:cxn modelId="{11F451F2-6615-4DE2-BFBC-A0928472AAE7}" type="presOf" srcId="{C5563BB5-69D8-4A15-8E2F-A49E3DE749D6}" destId="{D58FE913-927E-401C-B5EE-70BEA15505C2}" srcOrd="1" destOrd="0" presId="urn:microsoft.com/office/officeart/2005/8/layout/venn1"/>
    <dgm:cxn modelId="{D923D85F-43BC-4C4B-9B88-0583C778082E}" srcId="{ECBE0AA3-F76A-4023-BEBB-C4AE02FF8E13}" destId="{D64DA60F-C706-4742-B663-3134CD508213}" srcOrd="0" destOrd="0" parTransId="{8995F65F-94EF-4469-A6A7-363C20F262EE}" sibTransId="{54DB37FB-9D1E-4DCC-BA97-08A7CDABA300}"/>
    <dgm:cxn modelId="{70CC46D8-2908-4AB8-8950-A44AA34658EA}" type="presOf" srcId="{D64DA60F-C706-4742-B663-3134CD508213}" destId="{E78ECF67-6BA2-43E2-B166-2C43C9619674}" srcOrd="1" destOrd="0" presId="urn:microsoft.com/office/officeart/2005/8/layout/venn1"/>
    <dgm:cxn modelId="{F4F784E1-866E-4C90-AC0C-0490FC015F2D}" type="presParOf" srcId="{DA478D8E-693E-481E-8053-12CAA4CC28AF}" destId="{AC800191-53A5-4531-BB7B-16F7AA7EA303}" srcOrd="0" destOrd="0" presId="urn:microsoft.com/office/officeart/2005/8/layout/venn1"/>
    <dgm:cxn modelId="{610CBF59-977C-4D63-86F0-45A8DD651425}" type="presParOf" srcId="{DA478D8E-693E-481E-8053-12CAA4CC28AF}" destId="{E78ECF67-6BA2-43E2-B166-2C43C9619674}" srcOrd="1" destOrd="0" presId="urn:microsoft.com/office/officeart/2005/8/layout/venn1"/>
    <dgm:cxn modelId="{B9551135-6CF9-4B7F-A32F-D39B175424BA}" type="presParOf" srcId="{DA478D8E-693E-481E-8053-12CAA4CC28AF}" destId="{DD04D510-EA54-4508-8409-132FB2D514AF}" srcOrd="2" destOrd="0" presId="urn:microsoft.com/office/officeart/2005/8/layout/venn1"/>
    <dgm:cxn modelId="{3B9C780B-6A04-4C0B-8D6B-C6F2A9D5A231}" type="presParOf" srcId="{DA478D8E-693E-481E-8053-12CAA4CC28AF}" destId="{C3E795CB-A35D-43C9-BF57-DB2F93A51191}" srcOrd="3" destOrd="0" presId="urn:microsoft.com/office/officeart/2005/8/layout/venn1"/>
    <dgm:cxn modelId="{82819BC1-3240-4692-A649-A718ACD28CF0}" type="presParOf" srcId="{DA478D8E-693E-481E-8053-12CAA4CC28AF}" destId="{45DA0F4D-7F82-4A66-8218-49FD021E384A}" srcOrd="4" destOrd="0" presId="urn:microsoft.com/office/officeart/2005/8/layout/venn1"/>
    <dgm:cxn modelId="{CA5AFF87-C13C-488B-900C-0B7CBADE9227}" type="presParOf" srcId="{DA478D8E-693E-481E-8053-12CAA4CC28AF}" destId="{D58FE913-927E-401C-B5EE-70BEA15505C2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C800191-53A5-4531-BB7B-16F7AA7EA303}">
      <dsp:nvSpPr>
        <dsp:cNvPr id="0" name=""/>
        <dsp:cNvSpPr/>
      </dsp:nvSpPr>
      <dsp:spPr>
        <a:xfrm>
          <a:off x="2765266" y="55800"/>
          <a:ext cx="2678430" cy="267843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33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kořenová zelenina</a:t>
          </a:r>
        </a:p>
      </dsp:txBody>
      <dsp:txXfrm>
        <a:off x="3122390" y="524525"/>
        <a:ext cx="1964182" cy="1205293"/>
      </dsp:txXfrm>
    </dsp:sp>
    <dsp:sp modelId="{DD04D510-EA54-4508-8409-132FB2D514AF}">
      <dsp:nvSpPr>
        <dsp:cNvPr id="0" name=""/>
        <dsp:cNvSpPr/>
      </dsp:nvSpPr>
      <dsp:spPr>
        <a:xfrm>
          <a:off x="3731733" y="1729819"/>
          <a:ext cx="2678430" cy="267843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33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naťová zelenina</a:t>
          </a:r>
        </a:p>
      </dsp:txBody>
      <dsp:txXfrm>
        <a:off x="4550886" y="2421747"/>
        <a:ext cx="1607058" cy="1473136"/>
      </dsp:txXfrm>
    </dsp:sp>
    <dsp:sp modelId="{45DA0F4D-7F82-4A66-8218-49FD021E384A}">
      <dsp:nvSpPr>
        <dsp:cNvPr id="0" name=""/>
        <dsp:cNvSpPr/>
      </dsp:nvSpPr>
      <dsp:spPr>
        <a:xfrm>
          <a:off x="1798799" y="1729819"/>
          <a:ext cx="2678430" cy="267843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33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rPr>
            <a:t>koření</a:t>
          </a:r>
        </a:p>
      </dsp:txBody>
      <dsp:txXfrm>
        <a:off x="2051018" y="2421747"/>
        <a:ext cx="1607058" cy="14731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fld id="{D16A9A7F-A751-4F96-8FAA-55EA323A921D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0CB47E2D-F595-4C2D-BDD2-64C7978269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FEB1CC4-D1CA-494B-99AE-70E1D87A2137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6CC93F0-CC6E-44DB-B220-E68EED70AF3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fld id="{4456AB90-38A0-48C1-9516-C7252C8C9E3D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FA3909F5-7879-4F83-9C91-AFFC44BCB85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B1FE48F-2778-444C-8051-CFCAA8226FF0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pPr>
              <a:defRPr/>
            </a:pPr>
            <a:fld id="{2170CBE1-87E5-4339-86B0-CE075DDB603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C739066-5F5C-4313-8508-2EDF2FD1A19A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pPr>
              <a:defRPr/>
            </a:pPr>
            <a:fld id="{C1B06015-394D-44D8-B4C1-100B2B7B592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B32F9C1-3432-47C5-887B-4A70A21B6897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D7509D0-FAAA-41D7-9685-259491DACC4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6BF33A9-8042-4A2D-8D2D-375868930F97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2BDCD92-DF5D-45B6-82C4-A4347957ED9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fld id="{41335A1A-D028-4EFD-B0A0-4FCFE7103C0E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9CA8DE33-B47C-40AE-9556-BB92875854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fld id="{A2F14D72-5EB8-4EE0-9541-62DBB78C1722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B4D719D6-2CED-4DD7-A530-71EE0279D8B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5B80F1B-0CAA-40A5-A96A-327E06B9972F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E8D5076-6D96-41E5-9356-D51FAEF98B8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6067EC0-7066-427A-85E3-0C6586387339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C325903-BD7E-41CB-915B-62FA7BEEADB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6A9A7F-A751-4F96-8FAA-55EA323A921D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47E2D-F595-4C2D-BDD2-64C7978269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EB1CC4-D1CA-494B-99AE-70E1D87A2137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CC93F0-CC6E-44DB-B220-E68EED70AF3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56AB90-38A0-48C1-9516-C7252C8C9E3D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3909F5-7879-4F83-9C91-AFFC44BCB85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FE48F-2778-444C-8051-CFCAA8226FF0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70CBE1-87E5-4339-86B0-CE075DDB603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39066-5F5C-4313-8508-2EDF2FD1A19A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B06015-394D-44D8-B4C1-100B2B7B592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2F9C1-3432-47C5-887B-4A70A21B6897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7509D0-FAAA-41D7-9685-259491DACC4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F33A9-8042-4A2D-8D2D-375868930F97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DCD92-DF5D-45B6-82C4-A4347957ED9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335A1A-D028-4EFD-B0A0-4FCFE7103C0E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A8DE33-B47C-40AE-9556-BB92875854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14D72-5EB8-4EE0-9541-62DBB78C1722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D719D6-2CED-4DD7-A530-71EE0279D8B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80F1B-0CAA-40A5-A96A-327E06B9972F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8D5076-6D96-41E5-9356-D51FAEF98B8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67EC0-7066-427A-85E3-0C6586387339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25903-BD7E-41CB-915B-62FA7BEEADB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pPr>
              <a:defRPr/>
            </a:pPr>
            <a:fld id="{A8420449-F002-4C8C-BA35-8A02E289B8CD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801F72C2-9F9D-44D0-8F1D-8EB6D484F93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8420449-F002-4C8C-BA35-8A02E289B8CD}" type="datetimeFigureOut">
              <a:rPr lang="cs-CZ" smtClean="0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01F72C2-9F9D-44D0-8F1D-8EB6D484F93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5" Type="http://schemas.openxmlformats.org/officeDocument/2006/relationships/slide" Target="slide6.xml"/><Relationship Id="rId4" Type="http://schemas.openxmlformats.org/officeDocument/2006/relationships/slide" Target="slide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Daucus_Carota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5/5d/Illustration_Apium_graveolens0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hyperlink" Target="http://cs.wikipedia.org/wiki/Soubor:Parsley_Flat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Soubor:PastinakePflanzegeerntet.jpg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Wurzelpetersilie_Wurzel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7/76/Dille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jpeg"/><Relationship Id="rId4" Type="http://schemas.openxmlformats.org/officeDocument/2006/relationships/hyperlink" Target="http://cs.wikipedia.org/wiki/Soubor:Starr_070112-3391_Petroselinum_crispum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cs.wikipedia.org/wiki/Soubor:Carum_carvi_-_K%C3%B6hler%E2%80%93s_Medizinal-Pflanzen-172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jpeg"/><Relationship Id="rId4" Type="http://schemas.openxmlformats.org/officeDocument/2006/relationships/hyperlink" Target="http://cs.wikipedia.org/wiki/Soubor:Carawayseeds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cs.wikipedia.org/wiki/Soubor:Illustration_Foeniculum_vulgare0.jpg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cs.wikipedia.org/wiki/Soubor:Coriandrum_sativum_-_K%C3%B6hler%E2%80%93s_Medizinal-Pflanzen-193.jpg" TargetMode="Externa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cs.wikipedia.org/wiki/Soubor:Koehler1887-PimpinellaAnisum.jpg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cs.wikipedia.org/wiki/Soubor:Illustration_Conium_maculatum0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w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User:MarkusHagenlocher" TargetMode="External"/><Relationship Id="rId13" Type="http://schemas.openxmlformats.org/officeDocument/2006/relationships/hyperlink" Target="http://www.hear.org/starr/" TargetMode="External"/><Relationship Id="rId18" Type="http://schemas.openxmlformats.org/officeDocument/2006/relationships/hyperlink" Target="http://cs.wikipedia.org/wiki/Soubor:Illustration_Foeniculum_vulgare0.jpg" TargetMode="External"/><Relationship Id="rId3" Type="http://schemas.openxmlformats.org/officeDocument/2006/relationships/hyperlink" Target="http://cs.wikipedia.org/wiki/Soubor:Daucus_Carota.jpg" TargetMode="External"/><Relationship Id="rId21" Type="http://schemas.openxmlformats.org/officeDocument/2006/relationships/hyperlink" Target="http://cs.wikipedia.org/wiki/Soubor:Illustration_Conium_maculatum0.jpg" TargetMode="External"/><Relationship Id="rId7" Type="http://schemas.openxmlformats.org/officeDocument/2006/relationships/hyperlink" Target="http://cs.wikipedia.org/wiki/Soubor:Parsley_Flat.jpg" TargetMode="External"/><Relationship Id="rId12" Type="http://schemas.openxmlformats.org/officeDocument/2006/relationships/hyperlink" Target="http://upload.wikimedia.org/wikipedia/commons/7/76/Dille.jpg" TargetMode="External"/><Relationship Id="rId17" Type="http://schemas.openxmlformats.org/officeDocument/2006/relationships/hyperlink" Target="http://cs.wikipedia.org/wiki/Soubor:Carawayseeds.JPG" TargetMode="External"/><Relationship Id="rId2" Type="http://schemas.openxmlformats.org/officeDocument/2006/relationships/hyperlink" Target="http://en.wikipedia.org/wiki/Carl_Axel_Magnus_Lindman" TargetMode="External"/><Relationship Id="rId16" Type="http://schemas.openxmlformats.org/officeDocument/2006/relationships/hyperlink" Target="http://en.wikipedia.org/wiki/User:DO'Neil" TargetMode="External"/><Relationship Id="rId20" Type="http://schemas.openxmlformats.org/officeDocument/2006/relationships/hyperlink" Target="http://cs.wikipedia.org/wiki/Soubor:Koehler1887-PimpinellaAnisu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5/5d/Illustration_Apium_graveolens0.jpg" TargetMode="External"/><Relationship Id="rId11" Type="http://schemas.openxmlformats.org/officeDocument/2006/relationships/hyperlink" Target="http://cs.wikipedia.org/wiki/Soubor:Dille.jpg" TargetMode="External"/><Relationship Id="rId5" Type="http://schemas.openxmlformats.org/officeDocument/2006/relationships/hyperlink" Target="http://cs.wikipedia.org/wiki/Soubor:Illustration_Apium_graveolens0.jpg" TargetMode="External"/><Relationship Id="rId15" Type="http://schemas.openxmlformats.org/officeDocument/2006/relationships/hyperlink" Target="http://cs.wikipedia.org/wiki/Soubor:Carum_carvi_-_K%C3%B6hler%E2%80%93s_Medizinal-Pflanzen-172.jpg" TargetMode="External"/><Relationship Id="rId10" Type="http://schemas.openxmlformats.org/officeDocument/2006/relationships/hyperlink" Target="http://cs.wikipedia.org/wiki/Soubor:PastinakePflanzegeerntet.jpg" TargetMode="External"/><Relationship Id="rId19" Type="http://schemas.openxmlformats.org/officeDocument/2006/relationships/hyperlink" Target="http://cs.wikipedia.org/wiki/Soubor:Coriandrum_sativum_-_K%C3%B6hler%E2%80%93s_Medizinal-Pflanzen-193.jpg" TargetMode="External"/><Relationship Id="rId4" Type="http://schemas.openxmlformats.org/officeDocument/2006/relationships/hyperlink" Target="http://www.biolib.de/" TargetMode="External"/><Relationship Id="rId9" Type="http://schemas.openxmlformats.org/officeDocument/2006/relationships/hyperlink" Target="http://cs.wikipedia.org/wiki/Soubor:Wurzelpetersilie_Wurzel.jpg" TargetMode="External"/><Relationship Id="rId14" Type="http://schemas.openxmlformats.org/officeDocument/2006/relationships/hyperlink" Target="http://cs.wikipedia.org/wiki/Soubor:Starr_070112-3391_Petroselinum_crispu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930400"/>
          </a:xfrm>
        </p:spPr>
        <p:txBody>
          <a:bodyPr/>
          <a:lstStyle/>
          <a:p>
            <a:pPr algn="l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/>
              <a:t>Název projektu: „Učíme lépe a moderněji“ </a:t>
            </a:r>
            <a:br>
              <a:rPr lang="cs-CZ" sz="1200" smtClean="0"/>
            </a:br>
            <a:r>
              <a:rPr lang="cs-CZ" sz="1200" smtClean="0"/>
              <a:t>OP VK 1.4 </a:t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2349500"/>
            <a:ext cx="8229600" cy="39592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>
                <a:latin typeface="+mj-lt"/>
              </a:rPr>
              <a:t>Název </a:t>
            </a:r>
            <a:r>
              <a:rPr lang="cs-CZ" sz="900" dirty="0" err="1" smtClean="0">
                <a:latin typeface="+mj-lt"/>
              </a:rPr>
              <a:t>DUMu</a:t>
            </a:r>
            <a:r>
              <a:rPr lang="cs-CZ" sz="900" dirty="0" smtClean="0">
                <a:latin typeface="+mj-lt"/>
              </a:rPr>
              <a:t>: VY_52_INOVACE_11_2_MIŘÍKOVITÉ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>
              <a:latin typeface="+mj-lt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>
                <a:latin typeface="+mj-lt"/>
              </a:rPr>
              <a:t>Číslo skupiny: 1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>
              <a:latin typeface="+mj-lt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>
                <a:latin typeface="+mj-lt"/>
              </a:rPr>
              <a:t>Autor:Mgr. Jana </a:t>
            </a:r>
            <a:r>
              <a:rPr lang="cs-CZ" sz="900" dirty="0" err="1" smtClean="0">
                <a:latin typeface="+mj-lt"/>
              </a:rPr>
              <a:t>Střížková</a:t>
            </a:r>
            <a:endParaRPr lang="cs-CZ" sz="900" dirty="0" smtClean="0">
              <a:latin typeface="+mj-lt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>
              <a:latin typeface="+mj-lt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>
                <a:latin typeface="+mj-lt"/>
              </a:rPr>
              <a:t>Vzdělávací oblast/Předmět/Téma: ČLOVĚK A PŘÍRODA / PŘÍRODOPIS / BOTANIKA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>
              <a:latin typeface="+mj-lt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>
                <a:latin typeface="+mj-lt"/>
              </a:rPr>
              <a:t>Druh učebního materiálu: PREZENTACE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>
              <a:latin typeface="+mj-lt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>
                <a:latin typeface="+mj-lt"/>
              </a:rPr>
              <a:t>Metodický list:	ne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>
              <a:latin typeface="+mj-lt"/>
            </a:endParaRPr>
          </a:p>
          <a:p>
            <a:pPr marL="452438" indent="-452438">
              <a:lnSpc>
                <a:spcPct val="80000"/>
              </a:lnSpc>
              <a:buFont typeface="Arial" charset="0"/>
              <a:buNone/>
            </a:pPr>
            <a:r>
              <a:rPr lang="cs-CZ" sz="900" dirty="0" smtClean="0">
                <a:latin typeface="+mj-lt"/>
              </a:rPr>
              <a:t>Anotace: Pomocí prezentace popisování charakteristických znaků čeledi </a:t>
            </a:r>
            <a:r>
              <a:rPr lang="cs-CZ" sz="900" dirty="0" err="1" smtClean="0">
                <a:latin typeface="+mj-lt"/>
              </a:rPr>
              <a:t>miříkovité</a:t>
            </a:r>
            <a:r>
              <a:rPr lang="cs-CZ" sz="900" dirty="0" smtClean="0">
                <a:latin typeface="+mj-lt"/>
              </a:rPr>
              <a:t>, jejich hospodářského významu a druhů. Zápis do sešitu.  Závěrečné opakování.		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>
              <a:latin typeface="+mj-lt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>
                <a:latin typeface="+mj-lt"/>
              </a:rPr>
              <a:t>Ověřeno ve třídě: 7.C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>
              <a:latin typeface="+mj-lt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>
                <a:latin typeface="+mj-lt"/>
              </a:rPr>
              <a:t>Datum ověření: 24.5. 2012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>
              <a:latin typeface="+mj-lt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>
              <a:latin typeface="+mj-lt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>
              <a:latin typeface="+mj-lt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>
                <a:latin typeface="+mj-lt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>
                <a:latin typeface="+mj-lt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>
                <a:latin typeface="+mj-lt"/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>
                <a:latin typeface="+mj-lt"/>
              </a:rPr>
              <a:t>ve výuce a provedl(a) o tom zápis do TK.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>
                <a:latin typeface="+mj-lt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>
                <a:latin typeface="+mj-lt"/>
              </a:rPr>
              <a:t>zveřejňováno, používáno, upravováno a uchováváno.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>
              <a:latin typeface="+mj-lt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>
              <a:latin typeface="+mj-lt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800" dirty="0" smtClean="0">
                <a:latin typeface="+mj-lt"/>
              </a:rPr>
              <a:t>Datum:	24.5. 2012		Podpis: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700" dirty="0" smtClean="0">
                <a:latin typeface="+mj-lt"/>
              </a:rPr>
              <a:t> 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700" dirty="0" smtClean="0">
              <a:latin typeface="+mj-lt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1080269.JPG"/>
          <p:cNvPicPr>
            <a:picLocks noChangeAspect="1"/>
          </p:cNvPicPr>
          <p:nvPr/>
        </p:nvPicPr>
        <p:blipFill>
          <a:blip r:embed="rId2" cstate="print"/>
          <a:srcRect l="26375" t="33200" r="-24811" b="-22449"/>
          <a:stretch>
            <a:fillRect/>
          </a:stretch>
        </p:blipFill>
        <p:spPr>
          <a:xfrm>
            <a:off x="2123728" y="2852936"/>
            <a:ext cx="6048672" cy="4439983"/>
          </a:xfrm>
          <a:prstGeom prst="rect">
            <a:avLst/>
          </a:prstGeom>
        </p:spPr>
      </p:pic>
      <p:sp>
        <p:nvSpPr>
          <p:cNvPr id="16386" name="Rectangle 2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1175791"/>
          </a:xfrm>
        </p:spPr>
        <p:txBody>
          <a:bodyPr/>
          <a:lstStyle/>
          <a:p>
            <a:r>
              <a:rPr lang="cs-CZ" dirty="0" smtClean="0">
                <a:latin typeface="Arial" charset="0"/>
              </a:rPr>
              <a:t>Čeleď: MIŘÍKOVITÉ</a:t>
            </a:r>
          </a:p>
        </p:txBody>
      </p:sp>
      <p:sp>
        <p:nvSpPr>
          <p:cNvPr id="16387" name="Rectangle 3"/>
          <p:cNvSpPr>
            <a:spLocks noGrp="1"/>
          </p:cNvSpPr>
          <p:nvPr>
            <p:ph type="subTitle" idx="1"/>
          </p:nvPr>
        </p:nvSpPr>
        <p:spPr>
          <a:xfrm>
            <a:off x="1907704" y="1484784"/>
            <a:ext cx="6560234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BOTANIKA</a:t>
            </a:r>
            <a:r>
              <a:rPr lang="cs-CZ" dirty="0" smtClean="0">
                <a:latin typeface="Arial" charset="0"/>
              </a:rPr>
              <a:t>: dvouděložné rostliny</a:t>
            </a:r>
            <a:endParaRPr lang="cs-CZ" dirty="0" smtClean="0">
              <a:solidFill>
                <a:schemeClr val="tx1"/>
              </a:solidFill>
              <a:latin typeface="Arial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latin typeface="Arial" charset="0"/>
              </a:rPr>
              <a:t>CHARAKTERISTIKA  ČELEDI MIŘÍKOVITÉ: </a:t>
            </a:r>
          </a:p>
        </p:txBody>
      </p:sp>
      <p:sp>
        <p:nvSpPr>
          <p:cNvPr id="18435" name="Rectangle 3"/>
          <p:cNvSpPr>
            <a:spLocks noGrp="1"/>
          </p:cNvSpPr>
          <p:nvPr>
            <p:ph idx="1"/>
          </p:nvPr>
        </p:nvSpPr>
        <p:spPr>
          <a:xfrm>
            <a:off x="395288" y="1700213"/>
            <a:ext cx="8229600" cy="4525962"/>
          </a:xfrm>
        </p:spPr>
        <p:txBody>
          <a:bodyPr/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800" dirty="0" smtClean="0">
                <a:latin typeface="Arial" charset="0"/>
              </a:rPr>
              <a:t>Byliny jednoleté, vytrvalé, často však </a:t>
            </a:r>
            <a:r>
              <a:rPr lang="cs-CZ" sz="2800" dirty="0" smtClean="0">
                <a:latin typeface="Arial" charset="0"/>
                <a:hlinkClick r:id="rId2" action="ppaction://hlinksldjump"/>
              </a:rPr>
              <a:t>dvouleté</a:t>
            </a:r>
            <a:r>
              <a:rPr lang="cs-CZ" sz="2800" dirty="0" smtClean="0">
                <a:latin typeface="Arial" charset="0"/>
              </a:rPr>
              <a:t>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800" b="1" dirty="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800" b="1" dirty="0" smtClean="0">
                <a:latin typeface="Arial" charset="0"/>
              </a:rPr>
              <a:t>Prostoupené kanálky se silicemi (vonné látky).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800" dirty="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800" dirty="0" smtClean="0">
                <a:latin typeface="Arial" charset="0"/>
              </a:rPr>
              <a:t>Květy jsou:  </a:t>
            </a:r>
          </a:p>
          <a:p>
            <a:pPr algn="ctr">
              <a:lnSpc>
                <a:spcPct val="80000"/>
              </a:lnSpc>
              <a:buFont typeface="Arial" charset="0"/>
              <a:buNone/>
            </a:pPr>
            <a:r>
              <a:rPr lang="cs-CZ" sz="2800" dirty="0" smtClean="0">
                <a:latin typeface="Arial" charset="0"/>
                <a:hlinkClick r:id="rId3" action="ppaction://hlinksldjump"/>
              </a:rPr>
              <a:t>PĚTIČETNÉ</a:t>
            </a:r>
            <a:r>
              <a:rPr lang="cs-CZ" sz="2800" dirty="0" smtClean="0">
                <a:latin typeface="Arial" charset="0"/>
              </a:rPr>
              <a:t>  </a:t>
            </a:r>
          </a:p>
          <a:p>
            <a:pPr algn="ctr">
              <a:lnSpc>
                <a:spcPct val="80000"/>
              </a:lnSpc>
              <a:buFont typeface="Arial" charset="0"/>
              <a:buNone/>
            </a:pPr>
            <a:r>
              <a:rPr lang="cs-CZ" sz="2800" dirty="0" smtClean="0">
                <a:latin typeface="Arial" charset="0"/>
              </a:rPr>
              <a:t> </a:t>
            </a:r>
            <a:r>
              <a:rPr lang="cs-CZ" sz="2800" dirty="0" smtClean="0">
                <a:latin typeface="Arial" charset="0"/>
                <a:hlinkClick r:id="rId4" action="ppaction://hlinksldjump"/>
              </a:rPr>
              <a:t>OBOUPOHLAVNÉ </a:t>
            </a:r>
            <a:endParaRPr lang="cs-CZ" sz="2800" dirty="0" smtClean="0">
              <a:latin typeface="Arial" charset="0"/>
            </a:endParaRPr>
          </a:p>
          <a:p>
            <a:pPr algn="ctr">
              <a:lnSpc>
                <a:spcPct val="80000"/>
              </a:lnSpc>
              <a:buFont typeface="Arial" charset="0"/>
              <a:buNone/>
            </a:pPr>
            <a:r>
              <a:rPr lang="cs-CZ" sz="2800" dirty="0" smtClean="0">
                <a:latin typeface="Arial" charset="0"/>
                <a:hlinkClick r:id="rId5" action="ppaction://hlinksldjump"/>
              </a:rPr>
              <a:t>ROZLIŠENÉ</a:t>
            </a:r>
            <a:endParaRPr lang="cs-CZ" sz="2800" dirty="0" smtClean="0">
              <a:latin typeface="Arial" charset="0"/>
            </a:endParaRPr>
          </a:p>
          <a:p>
            <a:pPr algn="ctr">
              <a:lnSpc>
                <a:spcPct val="80000"/>
              </a:lnSpc>
              <a:buFont typeface="Arial" charset="0"/>
              <a:buNone/>
            </a:pPr>
            <a:endParaRPr lang="cs-CZ" sz="2800" dirty="0" smtClean="0">
              <a:latin typeface="Arial" charset="0"/>
            </a:endParaRPr>
          </a:p>
          <a:p>
            <a:pPr algn="ctr">
              <a:lnSpc>
                <a:spcPct val="80000"/>
              </a:lnSpc>
              <a:buFont typeface="Arial" charset="0"/>
              <a:buNone/>
            </a:pPr>
            <a:r>
              <a:rPr lang="cs-CZ" sz="2800" dirty="0" smtClean="0">
                <a:latin typeface="Arial" charset="0"/>
              </a:rPr>
              <a:t>DROBNÁ KVÍTKA JSOU USPOŘÁDANÁ DO KVĚTENSTVÍ:</a:t>
            </a:r>
          </a:p>
          <a:p>
            <a:pPr algn="ctr">
              <a:lnSpc>
                <a:spcPct val="80000"/>
              </a:lnSpc>
              <a:buFont typeface="Arial" charset="0"/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Arial" charset="0"/>
              </a:rPr>
              <a:t> OKOLÍK NEBO SLOŽENÝ OKOLÍK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800" dirty="0" smtClean="0">
              <a:latin typeface="Arial" charset="0"/>
            </a:endParaRPr>
          </a:p>
        </p:txBody>
      </p:sp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6372225" y="2205038"/>
            <a:ext cx="3286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4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4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latin typeface="Arial" charset="0"/>
              </a:rPr>
              <a:t>ŘEKNI, JAK VYPADÁ KVĚT PĚTIČETNÝ</a:t>
            </a:r>
          </a:p>
        </p:txBody>
      </p:sp>
      <p:sp>
        <p:nvSpPr>
          <p:cNvPr id="19459" name="Rectangle 3"/>
          <p:cNvSpPr>
            <a:spLocks noGrp="1"/>
          </p:cNvSpPr>
          <p:nvPr>
            <p:ph idx="1"/>
          </p:nvPr>
        </p:nvSpPr>
        <p:spPr>
          <a:xfrm>
            <a:off x="684213" y="1700213"/>
            <a:ext cx="8229600" cy="4525962"/>
          </a:xfrm>
        </p:spPr>
        <p:txBody>
          <a:bodyPr/>
          <a:lstStyle/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</a:rPr>
              <a:t>KVĚT PĚTIČETNÝ OBSAHUJE          </a:t>
            </a:r>
          </a:p>
          <a:p>
            <a:pPr algn="ctr">
              <a:buFont typeface="Arial" charset="0"/>
              <a:buNone/>
            </a:pPr>
            <a:r>
              <a:rPr lang="cs-CZ" b="1" dirty="0" smtClean="0">
                <a:latin typeface="Arial" charset="0"/>
              </a:rPr>
              <a:t>PĚT KVĚTNÍCH LÍSTKŮ</a:t>
            </a:r>
          </a:p>
          <a:p>
            <a:pPr algn="ctr">
              <a:buFont typeface="Arial" charset="0"/>
              <a:buNone/>
            </a:pPr>
            <a:endParaRPr lang="cs-CZ" b="1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endParaRPr lang="cs-CZ" b="1" dirty="0" smtClean="0">
              <a:latin typeface="Arial" charset="0"/>
            </a:endParaRPr>
          </a:p>
        </p:txBody>
      </p:sp>
      <p:sp>
        <p:nvSpPr>
          <p:cNvPr id="19460" name="Text 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708400" y="5373688"/>
            <a:ext cx="2087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ZPĚT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/>
          </p:cNvSpPr>
          <p:nvPr>
            <p:ph type="title"/>
          </p:nvPr>
        </p:nvSpPr>
        <p:spPr>
          <a:xfrm>
            <a:off x="468313" y="692150"/>
            <a:ext cx="8229600" cy="648618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charset="0"/>
              </a:rPr>
              <a:t>ŘEKNI, JAK VYPADÁ KVĚT OBOUPOHLAVNÝ</a:t>
            </a:r>
          </a:p>
        </p:txBody>
      </p:sp>
      <p:sp>
        <p:nvSpPr>
          <p:cNvPr id="2048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</a:rPr>
              <a:t>KVĚT OBOUPOHLAVNÝ MÁ SAMČÍ I SAMIČÍ POHLAVNÍ ORGÁNY tzn.</a:t>
            </a:r>
            <a:r>
              <a:rPr lang="cs-CZ" b="1" dirty="0" smtClean="0">
                <a:latin typeface="Arial" charset="0"/>
              </a:rPr>
              <a:t> TYČINKY I PESTÍK</a:t>
            </a:r>
          </a:p>
        </p:txBody>
      </p:sp>
      <p:sp>
        <p:nvSpPr>
          <p:cNvPr id="20484" name="Text 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635375" y="5300663"/>
            <a:ext cx="19446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ZPĚT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latin typeface="Arial" charset="0"/>
              </a:rPr>
              <a:t>ŘEKNI, JAK VYPADÁ KVĚT ROZLIŠENÝ.</a:t>
            </a:r>
          </a:p>
        </p:txBody>
      </p:sp>
      <p:sp>
        <p:nvSpPr>
          <p:cNvPr id="21507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</a:rPr>
              <a:t>KVĚTNÍ LÍSTKYJSOU ROZLIŠENÉ NA </a:t>
            </a:r>
            <a:r>
              <a:rPr lang="cs-CZ" b="1" dirty="0" smtClean="0">
                <a:latin typeface="Arial" charset="0"/>
              </a:rPr>
              <a:t>KALICH A KORUNU</a:t>
            </a:r>
          </a:p>
          <a:p>
            <a:pPr algn="ctr">
              <a:buFont typeface="Arial" charset="0"/>
              <a:buNone/>
            </a:pPr>
            <a:endParaRPr lang="cs-CZ" b="1" dirty="0" smtClean="0">
              <a:latin typeface="Arial" charset="0"/>
            </a:endParaRPr>
          </a:p>
        </p:txBody>
      </p:sp>
      <p:sp>
        <p:nvSpPr>
          <p:cNvPr id="21508" name="Text 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348038" y="5157788"/>
            <a:ext cx="18716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ZPĚT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latin typeface="Arial" charset="0"/>
              </a:rPr>
              <a:t>POPIŠ VÝVOJ DVOULETÉ BYLINY</a:t>
            </a:r>
          </a:p>
        </p:txBody>
      </p:sp>
      <p:sp>
        <p:nvSpPr>
          <p:cNvPr id="24579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latin typeface="Arial" charset="0"/>
            </a:endParaRPr>
          </a:p>
          <a:p>
            <a:r>
              <a:rPr lang="cs-CZ" dirty="0" smtClean="0">
                <a:latin typeface="Arial" charset="0"/>
              </a:rPr>
              <a:t>V prvním roce vyrostou vegetativní orgány (kořen, stonek, list).</a:t>
            </a:r>
          </a:p>
          <a:p>
            <a:r>
              <a:rPr lang="cs-CZ" dirty="0" smtClean="0">
                <a:latin typeface="Arial" charset="0"/>
              </a:rPr>
              <a:t>V zimě rostlina přezimuje.</a:t>
            </a:r>
          </a:p>
          <a:p>
            <a:r>
              <a:rPr lang="cs-CZ" dirty="0" smtClean="0">
                <a:latin typeface="Arial" charset="0"/>
              </a:rPr>
              <a:t>Na jaře opět vyroste a v létě kvete a plodí</a:t>
            </a:r>
          </a:p>
          <a:p>
            <a:r>
              <a:rPr lang="cs-CZ" dirty="0" smtClean="0">
                <a:latin typeface="Arial" charset="0"/>
              </a:rPr>
              <a:t>Na podzim zahyne.</a:t>
            </a:r>
          </a:p>
        </p:txBody>
      </p:sp>
      <p:sp>
        <p:nvSpPr>
          <p:cNvPr id="24580" name="Text Box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6588125" y="5229225"/>
            <a:ext cx="12239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zpět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latin typeface="Arial" charset="0"/>
              </a:rPr>
              <a:t>PLODEM ČELEDI MIŘÍKOVITÉ </a:t>
            </a:r>
          </a:p>
        </p:txBody>
      </p:sp>
      <p:sp>
        <p:nvSpPr>
          <p:cNvPr id="22531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sz="4400" smtClean="0">
                <a:latin typeface="Arial" charset="0"/>
              </a:rPr>
              <a:t> je DVOUNAŽKA</a:t>
            </a:r>
          </a:p>
          <a:p>
            <a:pPr algn="ctr">
              <a:buFont typeface="Arial" charset="0"/>
              <a:buNone/>
            </a:pPr>
            <a:endParaRPr lang="cs-CZ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smtClean="0">
                <a:latin typeface="Arial" charset="0"/>
              </a:rPr>
              <a:t>Zralá dvounažka se rozpadne na dvě poloviny  pokryté háčky, které slouží k zachycení a přenosu co nejdále od mateřské rostliny.</a:t>
            </a:r>
          </a:p>
          <a:p>
            <a:pPr algn="ctr"/>
            <a:endParaRPr lang="cs-CZ" sz="4400" smtClean="0">
              <a:latin typeface="Arial" charset="0"/>
            </a:endParaRPr>
          </a:p>
          <a:p>
            <a:pPr algn="ctr"/>
            <a:endParaRPr lang="cs-CZ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LISTY</a:t>
            </a:r>
          </a:p>
        </p:txBody>
      </p:sp>
      <p:sp>
        <p:nvSpPr>
          <p:cNvPr id="23555" name="Rectangle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835525" cy="4525963"/>
          </a:xfrm>
        </p:spPr>
        <p:txBody>
          <a:bodyPr/>
          <a:lstStyle/>
          <a:p>
            <a:pPr algn="ctr"/>
            <a:endParaRPr lang="cs-CZ" dirty="0" smtClean="0">
              <a:latin typeface="Arial" charset="0"/>
            </a:endParaRPr>
          </a:p>
          <a:p>
            <a:r>
              <a:rPr lang="cs-CZ" dirty="0" smtClean="0">
                <a:latin typeface="Arial" charset="0"/>
              </a:rPr>
              <a:t>STŘÍDAVÉ</a:t>
            </a:r>
          </a:p>
          <a:p>
            <a:pPr algn="ctr"/>
            <a:r>
              <a:rPr lang="cs-CZ" dirty="0" smtClean="0">
                <a:latin typeface="Arial" charset="0"/>
              </a:rPr>
              <a:t> SLOŽENÉ</a:t>
            </a:r>
          </a:p>
          <a:p>
            <a:r>
              <a:rPr lang="cs-CZ" dirty="0" smtClean="0">
                <a:latin typeface="Arial" charset="0"/>
              </a:rPr>
              <a:t>OBVYKLE NĚKOLIKANÁSOBNĚ ZPEŘENÉ </a:t>
            </a:r>
          </a:p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</p:txBody>
      </p:sp>
      <p:pic>
        <p:nvPicPr>
          <p:cNvPr id="7" name="Zástupný symbol pro obsah 6" descr="P1080269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923928" y="1556792"/>
            <a:ext cx="4902696" cy="3677022"/>
          </a:xfrm>
          <a:prstGeom prst="flowChartExtra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</a:rPr>
              <a:t>Hospodářské využití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467544" y="1628800"/>
          <a:ext cx="8208963" cy="4464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800191-53A5-4531-BB7B-16F7AA7EA3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AC800191-53A5-4531-BB7B-16F7AA7EA3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AC800191-53A5-4531-BB7B-16F7AA7EA3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D04D510-EA54-4508-8409-132FB2D514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DD04D510-EA54-4508-8409-132FB2D514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DD04D510-EA54-4508-8409-132FB2D514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5DA0F4D-7F82-4A66-8218-49FD021E38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45DA0F4D-7F82-4A66-8218-49FD021E38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45DA0F4D-7F82-4A66-8218-49FD021E38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  <p:bldGraphic spid="4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KOŘENOVÁ ZELENINA</a:t>
            </a:r>
          </a:p>
        </p:txBody>
      </p:sp>
      <p:pic>
        <p:nvPicPr>
          <p:cNvPr id="32776" name="Picture 8" descr="Popis obrázku chybí">
            <a:hlinkClick r:id="rId2" tooltip="Popis obrázku chybí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539552" y="1988840"/>
            <a:ext cx="2520280" cy="4180930"/>
          </a:xfrm>
        </p:spPr>
      </p:pic>
      <p:pic>
        <p:nvPicPr>
          <p:cNvPr id="32781" name="Picture 13" descr="Soubor:Illustration Apium graveolens0.jpg">
            <a:hlinkClick r:id="rId4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4283968" y="1988840"/>
            <a:ext cx="2448272" cy="4140009"/>
          </a:xfrm>
        </p:spPr>
      </p:pic>
      <p:sp>
        <p:nvSpPr>
          <p:cNvPr id="32783" name="Text Box 15"/>
          <p:cNvSpPr txBox="1">
            <a:spLocks noChangeArrowheads="1"/>
          </p:cNvSpPr>
          <p:nvPr/>
        </p:nvSpPr>
        <p:spPr bwMode="auto">
          <a:xfrm>
            <a:off x="6948488" y="6092825"/>
            <a:ext cx="17272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1,2,3</a:t>
            </a:r>
          </a:p>
        </p:txBody>
      </p:sp>
      <p:sp>
        <p:nvSpPr>
          <p:cNvPr id="32784" name="Text Box 16"/>
          <p:cNvSpPr txBox="1">
            <a:spLocks noChangeArrowheads="1"/>
          </p:cNvSpPr>
          <p:nvPr/>
        </p:nvSpPr>
        <p:spPr bwMode="auto">
          <a:xfrm>
            <a:off x="468313" y="1484313"/>
            <a:ext cx="28082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MRKEV OBECNÁ</a:t>
            </a:r>
          </a:p>
        </p:txBody>
      </p:sp>
      <p:sp>
        <p:nvSpPr>
          <p:cNvPr id="32785" name="Text Box 17"/>
          <p:cNvSpPr txBox="1">
            <a:spLocks noChangeArrowheads="1"/>
          </p:cNvSpPr>
          <p:nvPr/>
        </p:nvSpPr>
        <p:spPr bwMode="auto">
          <a:xfrm>
            <a:off x="4356100" y="1484313"/>
            <a:ext cx="4787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MIŘÍK CELER A JEHO BULVA</a:t>
            </a:r>
          </a:p>
        </p:txBody>
      </p:sp>
      <p:pic>
        <p:nvPicPr>
          <p:cNvPr id="1026" name="Picture 2" descr="C:\Documents and Settings\User\Local Settings\Temporary Internet Files\Content.IE5\8CX47FTU\MP90038789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2996952"/>
            <a:ext cx="2244359" cy="16009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>
                <a:latin typeface="Arial" charset="0"/>
              </a:rPr>
              <a:t>PETRŽEL OBECNÁ, PASTINÁK SETÝ</a:t>
            </a:r>
          </a:p>
        </p:txBody>
      </p:sp>
      <p:pic>
        <p:nvPicPr>
          <p:cNvPr id="34825" name="Picture 9" descr="Petržel zahradní">
            <a:hlinkClick r:id="rId2" tooltip="Petržel zahradní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95536" y="1628800"/>
            <a:ext cx="3069250" cy="4104010"/>
          </a:xfrm>
        </p:spPr>
      </p:pic>
      <p:pic>
        <p:nvPicPr>
          <p:cNvPr id="34827" name="Picture 11" descr="330px-Wurzelpetersilie_Wurzel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2204864"/>
            <a:ext cx="2455862" cy="3935412"/>
          </a:xfrm>
          <a:prstGeom prst="rect">
            <a:avLst/>
          </a:prstGeom>
          <a:noFill/>
        </p:spPr>
      </p:pic>
      <p:sp>
        <p:nvSpPr>
          <p:cNvPr id="34831" name="Text Box 15"/>
          <p:cNvSpPr txBox="1">
            <a:spLocks noChangeArrowheads="1"/>
          </p:cNvSpPr>
          <p:nvPr/>
        </p:nvSpPr>
        <p:spPr bwMode="auto">
          <a:xfrm>
            <a:off x="5292725" y="6165850"/>
            <a:ext cx="22320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4,5,6</a:t>
            </a:r>
          </a:p>
        </p:txBody>
      </p:sp>
      <p:pic>
        <p:nvPicPr>
          <p:cNvPr id="34834" name="Picture 18" descr="220px-PastinakePflanzegeerntet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25" y="1628775"/>
            <a:ext cx="2355850" cy="39290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NAŤOVÁ ZELENINA</a:t>
            </a:r>
          </a:p>
        </p:txBody>
      </p:sp>
      <p:pic>
        <p:nvPicPr>
          <p:cNvPr id="36873" name="Picture 9" descr="Soubor:Dille.jpg">
            <a:hlinkClick r:id="rId2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457200" y="2571432"/>
            <a:ext cx="4038600" cy="2675573"/>
          </a:xfrm>
        </p:spPr>
      </p:pic>
      <p:pic>
        <p:nvPicPr>
          <p:cNvPr id="36870" name="Picture 6" descr="330px-Starr_070112-3391_Petroselinum_crispum">
            <a:hlinkClick r:id="rId4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5" cstate="print"/>
          <a:stretch>
            <a:fillRect/>
          </a:stretch>
        </p:blipFill>
        <p:spPr>
          <a:xfrm>
            <a:off x="4648200" y="2391684"/>
            <a:ext cx="4038600" cy="3035069"/>
          </a:xfrm>
          <a:noFill/>
          <a:ln/>
        </p:spPr>
      </p:pic>
      <p:sp>
        <p:nvSpPr>
          <p:cNvPr id="36874" name="Text Box 10"/>
          <p:cNvSpPr txBox="1">
            <a:spLocks noChangeArrowheads="1"/>
          </p:cNvSpPr>
          <p:nvPr/>
        </p:nvSpPr>
        <p:spPr bwMode="auto">
          <a:xfrm>
            <a:off x="971550" y="1773238"/>
            <a:ext cx="22320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KOPR VONNÝ</a:t>
            </a:r>
          </a:p>
        </p:txBody>
      </p:sp>
      <p:sp>
        <p:nvSpPr>
          <p:cNvPr id="36875" name="Text Box 11"/>
          <p:cNvSpPr txBox="1">
            <a:spLocks noChangeArrowheads="1"/>
          </p:cNvSpPr>
          <p:nvPr/>
        </p:nvSpPr>
        <p:spPr bwMode="auto">
          <a:xfrm>
            <a:off x="5003800" y="1773238"/>
            <a:ext cx="34575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PETRŽEL KADEŘAVÁ</a:t>
            </a:r>
          </a:p>
        </p:txBody>
      </p:sp>
      <p:sp>
        <p:nvSpPr>
          <p:cNvPr id="36876" name="Text Box 12"/>
          <p:cNvSpPr txBox="1">
            <a:spLocks noChangeArrowheads="1"/>
          </p:cNvSpPr>
          <p:nvPr/>
        </p:nvSpPr>
        <p:spPr bwMode="auto">
          <a:xfrm>
            <a:off x="3635375" y="5876925"/>
            <a:ext cx="22320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7,8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KOŘENÍ</a:t>
            </a:r>
          </a:p>
        </p:txBody>
      </p:sp>
      <p:pic>
        <p:nvPicPr>
          <p:cNvPr id="38920" name="Picture 8" descr="Kmín kořenný">
            <a:hlinkClick r:id="rId2" tooltip="Kmín kořenný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83568" y="1556792"/>
            <a:ext cx="3431232" cy="4261396"/>
          </a:xfrm>
        </p:spPr>
      </p:pic>
      <p:pic>
        <p:nvPicPr>
          <p:cNvPr id="38923" name="Picture 11" descr="220px-Carawayseeds">
            <a:hlinkClick r:id="rId4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5" cstate="print"/>
          <a:stretch>
            <a:fillRect/>
          </a:stretch>
        </p:blipFill>
        <p:spPr>
          <a:xfrm>
            <a:off x="4759923" y="3140968"/>
            <a:ext cx="3177825" cy="2368924"/>
          </a:xfrm>
        </p:spPr>
      </p:pic>
      <p:sp>
        <p:nvSpPr>
          <p:cNvPr id="38924" name="Text Box 12"/>
          <p:cNvSpPr txBox="1">
            <a:spLocks noChangeArrowheads="1"/>
          </p:cNvSpPr>
          <p:nvPr/>
        </p:nvSpPr>
        <p:spPr bwMode="auto">
          <a:xfrm>
            <a:off x="4932363" y="2060575"/>
            <a:ext cx="3744093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/>
              <a:t>KMÍN KOŘENNÝ</a:t>
            </a:r>
          </a:p>
        </p:txBody>
      </p:sp>
      <p:sp>
        <p:nvSpPr>
          <p:cNvPr id="38925" name="Text Box 13"/>
          <p:cNvSpPr txBox="1">
            <a:spLocks noChangeArrowheads="1"/>
          </p:cNvSpPr>
          <p:nvPr/>
        </p:nvSpPr>
        <p:spPr bwMode="auto">
          <a:xfrm>
            <a:off x="3924300" y="5734050"/>
            <a:ext cx="11525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OBR. 9,10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>
                <a:latin typeface="Arial" charset="0"/>
              </a:rPr>
              <a:t>FENYKL OBECNÝ</a:t>
            </a:r>
          </a:p>
        </p:txBody>
      </p:sp>
      <p:sp>
        <p:nvSpPr>
          <p:cNvPr id="40965" name="Rectangle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400" smtClean="0">
                <a:latin typeface="Arial" charset="0"/>
              </a:rPr>
              <a:t>POUŽÍVÁ SE JAKO KOŘENÍ VE FRANCOUZSKÉ A ITALSKÉ KUCHYNI</a:t>
            </a:r>
          </a:p>
          <a:p>
            <a:endParaRPr lang="cs-CZ" sz="2400" smtClean="0">
              <a:latin typeface="Arial" charset="0"/>
            </a:endParaRPr>
          </a:p>
          <a:p>
            <a:r>
              <a:rPr lang="cs-CZ" sz="2400" u="sng" smtClean="0">
                <a:latin typeface="Arial" charset="0"/>
              </a:rPr>
              <a:t>LÉČEBNÉ ÚČINKY</a:t>
            </a:r>
            <a:r>
              <a:rPr lang="cs-CZ" sz="2400" smtClean="0">
                <a:latin typeface="Arial" charset="0"/>
              </a:rPr>
              <a:t>:  PROTI KŘEČÍM, PROTI NADÝMÁNÍ, TVORBA MLÉKA U MATEK, MOČOPUDNÝ VLIV, ULEHČUJE ODKAŠLÁVÁNÍ</a:t>
            </a:r>
          </a:p>
        </p:txBody>
      </p:sp>
      <p:pic>
        <p:nvPicPr>
          <p:cNvPr id="40969" name="Picture 9" descr="Popis obrázku chybí">
            <a:hlinkClick r:id="rId2" tooltip="Popis obrázku chybí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4008" y="1556792"/>
            <a:ext cx="3170511" cy="4797400"/>
          </a:xfrm>
        </p:spPr>
      </p:pic>
      <p:sp>
        <p:nvSpPr>
          <p:cNvPr id="40970" name="Text Box 10"/>
          <p:cNvSpPr txBox="1">
            <a:spLocks noChangeArrowheads="1"/>
          </p:cNvSpPr>
          <p:nvPr/>
        </p:nvSpPr>
        <p:spPr bwMode="auto">
          <a:xfrm>
            <a:off x="8243888" y="6021388"/>
            <a:ext cx="90011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40972" name="Text Box 12"/>
          <p:cNvSpPr txBox="1">
            <a:spLocks noChangeArrowheads="1"/>
          </p:cNvSpPr>
          <p:nvPr/>
        </p:nvSpPr>
        <p:spPr bwMode="auto">
          <a:xfrm>
            <a:off x="7956550" y="6165850"/>
            <a:ext cx="1403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>
                <a:latin typeface="Arial" charset="0"/>
              </a:rPr>
              <a:t>KORYANDR SETÝ</a:t>
            </a:r>
          </a:p>
        </p:txBody>
      </p:sp>
      <p:sp>
        <p:nvSpPr>
          <p:cNvPr id="43013" name="Rectangle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400" dirty="0" smtClean="0">
                <a:latin typeface="Arial" charset="0"/>
              </a:rPr>
              <a:t>VYUŽITÍ PLODU I LISTU JAKO KOŘENÍ např. při nakládání masa, hub, zeleniny … </a:t>
            </a:r>
          </a:p>
          <a:p>
            <a:pPr>
              <a:buFont typeface="Arial" charset="0"/>
              <a:buNone/>
            </a:pPr>
            <a:endParaRPr lang="cs-CZ" sz="2400" u="sng" dirty="0" smtClean="0">
              <a:latin typeface="Arial" charset="0"/>
            </a:endParaRPr>
          </a:p>
          <a:p>
            <a:r>
              <a:rPr lang="cs-CZ" sz="2400" u="sng" dirty="0" smtClean="0">
                <a:latin typeface="Arial" charset="0"/>
              </a:rPr>
              <a:t>LÉČEBNÉ ÚČINKY</a:t>
            </a:r>
            <a:r>
              <a:rPr lang="cs-CZ" sz="2400" dirty="0" smtClean="0">
                <a:latin typeface="Arial" charset="0"/>
              </a:rPr>
              <a:t>:</a:t>
            </a:r>
          </a:p>
          <a:p>
            <a:pPr>
              <a:buNone/>
            </a:pPr>
            <a:r>
              <a:rPr lang="cs-CZ" sz="2000" dirty="0" smtClean="0">
                <a:latin typeface="Arial" charset="0"/>
              </a:rPr>
              <a:t>podporuje tvorbu žaludečních šťáv</a:t>
            </a:r>
          </a:p>
          <a:p>
            <a:pPr>
              <a:buFont typeface="Arial" charset="0"/>
              <a:buNone/>
            </a:pPr>
            <a:r>
              <a:rPr lang="cs-CZ" sz="2000" dirty="0" smtClean="0">
                <a:latin typeface="Arial" charset="0"/>
              </a:rPr>
              <a:t>pomáhá při bolestech břicha</a:t>
            </a:r>
          </a:p>
          <a:p>
            <a:pPr>
              <a:buFont typeface="Arial" charset="0"/>
              <a:buNone/>
            </a:pPr>
            <a:r>
              <a:rPr lang="cs-CZ" sz="2000" dirty="0" smtClean="0">
                <a:latin typeface="Arial" charset="0"/>
              </a:rPr>
              <a:t>pocitu plnosti</a:t>
            </a:r>
          </a:p>
          <a:p>
            <a:pPr>
              <a:buFont typeface="Arial" charset="0"/>
              <a:buNone/>
            </a:pPr>
            <a:r>
              <a:rPr lang="cs-CZ" sz="2000" dirty="0" smtClean="0">
                <a:latin typeface="Arial" charset="0"/>
              </a:rPr>
              <a:t>obklady při revmatických potížích kloubů</a:t>
            </a:r>
          </a:p>
          <a:p>
            <a:endParaRPr lang="cs-CZ" sz="2000" dirty="0" smtClean="0">
              <a:latin typeface="Arial" charset="0"/>
            </a:endParaRPr>
          </a:p>
        </p:txBody>
      </p:sp>
      <p:pic>
        <p:nvPicPr>
          <p:cNvPr id="43017" name="Picture 9" descr="Popis obrázku chybí">
            <a:hlinkClick r:id="rId2" tooltip="Popis obrázku chybí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835525" y="1557338"/>
            <a:ext cx="3605213" cy="4535487"/>
          </a:xfrm>
        </p:spPr>
      </p:pic>
      <p:sp>
        <p:nvSpPr>
          <p:cNvPr id="43018" name="Text Box 10"/>
          <p:cNvSpPr txBox="1">
            <a:spLocks noChangeArrowheads="1"/>
          </p:cNvSpPr>
          <p:nvPr/>
        </p:nvSpPr>
        <p:spPr bwMode="auto">
          <a:xfrm>
            <a:off x="7019925" y="6021388"/>
            <a:ext cx="17287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>
                <a:latin typeface="Arial" charset="0"/>
              </a:rPr>
              <a:t>BEDRNÍK ANÝZ</a:t>
            </a:r>
          </a:p>
        </p:txBody>
      </p:sp>
      <p:sp>
        <p:nvSpPr>
          <p:cNvPr id="46085" name="Rectangle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2400" smtClean="0">
                <a:latin typeface="Arial" charset="0"/>
              </a:rPr>
              <a:t>VYUŽITÍ PLODU JAKO KOŘENÍ např. při nakládání řepy, zelí, ovoce  jako kompot, ryb...</a:t>
            </a:r>
          </a:p>
          <a:p>
            <a:pPr>
              <a:buFont typeface="Arial" charset="0"/>
              <a:buNone/>
            </a:pPr>
            <a:endParaRPr lang="cs-CZ" sz="24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2400" u="sng" smtClean="0">
                <a:latin typeface="Arial" charset="0"/>
              </a:rPr>
              <a:t>LÉČEBNÉ ÚČINKY</a:t>
            </a:r>
            <a:r>
              <a:rPr lang="cs-CZ" sz="2400" smtClean="0">
                <a:latin typeface="Arial" charset="0"/>
              </a:rPr>
              <a:t>:</a:t>
            </a:r>
          </a:p>
          <a:p>
            <a:pPr>
              <a:buFont typeface="Arial" charset="0"/>
              <a:buNone/>
            </a:pPr>
            <a:r>
              <a:rPr lang="cs-CZ" sz="2400" smtClean="0">
                <a:latin typeface="Arial" charset="0"/>
              </a:rPr>
              <a:t>Vykašlávání, podpora tvorby žluče, usnadňuje trávení, tvorba mateřského mléka, omezuje plynatost</a:t>
            </a:r>
            <a:endParaRPr lang="cs-CZ" sz="2400" smtClean="0"/>
          </a:p>
        </p:txBody>
      </p:sp>
      <p:pic>
        <p:nvPicPr>
          <p:cNvPr id="46089" name="Picture 9" descr="Popis obrázku chybí">
            <a:hlinkClick r:id="rId2" tooltip="Popis obrázku chybí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003800" y="1773238"/>
            <a:ext cx="3276600" cy="3721100"/>
          </a:xfrm>
        </p:spPr>
      </p:pic>
      <p:sp>
        <p:nvSpPr>
          <p:cNvPr id="46090" name="Text Box 10"/>
          <p:cNvSpPr txBox="1">
            <a:spLocks noChangeArrowheads="1"/>
          </p:cNvSpPr>
          <p:nvPr/>
        </p:nvSpPr>
        <p:spPr bwMode="auto">
          <a:xfrm>
            <a:off x="7019925" y="6021388"/>
            <a:ext cx="17287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>
                <a:latin typeface="Arial" charset="0"/>
              </a:rPr>
              <a:t>BOLEHLAV PLAMATÝ</a:t>
            </a:r>
          </a:p>
        </p:txBody>
      </p:sp>
      <p:sp>
        <p:nvSpPr>
          <p:cNvPr id="45060" name="Rectangle 4"/>
          <p:cNvSpPr>
            <a:spLocks noGrp="1"/>
          </p:cNvSpPr>
          <p:nvPr>
            <p:ph sz="half" idx="1"/>
          </p:nvPr>
        </p:nvSpPr>
        <p:spPr>
          <a:xfrm>
            <a:off x="457200" y="1557338"/>
            <a:ext cx="4038600" cy="45688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dirty="0" smtClean="0">
                <a:latin typeface="Arial" charset="0"/>
              </a:rPr>
              <a:t>ODVAR Z BOLEHLAVU JE JEDOVATÝ: VYUŽIVAL SE V ANTICE PŘI POPRAVÁCH (Sokrates)</a:t>
            </a:r>
          </a:p>
          <a:p>
            <a:pPr>
              <a:buFont typeface="Arial" charset="0"/>
              <a:buNone/>
            </a:pPr>
            <a:r>
              <a:rPr lang="cs-CZ" sz="2000" dirty="0" smtClean="0">
                <a:latin typeface="Arial" charset="0"/>
              </a:rPr>
              <a:t>VSTŘEBÁVÁ SE TRÁVICÍ SOUSTAVOU I PŘES POKOŽKU.</a:t>
            </a:r>
          </a:p>
          <a:p>
            <a:pPr>
              <a:buFont typeface="Arial" charset="0"/>
              <a:buNone/>
            </a:pPr>
            <a:r>
              <a:rPr lang="cs-CZ" sz="2000" dirty="0" smtClean="0">
                <a:latin typeface="Arial" charset="0"/>
              </a:rPr>
              <a:t> příznaky otravy: nejprve působí povzbudivě, pak obrna svalstva, zástava dechu, zvýšené slinění</a:t>
            </a:r>
          </a:p>
          <a:p>
            <a:pPr>
              <a:buFont typeface="Arial" charset="0"/>
              <a:buNone/>
            </a:pPr>
            <a:r>
              <a:rPr lang="cs-CZ" sz="2000" dirty="0" smtClean="0">
                <a:latin typeface="Arial" charset="0"/>
              </a:rPr>
              <a:t>První pomoc: vyvolat zvracení, okamžitá návštěva lékaře </a:t>
            </a:r>
            <a:endParaRPr lang="cs-CZ" sz="2000" dirty="0" smtClean="0"/>
          </a:p>
        </p:txBody>
      </p:sp>
      <p:pic>
        <p:nvPicPr>
          <p:cNvPr id="45064" name="Picture 8" descr="Bolehlav plamatý">
            <a:hlinkClick r:id="rId2" tooltip="Bolehlav plamatý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427984" y="1484313"/>
            <a:ext cx="3107879" cy="4681537"/>
          </a:xfrm>
        </p:spPr>
      </p:pic>
      <p:sp>
        <p:nvSpPr>
          <p:cNvPr id="45065" name="Text Box 9"/>
          <p:cNvSpPr txBox="1">
            <a:spLocks noChangeArrowheads="1"/>
          </p:cNvSpPr>
          <p:nvPr/>
        </p:nvSpPr>
        <p:spPr bwMode="auto">
          <a:xfrm>
            <a:off x="7415213" y="6165850"/>
            <a:ext cx="17287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14</a:t>
            </a:r>
          </a:p>
        </p:txBody>
      </p:sp>
      <p:pic>
        <p:nvPicPr>
          <p:cNvPr id="45066" name="Picture 10" descr="MC90034794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1628800"/>
            <a:ext cx="1241155" cy="993353"/>
          </a:xfrm>
          <a:prstGeom prst="rect">
            <a:avLst/>
          </a:prstGeom>
          <a:noFill/>
        </p:spPr>
      </p:pic>
      <p:sp>
        <p:nvSpPr>
          <p:cNvPr id="45067" name="Text Box 11"/>
          <p:cNvSpPr txBox="1">
            <a:spLocks noChangeArrowheads="1"/>
          </p:cNvSpPr>
          <p:nvPr/>
        </p:nvSpPr>
        <p:spPr bwMode="auto">
          <a:xfrm>
            <a:off x="7740650" y="2852738"/>
            <a:ext cx="10795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/>
              <a:t>OBR. 15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PLANNĚ ROSTOUCÍ MIŘÍKOVITÉ ROSTLINY.</a:t>
            </a:r>
            <a:r>
              <a:rPr lang="cs-CZ" smtClean="0">
                <a:latin typeface="Arial" charset="0"/>
              </a:rPr>
              <a:t> </a:t>
            </a:r>
          </a:p>
        </p:txBody>
      </p:sp>
      <p:pic>
        <p:nvPicPr>
          <p:cNvPr id="49158" name="Picture 6" descr="bršlice kozí noha, květenství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851920" y="1700808"/>
            <a:ext cx="3386137" cy="4525963"/>
          </a:xfrm>
        </p:spPr>
      </p:pic>
      <p:sp>
        <p:nvSpPr>
          <p:cNvPr id="49159" name="Text Box 7"/>
          <p:cNvSpPr txBox="1">
            <a:spLocks noChangeArrowheads="1"/>
          </p:cNvSpPr>
          <p:nvPr/>
        </p:nvSpPr>
        <p:spPr bwMode="auto">
          <a:xfrm>
            <a:off x="971550" y="2420938"/>
            <a:ext cx="295275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/>
              <a:t>BRŠLICE KOZÍ NOHA</a:t>
            </a:r>
          </a:p>
        </p:txBody>
      </p:sp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7415213" y="6165850"/>
            <a:ext cx="17287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KERBLÍK LESNÍ</a:t>
            </a:r>
            <a:r>
              <a:rPr lang="cs-CZ" smtClean="0">
                <a:latin typeface="Arial" charset="0"/>
              </a:rPr>
              <a:t> </a:t>
            </a:r>
          </a:p>
        </p:txBody>
      </p:sp>
      <p:pic>
        <p:nvPicPr>
          <p:cNvPr id="28678" name="Picture 6" descr="kerblík lesní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8458" y="1646238"/>
            <a:ext cx="6047084" cy="4525962"/>
          </a:xfrm>
        </p:spPr>
      </p:pic>
      <p:sp>
        <p:nvSpPr>
          <p:cNvPr id="28679" name="Text Box 7"/>
          <p:cNvSpPr txBox="1">
            <a:spLocks noChangeArrowheads="1"/>
          </p:cNvSpPr>
          <p:nvPr/>
        </p:nvSpPr>
        <p:spPr bwMode="auto">
          <a:xfrm>
            <a:off x="7415213" y="6165850"/>
            <a:ext cx="17287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>
                <a:latin typeface="Arial" charset="0"/>
              </a:rPr>
              <a:t>BOLŠEVNÍK VELKOLEPÝ</a:t>
            </a:r>
          </a:p>
        </p:txBody>
      </p:sp>
      <p:pic>
        <p:nvPicPr>
          <p:cNvPr id="6" name="Zástupný symbol pro obsah 5" descr="bolševník velkolepý (4)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783220" y="1646238"/>
            <a:ext cx="3386559" cy="4525962"/>
          </a:xfrm>
        </p:spPr>
      </p:pic>
      <p:pic>
        <p:nvPicPr>
          <p:cNvPr id="8" name="Zástupný symbol pro obsah 7" descr="bolševník velkolepý (1)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98274"/>
            <a:ext cx="4038600" cy="3021890"/>
          </a:xfrm>
        </p:spPr>
      </p:pic>
      <p:sp>
        <p:nvSpPr>
          <p:cNvPr id="51207" name="Text Box 7"/>
          <p:cNvSpPr txBox="1">
            <a:spLocks noChangeArrowheads="1"/>
          </p:cNvSpPr>
          <p:nvPr/>
        </p:nvSpPr>
        <p:spPr bwMode="auto">
          <a:xfrm>
            <a:off x="7415213" y="6165850"/>
            <a:ext cx="17287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OBR. </a:t>
            </a:r>
            <a:r>
              <a:rPr lang="cs-CZ" dirty="0" smtClean="0"/>
              <a:t>18,19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Zápis do sešitu:</a:t>
            </a:r>
          </a:p>
        </p:txBody>
      </p:sp>
      <p:sp>
        <p:nvSpPr>
          <p:cNvPr id="53251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2800" dirty="0" smtClean="0">
                <a:latin typeface="Arial" charset="0"/>
              </a:rPr>
              <a:t>Čeleď: MIŘÍKOVITÉ</a:t>
            </a:r>
          </a:p>
          <a:p>
            <a:pPr>
              <a:buFont typeface="Arial" charset="0"/>
              <a:buNone/>
            </a:pPr>
            <a:r>
              <a:rPr lang="cs-CZ" sz="2800" dirty="0" smtClean="0">
                <a:latin typeface="Arial" charset="0"/>
              </a:rPr>
              <a:t>Poznávacím znakem jsou silice, které jim dodávají charakteristickou vůni.</a:t>
            </a:r>
          </a:p>
          <a:p>
            <a:pPr>
              <a:buNone/>
            </a:pPr>
            <a:r>
              <a:rPr lang="cs-CZ" sz="2800" dirty="0" smtClean="0">
                <a:latin typeface="Arial" charset="0"/>
              </a:rPr>
              <a:t>- květenství: okolík nebo složený okolík</a:t>
            </a:r>
          </a:p>
          <a:p>
            <a:pPr>
              <a:buNone/>
            </a:pPr>
            <a:r>
              <a:rPr lang="cs-CZ" sz="2800" dirty="0" smtClean="0">
                <a:latin typeface="Arial" charset="0"/>
              </a:rPr>
              <a:t>- plod: dvounažka</a:t>
            </a:r>
          </a:p>
          <a:p>
            <a:pPr>
              <a:buNone/>
            </a:pPr>
            <a:r>
              <a:rPr lang="cs-CZ" sz="2800" dirty="0" smtClean="0">
                <a:latin typeface="Arial" charset="0"/>
              </a:rPr>
              <a:t>- listy často zpeřené</a:t>
            </a:r>
          </a:p>
          <a:p>
            <a:pPr>
              <a:buNone/>
            </a:pPr>
            <a:r>
              <a:rPr lang="cs-CZ" sz="2800" dirty="0" smtClean="0">
                <a:latin typeface="Arial" charset="0"/>
              </a:rPr>
              <a:t>- Hospodářský význam: </a:t>
            </a:r>
          </a:p>
          <a:p>
            <a:pPr>
              <a:buNone/>
            </a:pPr>
            <a:r>
              <a:rPr lang="cs-CZ" sz="2800" dirty="0" smtClean="0">
                <a:latin typeface="Arial" charset="0"/>
              </a:rPr>
              <a:t>kořenová a naťová zelenina, koření, léčitelství</a:t>
            </a:r>
          </a:p>
          <a:p>
            <a:pPr>
              <a:buNone/>
            </a:pPr>
            <a:r>
              <a:rPr lang="cs-CZ" sz="2800" dirty="0" smtClean="0">
                <a:latin typeface="Arial" charset="0"/>
              </a:rPr>
              <a:t> Druhy: bršlice kozí noha, kerblík lesní, mrkev obecná, miřík celer ….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</a:rPr>
              <a:t>ZÁVĚREČNÉ OPAKOVÁNÍ</a:t>
            </a:r>
          </a:p>
        </p:txBody>
      </p:sp>
      <p:sp>
        <p:nvSpPr>
          <p:cNvPr id="54275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1. </a:t>
            </a:r>
            <a:r>
              <a:rPr lang="cs-CZ" sz="2400" dirty="0" smtClean="0">
                <a:solidFill>
                  <a:schemeClr val="bg1"/>
                </a:solidFill>
                <a:latin typeface="Arial" charset="0"/>
              </a:rPr>
              <a:t>Jaké květenství je typické pro </a:t>
            </a:r>
            <a:r>
              <a:rPr lang="cs-CZ" sz="2400" dirty="0" err="1" smtClean="0">
                <a:solidFill>
                  <a:schemeClr val="bg1"/>
                </a:solidFill>
                <a:latin typeface="Arial" charset="0"/>
              </a:rPr>
              <a:t>miříkovité</a:t>
            </a:r>
            <a:r>
              <a:rPr lang="cs-CZ" sz="2400" dirty="0" smtClean="0">
                <a:solidFill>
                  <a:schemeClr val="bg1"/>
                </a:solidFill>
                <a:latin typeface="Arial" charset="0"/>
              </a:rPr>
              <a:t> rostliny? </a:t>
            </a:r>
          </a:p>
          <a:p>
            <a:pPr marL="609600" indent="-609600"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Odpověď: </a:t>
            </a:r>
            <a:r>
              <a:rPr lang="cs-CZ" sz="2400" b="1" dirty="0" smtClean="0">
                <a:latin typeface="Arial" charset="0"/>
              </a:rPr>
              <a:t>okolík a složený okolík</a:t>
            </a:r>
          </a:p>
          <a:p>
            <a:pPr marL="609600" indent="-609600"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2. </a:t>
            </a:r>
            <a:r>
              <a:rPr lang="cs-CZ" sz="2400" dirty="0" smtClean="0">
                <a:solidFill>
                  <a:schemeClr val="bg1"/>
                </a:solidFill>
                <a:latin typeface="Arial" charset="0"/>
              </a:rPr>
              <a:t>Jaký plod je typický pro </a:t>
            </a:r>
            <a:r>
              <a:rPr lang="cs-CZ" sz="2400" dirty="0" err="1" smtClean="0">
                <a:solidFill>
                  <a:schemeClr val="bg1"/>
                </a:solidFill>
                <a:latin typeface="Arial" charset="0"/>
              </a:rPr>
              <a:t>miříkovité</a:t>
            </a:r>
            <a:r>
              <a:rPr lang="cs-CZ" sz="2400" dirty="0" smtClean="0">
                <a:solidFill>
                  <a:schemeClr val="bg1"/>
                </a:solidFill>
                <a:latin typeface="Arial" charset="0"/>
              </a:rPr>
              <a:t> rostliny? </a:t>
            </a:r>
          </a:p>
          <a:p>
            <a:pPr marL="609600" indent="-609600"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Odpověď: </a:t>
            </a:r>
            <a:r>
              <a:rPr lang="cs-CZ" sz="2400" b="1" dirty="0" smtClean="0">
                <a:latin typeface="Arial" charset="0"/>
              </a:rPr>
              <a:t>dvounažka</a:t>
            </a:r>
          </a:p>
          <a:p>
            <a:pPr marL="609600" indent="-609600"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3. </a:t>
            </a:r>
            <a:r>
              <a:rPr lang="cs-CZ" sz="2400" dirty="0" smtClean="0">
                <a:solidFill>
                  <a:schemeClr val="bg1"/>
                </a:solidFill>
                <a:latin typeface="Arial" charset="0"/>
              </a:rPr>
              <a:t>Jmenuj dva druhy kořenové zeleniny.</a:t>
            </a:r>
          </a:p>
          <a:p>
            <a:pPr marL="609600" indent="-609600"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Odpověď: </a:t>
            </a:r>
            <a:r>
              <a:rPr lang="cs-CZ" sz="2400" b="1" dirty="0" smtClean="0">
                <a:latin typeface="Arial" charset="0"/>
              </a:rPr>
              <a:t>miřík celer, mrkev obecná</a:t>
            </a:r>
          </a:p>
          <a:p>
            <a:pPr marL="609600" indent="-609600"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4. </a:t>
            </a:r>
            <a:r>
              <a:rPr lang="cs-CZ" sz="2400" dirty="0" smtClean="0">
                <a:solidFill>
                  <a:schemeClr val="bg1"/>
                </a:solidFill>
                <a:latin typeface="Arial" charset="0"/>
              </a:rPr>
              <a:t>Jmenuj dva druhy naťové zeleniny.</a:t>
            </a:r>
          </a:p>
          <a:p>
            <a:pPr marL="609600" indent="-609600"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Odpověď: </a:t>
            </a:r>
            <a:r>
              <a:rPr lang="cs-CZ" sz="2400" b="1" dirty="0" smtClean="0">
                <a:latin typeface="Arial" charset="0"/>
              </a:rPr>
              <a:t>kopr vonný, petržel kadeřavá</a:t>
            </a:r>
          </a:p>
          <a:p>
            <a:pPr marL="609600" indent="-609600"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5. </a:t>
            </a:r>
            <a:r>
              <a:rPr lang="cs-CZ" sz="2400" dirty="0" smtClean="0">
                <a:solidFill>
                  <a:schemeClr val="bg1"/>
                </a:solidFill>
                <a:latin typeface="Arial" charset="0"/>
              </a:rPr>
              <a:t>Jmenuj dva druhy využívané jako koření.</a:t>
            </a:r>
          </a:p>
          <a:p>
            <a:pPr marL="609600" indent="-609600"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Odpověď: </a:t>
            </a:r>
            <a:r>
              <a:rPr lang="cs-CZ" sz="2400" b="1" dirty="0" smtClean="0">
                <a:latin typeface="Arial" charset="0"/>
              </a:rPr>
              <a:t>kmín kořenný, fenykl obecný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42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42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42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42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42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42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42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42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42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42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/>
      <p:bldP spid="54275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POUŽITÉ ZDROJE: </a:t>
            </a:r>
          </a:p>
        </p:txBody>
      </p:sp>
      <p:sp>
        <p:nvSpPr>
          <p:cNvPr id="27651" name="Rectangle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90000"/>
              </a:lnSpc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není-li uvedeno jinak vlastní práce autora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/cit. 2012-05-06/. Dostupný pod licencí public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na WWW:</a:t>
            </a:r>
          </a:p>
          <a:p>
            <a:pPr>
              <a:lnSpc>
                <a:spcPct val="90000"/>
              </a:lnSpc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Obr.1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2"/>
              </a:rPr>
              <a:t>http://en.wikipedia.org/wiki/Carl_Axel_Magnus_Lindman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http://cs.wikipedia.org/wiki/Soubor:Daucus_Carota.jpg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Obr. 2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biolib.de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http://cs.wikipedia.org/wiki/Soubor:Illustration_Apium_graveolens0.jpg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http://upload.wikimedia.org/wikipedia/commons/5/5d/Illustration_Apium_graveolens0.jpg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Obr. 4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Donovan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Govan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http://cs.wikipedia.org/wiki/Soubor:Parsley_Flat.jpg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Obr. 5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8"/>
              </a:rPr>
              <a:t>http://commons.wikimedia.org/wiki/User:MarkusHagenlocher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9"/>
              </a:rPr>
              <a:t>http://cs.wikipedia.org/wiki/Soubor:Wurzelpetersilie_Wurzel.jpg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Obr. 6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Goldlocki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10"/>
              </a:rPr>
              <a:t>http://cs.wikipedia.org/wiki/Soubor:PastinakePflanzegeerntet.jpg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Obr. 7 http://nl.wikipedia.org/wiki/Gebruiker:Rex ,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11"/>
              </a:rPr>
              <a:t>http://cs.wikipedia.org/wiki/Soubor:Dille.jpg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12"/>
              </a:rPr>
              <a:t>http://upload.wikimedia.org/wikipedia/commons/7/76/Dille.jpg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Obr. 8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13"/>
              </a:rPr>
              <a:t>http://www.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13"/>
              </a:rPr>
              <a:t>hear.org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13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13"/>
              </a:rPr>
              <a:t>starr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13"/>
              </a:rPr>
              <a:t>/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14"/>
              </a:rPr>
              <a:t>http://cs.wikipedia.org/wiki/Soubor:Starr_070112-3391_Petroselinum_crispum.jpg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Obr. 9 volné dílo, </a:t>
            </a:r>
            <a:r>
              <a:rPr lang="de-DE" sz="1200" dirty="0" smtClean="0">
                <a:latin typeface="Arial" pitchFamily="34" charset="0"/>
                <a:cs typeface="Arial" pitchFamily="34" charset="0"/>
              </a:rPr>
              <a:t>Franz Eugen Köhler, </a:t>
            </a:r>
            <a:r>
              <a:rPr lang="de-DE" sz="1200" i="1" dirty="0" err="1" smtClean="0">
                <a:latin typeface="Arial" pitchFamily="34" charset="0"/>
                <a:cs typeface="Arial" pitchFamily="34" charset="0"/>
              </a:rPr>
              <a:t>Köhler's</a:t>
            </a:r>
            <a:r>
              <a:rPr lang="de-DE" sz="12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de-DE" sz="1200" i="1" dirty="0" err="1" smtClean="0">
                <a:latin typeface="Arial" pitchFamily="34" charset="0"/>
                <a:cs typeface="Arial" pitchFamily="34" charset="0"/>
              </a:rPr>
              <a:t>Medizinal</a:t>
            </a:r>
            <a:r>
              <a:rPr lang="de-DE" sz="1200" i="1" dirty="0" smtClean="0">
                <a:latin typeface="Arial" pitchFamily="34" charset="0"/>
                <a:cs typeface="Arial" pitchFamily="34" charset="0"/>
              </a:rPr>
              <a:t>-Pflanzen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15"/>
              </a:rPr>
              <a:t>http://cs.wikipedia.org/wiki/Soubor:Carum_carvi_-_K%C3%B6hler%E2%80%93s_Medizinal-Pflanzen-172.jpg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Obr. 10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16"/>
              </a:rPr>
              <a:t>http://en.wikipedia.org/wiki/User:DO%27Neil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17"/>
              </a:rPr>
              <a:t>http://cs.wikipedia.org/wiki/Soubor:Carawayseeds.JPG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Obr. 11 volné dílo, Otto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Wilhelm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Thomé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18"/>
              </a:rPr>
              <a:t>http://cs.wikipedia.org/wiki/Soubor:Illustration_Foeniculum_vulgare0.jpg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Obr. 12 volné dílo, </a:t>
            </a:r>
            <a:r>
              <a:rPr lang="de-DE" sz="1200" dirty="0" smtClean="0">
                <a:latin typeface="Arial" pitchFamily="34" charset="0"/>
                <a:cs typeface="Arial" pitchFamily="34" charset="0"/>
              </a:rPr>
              <a:t>Franz Eugen Köhler, </a:t>
            </a:r>
            <a:r>
              <a:rPr lang="de-DE" sz="1200" i="1" dirty="0" err="1" smtClean="0">
                <a:latin typeface="Arial" pitchFamily="34" charset="0"/>
                <a:cs typeface="Arial" pitchFamily="34" charset="0"/>
              </a:rPr>
              <a:t>Köhler's</a:t>
            </a:r>
            <a:r>
              <a:rPr lang="de-DE" sz="12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de-DE" sz="1200" i="1" dirty="0" err="1" smtClean="0">
                <a:latin typeface="Arial" pitchFamily="34" charset="0"/>
                <a:cs typeface="Arial" pitchFamily="34" charset="0"/>
              </a:rPr>
              <a:t>Medizinal</a:t>
            </a:r>
            <a:r>
              <a:rPr lang="de-DE" sz="1200" i="1" dirty="0" smtClean="0">
                <a:latin typeface="Arial" pitchFamily="34" charset="0"/>
                <a:cs typeface="Arial" pitchFamily="34" charset="0"/>
              </a:rPr>
              <a:t>-Pflanzen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19"/>
              </a:rPr>
              <a:t>http://cs.wikipedia.org/wiki/Soubor:Coriandrum_sativum_-_K%C3%B6hler%E2%80%93s_Medizinal-Pflanzen-193.jpg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Obr. 13 volné dílo, </a:t>
            </a:r>
            <a:r>
              <a:rPr lang="de-DE" sz="1400" dirty="0" smtClean="0">
                <a:latin typeface="Arial" pitchFamily="34" charset="0"/>
                <a:cs typeface="Arial" pitchFamily="34" charset="0"/>
              </a:rPr>
              <a:t>Franz Eugen Köhler, </a:t>
            </a:r>
            <a:r>
              <a:rPr lang="de-DE" sz="1400" i="1" dirty="0" err="1" smtClean="0">
                <a:latin typeface="Arial" pitchFamily="34" charset="0"/>
                <a:cs typeface="Arial" pitchFamily="34" charset="0"/>
              </a:rPr>
              <a:t>Köhler's</a:t>
            </a:r>
            <a:r>
              <a:rPr lang="de-DE" sz="1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de-DE" sz="1400" i="1" dirty="0" err="1" smtClean="0">
                <a:latin typeface="Arial" pitchFamily="34" charset="0"/>
                <a:cs typeface="Arial" pitchFamily="34" charset="0"/>
              </a:rPr>
              <a:t>Medizinal</a:t>
            </a:r>
            <a:r>
              <a:rPr lang="de-DE" sz="1400" i="1" dirty="0" smtClean="0">
                <a:latin typeface="Arial" pitchFamily="34" charset="0"/>
                <a:cs typeface="Arial" pitchFamily="34" charset="0"/>
              </a:rPr>
              <a:t>-Pflanzen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20"/>
              </a:rPr>
              <a:t>http://cs.wikipedia.org/wiki/Soubor:Koehler1887-PimpinellaAnisum.jpg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Obr. 14 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4"/>
              </a:rPr>
              <a:t>http://www.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4"/>
              </a:rPr>
              <a:t>biolib.de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21"/>
              </a:rPr>
              <a:t>http://cs.wikipedia.org/wiki/Soubor:Illustration_Conium_maculatum0.jpg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Obr. 3,15 je dostupný pod licencí Microsoft Office 2007 na Office.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Obr. 16-19 se souhlasem Renaty Daňkové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Čabradová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,V. a kol.,Přírodopis pro 7.ročník,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Fraus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Plzeň, 2005 </a:t>
            </a:r>
          </a:p>
          <a:p>
            <a:pPr>
              <a:lnSpc>
                <a:spcPct val="90000"/>
              </a:lnSpc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166</TotalTime>
  <Words>780</Words>
  <Application>Microsoft Office PowerPoint</Application>
  <PresentationFormat>Předvádění na obrazovce (4:3)</PresentationFormat>
  <Paragraphs>172</Paragraphs>
  <Slides>24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Lití písma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Čeleď: MIŘÍKOVITÉ</vt:lpstr>
      <vt:lpstr>CHARAKTERISTIKA  ČELEDI MIŘÍKOVITÉ: </vt:lpstr>
      <vt:lpstr>ŘEKNI, JAK VYPADÁ KVĚT PĚTIČETNÝ</vt:lpstr>
      <vt:lpstr>ŘEKNI, JAK VYPADÁ KVĚT OBOUPOHLAVNÝ</vt:lpstr>
      <vt:lpstr>ŘEKNI, JAK VYPADÁ KVĚT ROZLIŠENÝ.</vt:lpstr>
      <vt:lpstr>POPIŠ VÝVOJ DVOULETÉ BYLINY</vt:lpstr>
      <vt:lpstr>PLODEM ČELEDI MIŘÍKOVITÉ </vt:lpstr>
      <vt:lpstr>LISTY</vt:lpstr>
      <vt:lpstr>Hospodářské využití</vt:lpstr>
      <vt:lpstr>KOŘENOVÁ ZELENINA</vt:lpstr>
      <vt:lpstr>PETRŽEL OBECNÁ, PASTINÁK SETÝ</vt:lpstr>
      <vt:lpstr>NAŤOVÁ ZELENINA</vt:lpstr>
      <vt:lpstr>KOŘENÍ</vt:lpstr>
      <vt:lpstr>FENYKL OBECNÝ</vt:lpstr>
      <vt:lpstr>KORYANDR SETÝ</vt:lpstr>
      <vt:lpstr>BEDRNÍK ANÝZ</vt:lpstr>
      <vt:lpstr>BOLEHLAV PLAMATÝ</vt:lpstr>
      <vt:lpstr>PLANNĚ ROSTOUCÍ MIŘÍKOVITÉ ROSTLINY. </vt:lpstr>
      <vt:lpstr>KERBLÍK LESNÍ </vt:lpstr>
      <vt:lpstr>BOLŠEVNÍK VELKOLEPÝ</vt:lpstr>
      <vt:lpstr>Zápis do sešitu:</vt:lpstr>
      <vt:lpstr>ZÁVĚREČNÉ OPAKOVÁNÍ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User</cp:lastModifiedBy>
  <cp:revision>14</cp:revision>
  <dcterms:modified xsi:type="dcterms:W3CDTF">2012-05-24T19:13:45Z</dcterms:modified>
</cp:coreProperties>
</file>