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84" r:id="rId8"/>
    <p:sldId id="286" r:id="rId9"/>
    <p:sldId id="265" r:id="rId10"/>
    <p:sldId id="266" r:id="rId11"/>
    <p:sldId id="267" r:id="rId12"/>
    <p:sldId id="268" r:id="rId13"/>
    <p:sldId id="280" r:id="rId14"/>
    <p:sldId id="281" r:id="rId15"/>
    <p:sldId id="282" r:id="rId16"/>
    <p:sldId id="283" r:id="rId17"/>
    <p:sldId id="277" r:id="rId18"/>
    <p:sldId id="285" r:id="rId19"/>
    <p:sldId id="288" r:id="rId20"/>
    <p:sldId id="289" r:id="rId21"/>
    <p:sldId id="279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0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BE0AA3-F76A-4023-BEBB-C4AE02FF8E13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D64DA60F-C706-4742-B663-3134CD508213}">
      <dgm:prSet custT="1"/>
      <dgm:spPr>
        <a:solidFill>
          <a:srgbClr val="FFFF00">
            <a:alpha val="50000"/>
          </a:srgbClr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LÉKAŘSTVÍ</a:t>
          </a:r>
        </a:p>
      </dgm:t>
    </dgm:pt>
    <dgm:pt modelId="{8995F65F-94EF-4469-A6A7-363C20F262EE}" type="parTrans" cxnId="{D923D85F-43BC-4C4B-9B88-0583C778082E}">
      <dgm:prSet/>
      <dgm:spPr/>
      <dgm:t>
        <a:bodyPr/>
        <a:lstStyle/>
        <a:p>
          <a:endParaRPr lang="cs-CZ"/>
        </a:p>
      </dgm:t>
    </dgm:pt>
    <dgm:pt modelId="{54DB37FB-9D1E-4DCC-BA97-08A7CDABA300}" type="sibTrans" cxnId="{D923D85F-43BC-4C4B-9B88-0583C778082E}">
      <dgm:prSet/>
      <dgm:spPr/>
      <dgm:t>
        <a:bodyPr/>
        <a:lstStyle/>
        <a:p>
          <a:endParaRPr lang="cs-CZ"/>
        </a:p>
      </dgm:t>
    </dgm:pt>
    <dgm:pt modelId="{2F2C972C-0BE6-41A9-8776-4FE9E30FC948}">
      <dgm:prSet custT="1"/>
      <dgm:spPr>
        <a:solidFill>
          <a:srgbClr val="92D05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POTRAVINÁŘSTVÍ</a:t>
          </a:r>
        </a:p>
      </dgm:t>
    </dgm:pt>
    <dgm:pt modelId="{2D83D2A8-49F7-4E8B-99E5-6882B7CDB88F}" type="parTrans" cxnId="{8226D3A4-6C21-4A94-8A55-AA597C7EB347}">
      <dgm:prSet/>
      <dgm:spPr/>
      <dgm:t>
        <a:bodyPr/>
        <a:lstStyle/>
        <a:p>
          <a:endParaRPr lang="cs-CZ"/>
        </a:p>
      </dgm:t>
    </dgm:pt>
    <dgm:pt modelId="{4D0E378E-833B-4A22-877D-484399575286}" type="sibTrans" cxnId="{8226D3A4-6C21-4A94-8A55-AA597C7EB347}">
      <dgm:prSet/>
      <dgm:spPr/>
      <dgm:t>
        <a:bodyPr/>
        <a:lstStyle/>
        <a:p>
          <a:endParaRPr lang="cs-CZ"/>
        </a:p>
      </dgm:t>
    </dgm:pt>
    <dgm:pt modelId="{C5563BB5-69D8-4A15-8E2F-A49E3DE749D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KOŘENÍ</a:t>
          </a:r>
        </a:p>
      </dgm:t>
    </dgm:pt>
    <dgm:pt modelId="{84D5E2C3-5B34-48A1-82AE-E2B021AD90B0}" type="parTrans" cxnId="{EF838AEA-DD72-42D2-8ECD-4421F2A34E87}">
      <dgm:prSet/>
      <dgm:spPr/>
      <dgm:t>
        <a:bodyPr/>
        <a:lstStyle/>
        <a:p>
          <a:endParaRPr lang="cs-CZ"/>
        </a:p>
      </dgm:t>
    </dgm:pt>
    <dgm:pt modelId="{9B58B020-3B6E-4C7F-B5C7-03D1B47F609D}" type="sibTrans" cxnId="{EF838AEA-DD72-42D2-8ECD-4421F2A34E87}">
      <dgm:prSet/>
      <dgm:spPr/>
      <dgm:t>
        <a:bodyPr/>
        <a:lstStyle/>
        <a:p>
          <a:endParaRPr lang="cs-CZ"/>
        </a:p>
      </dgm:t>
    </dgm:pt>
    <dgm:pt modelId="{DA478D8E-693E-481E-8053-12CAA4CC28AF}" type="pres">
      <dgm:prSet presAssocID="{ECBE0AA3-F76A-4023-BEBB-C4AE02FF8E13}" presName="compositeShape" presStyleCnt="0">
        <dgm:presLayoutVars>
          <dgm:chMax val="7"/>
          <dgm:dir/>
          <dgm:resizeHandles val="exact"/>
        </dgm:presLayoutVars>
      </dgm:prSet>
      <dgm:spPr/>
    </dgm:pt>
    <dgm:pt modelId="{AC800191-53A5-4531-BB7B-16F7AA7EA303}" type="pres">
      <dgm:prSet presAssocID="{D64DA60F-C706-4742-B663-3134CD508213}" presName="circ1" presStyleLbl="vennNode1" presStyleIdx="0" presStyleCnt="3" custLinFactNeighborX="-1081" custLinFactNeighborY="605"/>
      <dgm:spPr/>
      <dgm:t>
        <a:bodyPr/>
        <a:lstStyle/>
        <a:p>
          <a:endParaRPr lang="cs-CZ"/>
        </a:p>
      </dgm:t>
    </dgm:pt>
    <dgm:pt modelId="{E78ECF67-6BA2-43E2-B166-2C43C9619674}" type="pres">
      <dgm:prSet presAssocID="{D64DA60F-C706-4742-B663-3134CD50821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04D510-EA54-4508-8409-132FB2D514AF}" type="pres">
      <dgm:prSet presAssocID="{2F2C972C-0BE6-41A9-8776-4FE9E30FC948}" presName="circ2" presStyleLbl="vennNode1" presStyleIdx="1" presStyleCnt="3" custScaleX="117706" custLinFactNeighborX="15741" custLinFactNeighborY="-3459"/>
      <dgm:spPr/>
      <dgm:t>
        <a:bodyPr/>
        <a:lstStyle/>
        <a:p>
          <a:endParaRPr lang="cs-CZ"/>
        </a:p>
      </dgm:t>
    </dgm:pt>
    <dgm:pt modelId="{C3E795CB-A35D-43C9-BF57-DB2F93A51191}" type="pres">
      <dgm:prSet presAssocID="{2F2C972C-0BE6-41A9-8776-4FE9E30FC94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DA0F4D-7F82-4A66-8218-49FD021E384A}" type="pres">
      <dgm:prSet presAssocID="{C5563BB5-69D8-4A15-8E2F-A49E3DE749D6}" presName="circ3" presStyleLbl="vennNode1" presStyleIdx="2" presStyleCnt="3" custLinFactNeighborX="-8058" custLinFactNeighborY="2096"/>
      <dgm:spPr/>
      <dgm:t>
        <a:bodyPr/>
        <a:lstStyle/>
        <a:p>
          <a:endParaRPr lang="cs-CZ"/>
        </a:p>
      </dgm:t>
    </dgm:pt>
    <dgm:pt modelId="{D58FE913-927E-401C-B5EE-70BEA15505C2}" type="pres">
      <dgm:prSet presAssocID="{C5563BB5-69D8-4A15-8E2F-A49E3DE749D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F838AEA-DD72-42D2-8ECD-4421F2A34E87}" srcId="{ECBE0AA3-F76A-4023-BEBB-C4AE02FF8E13}" destId="{C5563BB5-69D8-4A15-8E2F-A49E3DE749D6}" srcOrd="2" destOrd="0" parTransId="{84D5E2C3-5B34-48A1-82AE-E2B021AD90B0}" sibTransId="{9B58B020-3B6E-4C7F-B5C7-03D1B47F609D}"/>
    <dgm:cxn modelId="{7EFB7F37-DA7B-4BBA-A071-98069DA683BF}" type="presOf" srcId="{C5563BB5-69D8-4A15-8E2F-A49E3DE749D6}" destId="{45DA0F4D-7F82-4A66-8218-49FD021E384A}" srcOrd="0" destOrd="0" presId="urn:microsoft.com/office/officeart/2005/8/layout/venn1"/>
    <dgm:cxn modelId="{8226D3A4-6C21-4A94-8A55-AA597C7EB347}" srcId="{ECBE0AA3-F76A-4023-BEBB-C4AE02FF8E13}" destId="{2F2C972C-0BE6-41A9-8776-4FE9E30FC948}" srcOrd="1" destOrd="0" parTransId="{2D83D2A8-49F7-4E8B-99E5-6882B7CDB88F}" sibTransId="{4D0E378E-833B-4A22-877D-484399575286}"/>
    <dgm:cxn modelId="{B224F927-F316-4A35-888B-A27AA3A28704}" type="presOf" srcId="{D64DA60F-C706-4742-B663-3134CD508213}" destId="{AC800191-53A5-4531-BB7B-16F7AA7EA303}" srcOrd="0" destOrd="0" presId="urn:microsoft.com/office/officeart/2005/8/layout/venn1"/>
    <dgm:cxn modelId="{B2B52BFA-246C-4589-A6BF-C30D206F9FC3}" type="presOf" srcId="{C5563BB5-69D8-4A15-8E2F-A49E3DE749D6}" destId="{D58FE913-927E-401C-B5EE-70BEA15505C2}" srcOrd="1" destOrd="0" presId="urn:microsoft.com/office/officeart/2005/8/layout/venn1"/>
    <dgm:cxn modelId="{5C014DCE-0A72-4794-9EBE-24FFF48FCF94}" type="presOf" srcId="{D64DA60F-C706-4742-B663-3134CD508213}" destId="{E78ECF67-6BA2-43E2-B166-2C43C9619674}" srcOrd="1" destOrd="0" presId="urn:microsoft.com/office/officeart/2005/8/layout/venn1"/>
    <dgm:cxn modelId="{D8366B89-C170-4884-8185-F4946EF644FD}" type="presOf" srcId="{2F2C972C-0BE6-41A9-8776-4FE9E30FC948}" destId="{C3E795CB-A35D-43C9-BF57-DB2F93A51191}" srcOrd="1" destOrd="0" presId="urn:microsoft.com/office/officeart/2005/8/layout/venn1"/>
    <dgm:cxn modelId="{D923D85F-43BC-4C4B-9B88-0583C778082E}" srcId="{ECBE0AA3-F76A-4023-BEBB-C4AE02FF8E13}" destId="{D64DA60F-C706-4742-B663-3134CD508213}" srcOrd="0" destOrd="0" parTransId="{8995F65F-94EF-4469-A6A7-363C20F262EE}" sibTransId="{54DB37FB-9D1E-4DCC-BA97-08A7CDABA300}"/>
    <dgm:cxn modelId="{67893494-B9B1-4D26-B1FC-DEB0FAD56F0F}" type="presOf" srcId="{ECBE0AA3-F76A-4023-BEBB-C4AE02FF8E13}" destId="{DA478D8E-693E-481E-8053-12CAA4CC28AF}" srcOrd="0" destOrd="0" presId="urn:microsoft.com/office/officeart/2005/8/layout/venn1"/>
    <dgm:cxn modelId="{35BD155D-7276-4DE4-9A8D-93FAFE01883F}" type="presOf" srcId="{2F2C972C-0BE6-41A9-8776-4FE9E30FC948}" destId="{DD04D510-EA54-4508-8409-132FB2D514AF}" srcOrd="0" destOrd="0" presId="urn:microsoft.com/office/officeart/2005/8/layout/venn1"/>
    <dgm:cxn modelId="{7A9D90DE-9A2E-4D70-B6B7-B950339BC4F6}" type="presParOf" srcId="{DA478D8E-693E-481E-8053-12CAA4CC28AF}" destId="{AC800191-53A5-4531-BB7B-16F7AA7EA303}" srcOrd="0" destOrd="0" presId="urn:microsoft.com/office/officeart/2005/8/layout/venn1"/>
    <dgm:cxn modelId="{06145D3C-96F9-452B-BFAD-06241BA27FFB}" type="presParOf" srcId="{DA478D8E-693E-481E-8053-12CAA4CC28AF}" destId="{E78ECF67-6BA2-43E2-B166-2C43C9619674}" srcOrd="1" destOrd="0" presId="urn:microsoft.com/office/officeart/2005/8/layout/venn1"/>
    <dgm:cxn modelId="{AC77D888-2A85-45D2-B307-03BAB48E728E}" type="presParOf" srcId="{DA478D8E-693E-481E-8053-12CAA4CC28AF}" destId="{DD04D510-EA54-4508-8409-132FB2D514AF}" srcOrd="2" destOrd="0" presId="urn:microsoft.com/office/officeart/2005/8/layout/venn1"/>
    <dgm:cxn modelId="{5D4B27F0-08E3-4E58-A55D-442D90432D2B}" type="presParOf" srcId="{DA478D8E-693E-481E-8053-12CAA4CC28AF}" destId="{C3E795CB-A35D-43C9-BF57-DB2F93A51191}" srcOrd="3" destOrd="0" presId="urn:microsoft.com/office/officeart/2005/8/layout/venn1"/>
    <dgm:cxn modelId="{CBAE7F3A-A669-463C-9695-0E0099B1FBAF}" type="presParOf" srcId="{DA478D8E-693E-481E-8053-12CAA4CC28AF}" destId="{45DA0F4D-7F82-4A66-8218-49FD021E384A}" srcOrd="4" destOrd="0" presId="urn:microsoft.com/office/officeart/2005/8/layout/venn1"/>
    <dgm:cxn modelId="{E3E0E83F-3654-456A-87C3-9E3524B673C6}" type="presParOf" srcId="{DA478D8E-693E-481E-8053-12CAA4CC28AF}" destId="{D58FE913-927E-401C-B5EE-70BEA15505C2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800191-53A5-4531-BB7B-16F7AA7EA303}">
      <dsp:nvSpPr>
        <dsp:cNvPr id="0" name=""/>
        <dsp:cNvSpPr/>
      </dsp:nvSpPr>
      <dsp:spPr>
        <a:xfrm>
          <a:off x="2665246" y="141008"/>
          <a:ext cx="2592865" cy="2592865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LÉKAŘSTVÍ</a:t>
          </a:r>
        </a:p>
      </dsp:txBody>
      <dsp:txXfrm>
        <a:off x="3010962" y="594760"/>
        <a:ext cx="1901434" cy="1166789"/>
      </dsp:txXfrm>
    </dsp:sp>
    <dsp:sp modelId="{DD04D510-EA54-4508-8409-132FB2D514AF}">
      <dsp:nvSpPr>
        <dsp:cNvPr id="0" name=""/>
        <dsp:cNvSpPr/>
      </dsp:nvSpPr>
      <dsp:spPr>
        <a:xfrm>
          <a:off x="3807464" y="1656175"/>
          <a:ext cx="3051958" cy="2592865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POTRAVINÁŘSTVÍ</a:t>
          </a:r>
        </a:p>
      </dsp:txBody>
      <dsp:txXfrm>
        <a:off x="4740854" y="2325999"/>
        <a:ext cx="1831174" cy="1426075"/>
      </dsp:txXfrm>
    </dsp:sp>
    <dsp:sp modelId="{45DA0F4D-7F82-4A66-8218-49FD021E384A}">
      <dsp:nvSpPr>
        <dsp:cNvPr id="0" name=""/>
        <dsp:cNvSpPr/>
      </dsp:nvSpPr>
      <dsp:spPr>
        <a:xfrm>
          <a:off x="1548750" y="1800209"/>
          <a:ext cx="2592865" cy="259286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KOŘENÍ</a:t>
          </a:r>
        </a:p>
      </dsp:txBody>
      <dsp:txXfrm>
        <a:off x="1792911" y="2470032"/>
        <a:ext cx="1555719" cy="14260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User:Jeffdelonge" TargetMode="External"/><Relationship Id="rId3" Type="http://schemas.openxmlformats.org/officeDocument/2006/relationships/hyperlink" Target="http://upload.wikimedia.org/wikipedia/commons/9/93/Lavandula-angustifolia-flowering.JPG" TargetMode="External"/><Relationship Id="rId7" Type="http://schemas.openxmlformats.org/officeDocument/2006/relationships/hyperlink" Target="http://cs.wikipedia.org/wiki/Soubor:Thymian.jpg" TargetMode="External"/><Relationship Id="rId12" Type="http://schemas.openxmlformats.org/officeDocument/2006/relationships/hyperlink" Target="http://upload.wikimedia.org/wikipedia/commons/a/ac/Apis_mellifera_2_Luc_Viatour.JPG" TargetMode="External"/><Relationship Id="rId2" Type="http://schemas.openxmlformats.org/officeDocument/2006/relationships/hyperlink" Target="http://cs.wikipedia.org/wiki/Soubor:Melissa_officinalis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/index.php?title=Kategorie:Bild_einer_Pflanze&amp;action=edit&amp;redlink=1" TargetMode="External"/><Relationship Id="rId11" Type="http://schemas.openxmlformats.org/officeDocument/2006/relationships/hyperlink" Target="http://commons.wikimedia.org/wiki/User:Lviatour" TargetMode="External"/><Relationship Id="rId5" Type="http://schemas.openxmlformats.org/officeDocument/2006/relationships/hyperlink" Target="http://cs.wikipedia.org/wiki/Soubor:Origanum_majorana.jpg" TargetMode="External"/><Relationship Id="rId10" Type="http://schemas.openxmlformats.org/officeDocument/2006/relationships/hyperlink" Target="http://upload.wikimedia.org/wikipedia/commons/0/0d/Lamium_album4_ies.jpg" TargetMode="External"/><Relationship Id="rId4" Type="http://schemas.openxmlformats.org/officeDocument/2006/relationships/hyperlink" Target="http://en.wikipedia.org/wiki/en:Longwood_Gardens" TargetMode="External"/><Relationship Id="rId9" Type="http://schemas.openxmlformats.org/officeDocument/2006/relationships/hyperlink" Target="http://upload.wikimedia.org/wikipedia/commons/c/c0/Glechoma_hederace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/>
              <a:t>Název projektu: „Učíme lépe a moderněji“ </a:t>
            </a:r>
            <a:br>
              <a:rPr lang="cs-CZ" sz="1200" smtClean="0"/>
            </a:br>
            <a:r>
              <a:rPr lang="cs-CZ" sz="1200" smtClean="0"/>
              <a:t>OP VK 1.4 </a:t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2349500"/>
            <a:ext cx="8229600" cy="395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 VY_52_INOVACE_12_2_HLUCHAVKOVITÉ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Číslo skupiny: 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Autor:Mgr. Jana </a:t>
            </a:r>
            <a:r>
              <a:rPr lang="cs-CZ" sz="900" dirty="0" err="1" smtClean="0"/>
              <a:t>Střížková</a:t>
            </a: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Vzdělávací oblast/Předmět/Téma: ČLOVĚK A PŘÍRODA / PŘÍRODOPIS / BOTANIKA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Druh učebního materiálu: PREZENTACE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Metodický list:	ne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 marL="452438" indent="-452438"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Anotace: Pomocí prezentace popisování charakteristických znaků čeledi </a:t>
            </a:r>
            <a:r>
              <a:rPr lang="cs-CZ" sz="900" dirty="0" err="1" smtClean="0"/>
              <a:t>hluchavkovité</a:t>
            </a:r>
            <a:r>
              <a:rPr lang="cs-CZ" sz="900" dirty="0" smtClean="0"/>
              <a:t>, jejich hospodářského významu a druhů. Zápis do sešitu.  Závěrečné opakování.	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Ověřeno ve třídě: 7.C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Datum ověření: 24.5. 2012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ve výuce a provedl(a) o tom zápis do TK.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zveřejňováno, používáno, upravováno a uchováváno.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Datum:	 24.5. 2012		Podpis: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700" dirty="0" smtClean="0"/>
              <a:t> 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7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10802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468560" y="1196752"/>
            <a:ext cx="5760640" cy="4320480"/>
          </a:xfrm>
          <a:prstGeom prst="rect">
            <a:avLst/>
          </a:prstGeom>
        </p:spPr>
      </p:pic>
      <p:sp>
        <p:nvSpPr>
          <p:cNvPr id="16386" name="Rectangle 2"/>
          <p:cNvSpPr>
            <a:spLocks noGrp="1"/>
          </p:cNvSpPr>
          <p:nvPr>
            <p:ph type="ctrTitle"/>
          </p:nvPr>
        </p:nvSpPr>
        <p:spPr>
          <a:xfrm>
            <a:off x="4572000" y="2060848"/>
            <a:ext cx="4716016" cy="1440161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latin typeface="Arial" charset="0"/>
              </a:rPr>
              <a:t>Čeleď: </a:t>
            </a:r>
            <a:br>
              <a:rPr lang="cs-CZ" dirty="0" smtClean="0">
                <a:latin typeface="Arial" charset="0"/>
              </a:rPr>
            </a:br>
            <a:r>
              <a:rPr lang="cs-CZ" b="1" dirty="0" smtClean="0">
                <a:latin typeface="Arial" charset="0"/>
              </a:rPr>
              <a:t>HLUCHAVKOVITÉ</a:t>
            </a:r>
          </a:p>
        </p:txBody>
      </p:sp>
      <p:sp>
        <p:nvSpPr>
          <p:cNvPr id="16387" name="Rectangle 3"/>
          <p:cNvSpPr>
            <a:spLocks noGrp="1"/>
          </p:cNvSpPr>
          <p:nvPr>
            <p:ph type="subTitle" idx="1"/>
          </p:nvPr>
        </p:nvSpPr>
        <p:spPr>
          <a:xfrm>
            <a:off x="4644008" y="4293096"/>
            <a:ext cx="4856584" cy="1417712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BOTANIKA: 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dvouděložné rostliny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Arial" charset="0"/>
              </a:rPr>
              <a:t>CHARAKTERISTIKA  ČELEDI:</a:t>
            </a:r>
          </a:p>
        </p:txBody>
      </p:sp>
      <p:sp>
        <p:nvSpPr>
          <p:cNvPr id="18435" name="Rectangle 3"/>
          <p:cNvSpPr>
            <a:spLocks noGrp="1"/>
          </p:cNvSpPr>
          <p:nvPr>
            <p:ph idx="1"/>
          </p:nvPr>
        </p:nvSpPr>
        <p:spPr>
          <a:xfrm>
            <a:off x="395288" y="1412776"/>
            <a:ext cx="8229600" cy="481339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Stonek: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ČTYŘHRANNÁ LODYHA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Listy: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 VSTŘÍCNÉ, KŘIŽMOSTOJNÉ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Květy jsou: 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OBOUPOHLAVNÉ</a:t>
            </a:r>
            <a:r>
              <a:rPr lang="cs-CZ" sz="2800" dirty="0" smtClean="0">
                <a:latin typeface="Arial" charset="0"/>
                <a:hlinkClick r:id="" action="ppaction://noaction"/>
              </a:rPr>
              <a:t> </a:t>
            </a:r>
            <a:endParaRPr lang="cs-CZ" sz="2800" dirty="0" smtClean="0">
              <a:latin typeface="Arial" charset="0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PĚTIČETNÉ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  <a:hlinkClick r:id="rId2" action="ppaction://hlinksldjump"/>
              </a:rPr>
              <a:t>ROZLIŠENÉ</a:t>
            </a:r>
            <a:endParaRPr lang="cs-CZ" sz="28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Plod: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TVRDKA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372225" y="2205038"/>
            <a:ext cx="328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4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4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29600" cy="648618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charset="0"/>
              </a:rPr>
              <a:t>ŘEKNI, JAK VYPADÁ KVĚT OBOUPOHLAVNÝ</a:t>
            </a:r>
          </a:p>
        </p:txBody>
      </p:sp>
      <p:sp>
        <p:nvSpPr>
          <p:cNvPr id="2048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 OBOUPOHLAVNÝ MÁ SAMČÍ I SAMIČÍ POHLAVNÍ ORGÁNY tzn.</a:t>
            </a:r>
            <a:r>
              <a:rPr lang="cs-CZ" b="1" dirty="0" smtClean="0">
                <a:latin typeface="Arial" charset="0"/>
              </a:rPr>
              <a:t> TYČINKY I PESTÍK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JAK VYPADÁ KVĚT PĚTIČETNÝ</a:t>
            </a:r>
          </a:p>
        </p:txBody>
      </p:sp>
      <p:sp>
        <p:nvSpPr>
          <p:cNvPr id="19459" name="Rectangle 3"/>
          <p:cNvSpPr>
            <a:spLocks noGrp="1"/>
          </p:cNvSpPr>
          <p:nvPr>
            <p:ph idx="1"/>
          </p:nvPr>
        </p:nvSpPr>
        <p:spPr>
          <a:xfrm>
            <a:off x="684213" y="1700213"/>
            <a:ext cx="8229600" cy="4525962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 PĚTIČETNÝ OBSAHUJE          </a:t>
            </a:r>
          </a:p>
          <a:p>
            <a:pPr algn="ctr">
              <a:buFont typeface="Arial" charset="0"/>
              <a:buNone/>
            </a:pPr>
            <a:r>
              <a:rPr lang="cs-CZ" b="1" dirty="0" smtClean="0">
                <a:latin typeface="Arial" charset="0"/>
              </a:rPr>
              <a:t>PĚT KVĚTNÍCH LÍSTKŮ</a:t>
            </a:r>
          </a:p>
          <a:p>
            <a:pPr algn="ctr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JAK VYPADÁ KVĚT ROZLIŠENÝ.</a:t>
            </a:r>
          </a:p>
        </p:txBody>
      </p:sp>
      <p:sp>
        <p:nvSpPr>
          <p:cNvPr id="21507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KVĚTNÍ LÍSTKYJSOU ROZLIŠENÉ NA </a:t>
            </a:r>
            <a:r>
              <a:rPr lang="cs-CZ" b="1" dirty="0" smtClean="0">
                <a:latin typeface="Arial" charset="0"/>
              </a:rPr>
              <a:t>KALICH A </a:t>
            </a:r>
            <a:r>
              <a:rPr lang="cs-CZ" b="1" dirty="0" smtClean="0">
                <a:latin typeface="Arial" charset="0"/>
                <a:hlinkClick r:id="rId2" action="ppaction://hlinksldjump"/>
              </a:rPr>
              <a:t>KORUNU</a:t>
            </a:r>
            <a:endParaRPr lang="cs-CZ" b="1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</p:txBody>
      </p:sp>
      <p:sp>
        <p:nvSpPr>
          <p:cNvPr id="21508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348038" y="515778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dirty="0"/>
              <a:t>ZPĚT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Korunní lístky jsou srostlé v horní a dolní pysk</a:t>
            </a:r>
            <a:endParaRPr lang="cs-CZ" dirty="0"/>
          </a:p>
        </p:txBody>
      </p:sp>
      <p:pic>
        <p:nvPicPr>
          <p:cNvPr id="4" name="Zástupný symbol pro obsah 3" descr="685px-Lamium_album4_i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116" y="1600200"/>
            <a:ext cx="5175767" cy="4525963"/>
          </a:xfrm>
        </p:spPr>
      </p:pic>
      <p:sp>
        <p:nvSpPr>
          <p:cNvPr id="5" name="TextovéPole 4"/>
          <p:cNvSpPr txBox="1"/>
          <p:nvPr/>
        </p:nvSpPr>
        <p:spPr>
          <a:xfrm>
            <a:off x="7524328" y="573325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15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7452320" y="4437112"/>
            <a:ext cx="1520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Hlavním </a:t>
            </a:r>
            <a:r>
              <a:rPr lang="cs-CZ" b="1" dirty="0" smtClean="0"/>
              <a:t>opylovačem</a:t>
            </a:r>
            <a:r>
              <a:rPr lang="cs-CZ" dirty="0" smtClean="0"/>
              <a:t> HLUCHAVKOVITÝCH  rostlin je HMYZ</a:t>
            </a:r>
            <a:endParaRPr lang="cs-CZ" dirty="0"/>
          </a:p>
        </p:txBody>
      </p:sp>
      <p:pic>
        <p:nvPicPr>
          <p:cNvPr id="4" name="Zástupný symbol pro obsah 3" descr="600px-Apis_mellifera_2_Luc_Viatou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1486917"/>
            <a:ext cx="5040560" cy="5040560"/>
          </a:xfrm>
        </p:spPr>
      </p:pic>
      <p:sp>
        <p:nvSpPr>
          <p:cNvPr id="5" name="TextovéPole 4"/>
          <p:cNvSpPr txBox="1"/>
          <p:nvPr/>
        </p:nvSpPr>
        <p:spPr>
          <a:xfrm>
            <a:off x="7524328" y="573325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charset="0"/>
              </a:rPr>
              <a:t>Hospodářské využití pro obsah vonných silic: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467544" y="1628800"/>
          <a:ext cx="8208963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800191-53A5-4531-BB7B-16F7AA7EA3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AC800191-53A5-4531-BB7B-16F7AA7EA3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AC800191-53A5-4531-BB7B-16F7AA7EA3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04D510-EA54-4508-8409-132FB2D51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DD04D510-EA54-4508-8409-132FB2D51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DD04D510-EA54-4508-8409-132FB2D51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DA0F4D-7F82-4A66-8218-49FD021E38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45DA0F4D-7F82-4A66-8218-49FD021E38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45DA0F4D-7F82-4A66-8218-49FD021E38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4000" dirty="0" smtClean="0"/>
              <a:t>    ŠALVĚJ LUČNÍ              DOBROMYSL</a:t>
            </a:r>
            <a:endParaRPr lang="cs-CZ" sz="4000" dirty="0" smtClean="0">
              <a:latin typeface="Arial" charset="0"/>
            </a:endParaRPr>
          </a:p>
        </p:txBody>
      </p:sp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6948488" y="6092825"/>
            <a:ext cx="172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 </a:t>
            </a:r>
            <a:r>
              <a:rPr lang="cs-CZ" dirty="0" smtClean="0"/>
              <a:t>1,2</a:t>
            </a:r>
            <a:endParaRPr lang="cs-CZ" dirty="0"/>
          </a:p>
        </p:txBody>
      </p:sp>
      <p:pic>
        <p:nvPicPr>
          <p:cNvPr id="11" name="Zástupný symbol pro obsah 10" descr="šalvěj luční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93911" y="1628775"/>
            <a:ext cx="3365178" cy="4497388"/>
          </a:xfrm>
        </p:spPr>
      </p:pic>
      <p:pic>
        <p:nvPicPr>
          <p:cNvPr id="12" name="Zástupný symbol pro obsah 11" descr="dobromysl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69660" y="1600200"/>
            <a:ext cx="339568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4139952" y="6165304"/>
            <a:ext cx="2232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 </a:t>
            </a:r>
            <a:r>
              <a:rPr lang="cs-CZ" dirty="0" smtClean="0"/>
              <a:t>3,4</a:t>
            </a:r>
            <a:endParaRPr lang="cs-CZ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MATEŘÍDOUŠKA             MÁTA   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8" name="Zástupný symbol pro obsah 7" descr="mateřídoušk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8913" y="1600200"/>
            <a:ext cx="3395174" cy="4525963"/>
          </a:xfrm>
        </p:spPr>
      </p:pic>
      <p:pic>
        <p:nvPicPr>
          <p:cNvPr id="14" name="Zástupný symbol pro obsah 13" descr="máta rolní (1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4220" y="1600200"/>
            <a:ext cx="338656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latin typeface="Arial" charset="0"/>
              </a:rPr>
              <a:t>  MEDUŇKA             LEVANDULE</a:t>
            </a: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3707904" y="6309320"/>
            <a:ext cx="2232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 </a:t>
            </a:r>
            <a:r>
              <a:rPr lang="cs-CZ" dirty="0" smtClean="0"/>
              <a:t>5,6</a:t>
            </a:r>
            <a:endParaRPr lang="cs-CZ" dirty="0"/>
          </a:p>
        </p:txBody>
      </p:sp>
      <p:pic>
        <p:nvPicPr>
          <p:cNvPr id="10" name="Zástupný symbol pro obsah 9" descr="Melissa_officinalis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564904"/>
            <a:ext cx="4038600" cy="3028950"/>
          </a:xfrm>
        </p:spPr>
      </p:pic>
      <p:pic>
        <p:nvPicPr>
          <p:cNvPr id="11" name="Zástupný symbol pro obsah 10" descr="Lavandula-angustifolia-flowering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628800"/>
            <a:ext cx="4038600" cy="29077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  MAJORÁNKA           </a:t>
            </a:r>
            <a:endParaRPr lang="cs-CZ" dirty="0"/>
          </a:p>
        </p:txBody>
      </p:sp>
      <p:pic>
        <p:nvPicPr>
          <p:cNvPr id="5" name="Zástupný symbol pro obsah 4" descr="800px-Origanum_majoran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12776"/>
            <a:ext cx="4038600" cy="3028950"/>
          </a:xfrm>
        </p:spPr>
      </p:pic>
      <p:pic>
        <p:nvPicPr>
          <p:cNvPr id="6" name="Zástupný symbol pro obsah 5" descr="Thymia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2852936"/>
            <a:ext cx="4038600" cy="2677015"/>
          </a:xfrm>
        </p:spPr>
      </p:pic>
      <p:sp>
        <p:nvSpPr>
          <p:cNvPr id="7" name="TextovéPole 6"/>
          <p:cNvSpPr txBox="1"/>
          <p:nvPr/>
        </p:nvSpPr>
        <p:spPr>
          <a:xfrm>
            <a:off x="5076056" y="1700808"/>
            <a:ext cx="3168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TYMIÁN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51920" y="594928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7,8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HLUCHAVKA BÍLÁ a NACHOVÁ</a:t>
            </a:r>
            <a:endParaRPr lang="cs-CZ" dirty="0"/>
          </a:p>
        </p:txBody>
      </p:sp>
      <p:pic>
        <p:nvPicPr>
          <p:cNvPr id="16" name="Zástupný symbol pro obsah 15" descr="hluchavka bílá.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18" name="Zástupný symbol pro obsah 17" descr="hluchavka nachová.a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52236"/>
            <a:ext cx="4038600" cy="3021890"/>
          </a:xfrm>
        </p:spPr>
      </p:pic>
      <p:sp>
        <p:nvSpPr>
          <p:cNvPr id="11" name="TextovéPole 10"/>
          <p:cNvSpPr txBox="1"/>
          <p:nvPr/>
        </p:nvSpPr>
        <p:spPr>
          <a:xfrm>
            <a:off x="5508104" y="609329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9,10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HLUCHAVKA SKVRNITÁ a ŽLUTÁ </a:t>
            </a:r>
            <a:endParaRPr lang="cs-CZ" dirty="0"/>
          </a:p>
        </p:txBody>
      </p:sp>
      <p:pic>
        <p:nvPicPr>
          <p:cNvPr id="4" name="Zástupný symbol pro obsah 3" descr="hluchavka skvrnitá (2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8958" y="1600200"/>
            <a:ext cx="3395084" cy="4525963"/>
          </a:xfrm>
        </p:spPr>
      </p:pic>
      <p:pic>
        <p:nvPicPr>
          <p:cNvPr id="7" name="Zástupný symbol pro obsah 6" descr="hluchavka žlutá, pitulnk (2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4220" y="1600200"/>
            <a:ext cx="3386560" cy="4525963"/>
          </a:xfrm>
        </p:spPr>
      </p:pic>
      <p:sp>
        <p:nvSpPr>
          <p:cNvPr id="8" name="TextovéPole 7"/>
          <p:cNvSpPr txBox="1"/>
          <p:nvPr/>
        </p:nvSpPr>
        <p:spPr>
          <a:xfrm>
            <a:off x="3995936" y="623731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11,12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ZBĚHOVEC PLAZIVÝ a POPENEC OBECNÝ</a:t>
            </a:r>
            <a:endParaRPr lang="cs-CZ" sz="3600" dirty="0"/>
          </a:p>
        </p:txBody>
      </p:sp>
      <p:pic>
        <p:nvPicPr>
          <p:cNvPr id="5" name="Zástupný symbol pro obsah 4" descr="zběhovec plazivý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7" name="Zástupný symbol pro obsah 6" descr="Glechoma_hederacea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82577" y="1600200"/>
            <a:ext cx="2969845" cy="4525963"/>
          </a:xfrm>
        </p:spPr>
      </p:pic>
      <p:sp>
        <p:nvSpPr>
          <p:cNvPr id="6" name="TextovéPole 5"/>
          <p:cNvSpPr txBox="1"/>
          <p:nvPr/>
        </p:nvSpPr>
        <p:spPr>
          <a:xfrm>
            <a:off x="3851920" y="616530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13,14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Zápis do sešitu:</a:t>
            </a:r>
          </a:p>
        </p:txBody>
      </p:sp>
      <p:sp>
        <p:nvSpPr>
          <p:cNvPr id="5325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Čeleď: HLUCHAVKOVITÉ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- Květy jsou oboupohlavní, rozlišené, pětičetné (korunní lístky jsou srostlé v horní a dolní pysk).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- Plodem je TVRDKA.</a:t>
            </a:r>
          </a:p>
          <a:p>
            <a:pPr>
              <a:buNone/>
            </a:pPr>
            <a:r>
              <a:rPr lang="cs-CZ" sz="2800" dirty="0" smtClean="0">
                <a:latin typeface="Arial" charset="0"/>
              </a:rPr>
              <a:t>- Listy vstřícně postavené na čtyřhranné lodyze.</a:t>
            </a:r>
          </a:p>
          <a:p>
            <a:pPr>
              <a:buNone/>
            </a:pPr>
            <a:r>
              <a:rPr lang="cs-CZ" sz="2800" dirty="0" smtClean="0">
                <a:latin typeface="Arial" charset="0"/>
              </a:rPr>
              <a:t>Hospodářský význam: koření, léčitelství.</a:t>
            </a:r>
          </a:p>
          <a:p>
            <a:pPr>
              <a:buNone/>
            </a:pPr>
            <a:r>
              <a:rPr lang="cs-CZ" sz="2800" dirty="0" smtClean="0">
                <a:latin typeface="Arial" charset="0"/>
              </a:rPr>
              <a:t>Druhy: hluchavka bílá, majoránka zahradní, mateřídouška obecná …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2800" b="1" dirty="0" smtClean="0"/>
              <a:t>Popiš květ hluchavky bílé.</a:t>
            </a:r>
          </a:p>
          <a:p>
            <a:pPr marL="514350" indent="-514350">
              <a:buNone/>
            </a:pPr>
            <a:r>
              <a:rPr lang="cs-CZ" sz="2800" dirty="0" smtClean="0"/>
              <a:t>Odpověď: rozlišený, oboupohlavní, pětičetný, korunní lístky srostlé v dolní a horní pysk</a:t>
            </a:r>
          </a:p>
          <a:p>
            <a:pPr marL="514350" indent="-514350">
              <a:buNone/>
            </a:pPr>
            <a:r>
              <a:rPr lang="cs-CZ" sz="2800" dirty="0" smtClean="0"/>
              <a:t>2. </a:t>
            </a:r>
            <a:r>
              <a:rPr lang="cs-CZ" sz="2800" b="1" dirty="0" smtClean="0"/>
              <a:t>Řekni, co je plodem hluchavky bílé.</a:t>
            </a:r>
          </a:p>
          <a:p>
            <a:pPr marL="514350" indent="-514350">
              <a:buNone/>
            </a:pPr>
            <a:r>
              <a:rPr lang="cs-CZ" sz="2800" dirty="0" smtClean="0"/>
              <a:t>Odpověď: tvrdka</a:t>
            </a:r>
          </a:p>
          <a:p>
            <a:pPr marL="514350" indent="-514350">
              <a:buNone/>
            </a:pPr>
            <a:r>
              <a:rPr lang="cs-CZ" sz="2800" dirty="0" smtClean="0"/>
              <a:t>3</a:t>
            </a:r>
            <a:r>
              <a:rPr lang="cs-CZ" sz="2800" b="1" dirty="0" smtClean="0"/>
              <a:t>. Řekni, kdo je hlavním opylovačem </a:t>
            </a:r>
            <a:r>
              <a:rPr lang="cs-CZ" sz="2800" b="1" dirty="0" err="1" smtClean="0"/>
              <a:t>hluchavkovitých</a:t>
            </a:r>
            <a:r>
              <a:rPr lang="cs-CZ" sz="2800" b="1" dirty="0" smtClean="0"/>
              <a:t> rostlin.</a:t>
            </a:r>
          </a:p>
          <a:p>
            <a:pPr marL="514350" indent="-514350">
              <a:buNone/>
            </a:pPr>
            <a:r>
              <a:rPr lang="cs-CZ" sz="2800" dirty="0" smtClean="0"/>
              <a:t>Odpověď: hmyz</a:t>
            </a:r>
          </a:p>
          <a:p>
            <a:pPr marL="514350" indent="-514350">
              <a:buNone/>
            </a:pPr>
            <a:r>
              <a:rPr lang="cs-CZ" sz="2800" dirty="0" smtClean="0"/>
              <a:t>4. </a:t>
            </a:r>
            <a:r>
              <a:rPr lang="cs-CZ" sz="2800" b="1" dirty="0" smtClean="0"/>
              <a:t>Odkryj a poznej následující druhy: 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Zástupný symbol pro obsah 15" descr="hluchavka žlutá, pitulnk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412776"/>
            <a:ext cx="3096344" cy="4138104"/>
          </a:xfrm>
        </p:spPr>
      </p:pic>
      <p:sp>
        <p:nvSpPr>
          <p:cNvPr id="5" name="Obdélník 4"/>
          <p:cNvSpPr/>
          <p:nvPr/>
        </p:nvSpPr>
        <p:spPr>
          <a:xfrm>
            <a:off x="971600" y="1268760"/>
            <a:ext cx="2160240" cy="151216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131840" y="1268760"/>
            <a:ext cx="2160240" cy="151216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292080" y="1268760"/>
            <a:ext cx="2160240" cy="15121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71600" y="2780928"/>
            <a:ext cx="2160240" cy="151216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131840" y="2780928"/>
            <a:ext cx="2160240" cy="151216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292080" y="2780928"/>
            <a:ext cx="2160240" cy="151216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71600" y="4293096"/>
            <a:ext cx="2160240" cy="151216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31840" y="4293096"/>
            <a:ext cx="2160240" cy="151216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292080" y="4293096"/>
            <a:ext cx="2160240" cy="15121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5220072" y="40466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</a:t>
            </a:r>
            <a:r>
              <a:rPr lang="cs-CZ" b="1" dirty="0" smtClean="0"/>
              <a:t>:     hluchavka žlutá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C 0.00121 -0.02454 0.00399 -0.03982 0.01597 -0.05857 C 0.02083 -0.06621 0.0243 -0.075 0.03177 -0.07824 C 0.03507 -0.08472 0.03715 -0.08449 0.04271 -0.08634 C 0.05121 -0.08565 0.06562 -0.08773 0.07326 -0.07824 C 0.07673 -0.07408 0.07969 -0.06945 0.08298 -0.06505 C 0.08507 -0.06227 0.08628 -0.05857 0.08785 -0.05533 C 0.08871 -0.05371 0.09028 -0.05047 0.09028 -0.05047 C 0.09462 -0.02709 0.08646 0.00092 0.08298 0.0243 C 0.08524 0.04884 0.08733 0.0581 0.10243 0.07153 C 0.10503 0.08171 0.11024 0.08356 0.11597 0.08935 C 0.1243 0.09815 0.12535 0.09977 0.13663 0.10231 C 0.1401 0.10162 0.14722 0.10116 0.15121 0.09907 C 0.16059 0.09444 0.16771 0.08403 0.17569 0.07639 C 0.18819 0.06458 0.17257 0.08287 0.18542 0.06828 C 0.19288 0.05972 0.19878 0.05185 0.20851 0.04861 C 0.21476 0.04328 0.22222 0.04051 0.22934 0.03889 C 0.25417 0.04143 0.26267 0.03703 0.27812 0.05856 C 0.27899 0.06203 0.2816 0.06458 0.28177 0.06828 C 0.28264 0.08125 0.28108 0.08055 0.27812 0.08935 C 0.27361 0.10278 0.27118 0.11828 0.26476 0.13009 C 0.26337 0.13703 0.26163 0.14213 0.25851 0.14791 C 0.25608 0.16111 0.25208 0.17453 0.24757 0.1868 C 0.24583 0.19629 0.24583 0.20694 0.24878 0.2162 C 0.25243 0.22778 0.26875 0.25092 0.27812 0.25509 C 0.28594 0.26597 0.30243 0.27453 0.31354 0.27801 C 0.32135 0.28333 0.32986 0.28611 0.33785 0.29097 C 0.34427 0.29491 0.34774 0.29884 0.35486 0.30069 C 0.36371 0.30648 0.37344 0.31203 0.38298 0.31528 C 0.39201 0.32338 0.3875 0.32106 0.39635 0.32338 C 0.40121 0.33032 0.39774 0.32616 0.40851 0.33333 C 0.41458 0.33727 0.42274 0.34745 0.42812 0.35278 C 0.43194 0.35671 0.43472 0.36227 0.43906 0.36412 C 0.44601 0.37338 0.45434 0.38287 0.46233 0.39004 C 0.47222 0.39884 0.45937 0.38379 0.46962 0.39514 C 0.47326 0.3993 0.48125 0.40879 0.48542 0.41134 C 0.48767 0.41273 0.49045 0.41296 0.49271 0.41458 C 0.49601 0.41666 0.49913 0.41898 0.50243 0.42106 C 0.50469 0.42268 0.50989 0.4243 0.50989 0.4243 C 0.52031 0.43356 0.51597 0.43981 0.51597 0.46018 L 0.12448 0.45856 " pathEditMode="relative" ptsTypes="fffffffffffffffffffffffffffffffffffffffAA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Zástupný symbol pro obsah 16" descr="mateřídouš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27784" y="1412776"/>
            <a:ext cx="3168352" cy="4223596"/>
          </a:xfrm>
        </p:spPr>
      </p:pic>
      <p:sp>
        <p:nvSpPr>
          <p:cNvPr id="5" name="Obdélník 4"/>
          <p:cNvSpPr/>
          <p:nvPr/>
        </p:nvSpPr>
        <p:spPr>
          <a:xfrm>
            <a:off x="971600" y="1268760"/>
            <a:ext cx="2160240" cy="151216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131840" y="1268760"/>
            <a:ext cx="2160240" cy="151216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292080" y="1268760"/>
            <a:ext cx="2160240" cy="15121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71600" y="2780928"/>
            <a:ext cx="2160240" cy="151216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131840" y="2780928"/>
            <a:ext cx="2160240" cy="151216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292080" y="2780928"/>
            <a:ext cx="2160240" cy="151216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71600" y="4293096"/>
            <a:ext cx="2160240" cy="151216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31840" y="4293096"/>
            <a:ext cx="2160240" cy="151216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292080" y="4293096"/>
            <a:ext cx="2160240" cy="15121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5220072" y="40466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</a:t>
            </a:r>
            <a:r>
              <a:rPr lang="cs-CZ" b="1" dirty="0" smtClean="0"/>
              <a:t>:     mateřídouška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C 0.00121 -0.02454 0.00399 -0.03982 0.01597 -0.05857 C 0.02083 -0.06621 0.0243 -0.075 0.03177 -0.07824 C 0.03507 -0.08472 0.03715 -0.08449 0.04271 -0.08634 C 0.05121 -0.08565 0.06562 -0.08773 0.07326 -0.07824 C 0.07673 -0.07408 0.07969 -0.06945 0.08298 -0.06505 C 0.08507 -0.06227 0.08628 -0.05857 0.08785 -0.05533 C 0.08871 -0.05371 0.09028 -0.05047 0.09028 -0.05047 C 0.09462 -0.02709 0.08646 0.00092 0.08298 0.0243 C 0.08524 0.04884 0.08733 0.0581 0.10243 0.07153 C 0.10503 0.08171 0.11024 0.08356 0.11597 0.08935 C 0.1243 0.09815 0.12535 0.09977 0.13663 0.10231 C 0.1401 0.10162 0.14722 0.10116 0.15121 0.09907 C 0.16059 0.09444 0.16771 0.08403 0.17569 0.07639 C 0.18819 0.06458 0.17257 0.08287 0.18542 0.06828 C 0.19288 0.05972 0.19878 0.05185 0.20851 0.04861 C 0.21476 0.04328 0.22222 0.04051 0.22934 0.03889 C 0.25417 0.04143 0.26267 0.03703 0.27812 0.05856 C 0.27899 0.06203 0.2816 0.06458 0.28177 0.06828 C 0.28264 0.08125 0.28108 0.08055 0.27812 0.08935 C 0.27361 0.10278 0.27118 0.11828 0.26476 0.13009 C 0.26337 0.13703 0.26163 0.14213 0.25851 0.14791 C 0.25608 0.16111 0.25208 0.17453 0.24757 0.1868 C 0.24583 0.19629 0.24583 0.20694 0.24878 0.2162 C 0.25243 0.22778 0.26875 0.25092 0.27812 0.25509 C 0.28594 0.26597 0.30243 0.27453 0.31354 0.27801 C 0.32135 0.28333 0.32986 0.28611 0.33785 0.29097 C 0.34427 0.29491 0.34774 0.29884 0.35486 0.30069 C 0.36371 0.30648 0.37344 0.31203 0.38298 0.31528 C 0.39201 0.32338 0.3875 0.32106 0.39635 0.32338 C 0.40121 0.33032 0.39774 0.32616 0.40851 0.33333 C 0.41458 0.33727 0.42274 0.34745 0.42812 0.35278 C 0.43194 0.35671 0.43472 0.36227 0.43906 0.36412 C 0.44601 0.37338 0.45434 0.38287 0.46233 0.39004 C 0.47222 0.39884 0.45937 0.38379 0.46962 0.39514 C 0.47326 0.3993 0.48125 0.40879 0.48542 0.41134 C 0.48767 0.41273 0.49045 0.41296 0.49271 0.41458 C 0.49601 0.41666 0.49913 0.41898 0.50243 0.42106 C 0.50469 0.42268 0.50989 0.4243 0.50989 0.4243 C 0.52031 0.43356 0.51597 0.43981 0.51597 0.46018 L 0.12448 0.45856 " pathEditMode="relative" ptsTypes="fffffffffffffffffffffffffffffffffffffffAA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POUŽITÉ ZDROJE: </a:t>
            </a:r>
          </a:p>
        </p:txBody>
      </p:sp>
      <p:sp>
        <p:nvSpPr>
          <p:cNvPr id="27651" name="Rectangle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sz="1200" dirty="0" smtClean="0">
                <a:latin typeface="+mj-lt"/>
              </a:rPr>
              <a:t>není-li uvedeno jinak vlastní práce autora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z="1200" dirty="0" smtClean="0">
                <a:latin typeface="+mj-lt"/>
              </a:rPr>
              <a:t>/cit. 2012-05-15/. Dostupný pod licencí public </a:t>
            </a:r>
            <a:r>
              <a:rPr lang="cs-CZ" sz="1200" dirty="0" err="1" smtClean="0">
                <a:latin typeface="+mj-lt"/>
              </a:rPr>
              <a:t>domain</a:t>
            </a:r>
            <a:r>
              <a:rPr lang="cs-CZ" sz="1200" dirty="0" smtClean="0">
                <a:latin typeface="+mj-lt"/>
              </a:rPr>
              <a:t> na WWW:</a:t>
            </a: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Obr.5 </a:t>
            </a:r>
            <a:r>
              <a:rPr lang="cs-CZ" sz="1200" dirty="0" err="1" smtClean="0">
                <a:latin typeface="+mj-lt"/>
              </a:rPr>
              <a:t>Georges</a:t>
            </a:r>
            <a:r>
              <a:rPr lang="cs-CZ" sz="1200" dirty="0" smtClean="0">
                <a:latin typeface="+mj-lt"/>
              </a:rPr>
              <a:t> </a:t>
            </a:r>
            <a:r>
              <a:rPr lang="cs-CZ" sz="1200" dirty="0" err="1" smtClean="0">
                <a:latin typeface="+mj-lt"/>
              </a:rPr>
              <a:t>Jansoone</a:t>
            </a:r>
            <a:r>
              <a:rPr lang="cs-CZ" sz="1200" dirty="0" smtClean="0">
                <a:latin typeface="+mj-lt"/>
              </a:rPr>
              <a:t>, </a:t>
            </a:r>
            <a:r>
              <a:rPr lang="cs-CZ" sz="1200" dirty="0" smtClean="0">
                <a:latin typeface="+mj-lt"/>
                <a:hlinkClick r:id="rId2"/>
              </a:rPr>
              <a:t>http://cs.wikipedia.org/wiki/Soubor:Melissa_officinalis01.jpg</a:t>
            </a:r>
            <a:endParaRPr lang="cs-CZ" sz="1200" dirty="0" smtClean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Obr. 6 http://commons.wikimedia.org/wiki/User:Sten</a:t>
            </a: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 </a:t>
            </a:r>
            <a:r>
              <a:rPr lang="cs-CZ" sz="1200" dirty="0" smtClean="0">
                <a:latin typeface="+mj-lt"/>
                <a:hlinkClick r:id="rId3"/>
              </a:rPr>
              <a:t>http://upload.wikimedia.org/wikipedia/commons/9/93/Lavandula-angustifolia-flowering.JPG</a:t>
            </a:r>
            <a:endParaRPr lang="cs-CZ" sz="1200" dirty="0" smtClean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Obr. 7 </a:t>
            </a:r>
            <a:r>
              <a:rPr lang="cs-CZ" sz="1200" dirty="0" smtClean="0">
                <a:latin typeface="+mj-lt"/>
                <a:hlinkClick r:id="rId4"/>
              </a:rPr>
              <a:t>http://en.wikipedia.org/wiki/en:Longwood_Gardens</a:t>
            </a:r>
            <a:r>
              <a:rPr lang="cs-CZ" sz="1200" dirty="0" smtClean="0">
                <a:latin typeface="+mj-lt"/>
              </a:rPr>
              <a:t>, </a:t>
            </a:r>
            <a:r>
              <a:rPr lang="cs-CZ" sz="1200" dirty="0" smtClean="0">
                <a:latin typeface="+mj-lt"/>
                <a:hlinkClick r:id="rId5"/>
              </a:rPr>
              <a:t>http://cs.wikipedia.org/wiki/Soubor:Origanum_majorana.jpg</a:t>
            </a:r>
            <a:r>
              <a:rPr lang="cs-CZ" sz="1200" dirty="0" smtClean="0">
                <a:latin typeface="+mj-lt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Obr. 8 </a:t>
            </a:r>
            <a:r>
              <a:rPr lang="cs-CZ" sz="1200" dirty="0" smtClean="0">
                <a:latin typeface="+mj-lt"/>
                <a:hlinkClick r:id="rId6"/>
              </a:rPr>
              <a:t>http://commons.wikimedia.org/w/index.php?title=Kategorie:Bild_einer_Pflanze&amp;action=edit&amp;redlink=1</a:t>
            </a:r>
            <a:r>
              <a:rPr lang="cs-CZ" sz="1200" dirty="0" smtClean="0">
                <a:latin typeface="+mj-lt"/>
              </a:rPr>
              <a:t>,  </a:t>
            </a:r>
            <a:r>
              <a:rPr lang="cs-CZ" sz="1200" dirty="0" smtClean="0">
                <a:latin typeface="+mj-lt"/>
                <a:hlinkClick r:id="rId7"/>
              </a:rPr>
              <a:t>http://cs.wikipedia.org/wiki/Soubor:Thymian.jpg</a:t>
            </a:r>
            <a:r>
              <a:rPr lang="cs-CZ" sz="1200" dirty="0" smtClean="0">
                <a:latin typeface="+mj-lt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Obr. 14 </a:t>
            </a:r>
            <a:r>
              <a:rPr lang="cs-CZ" sz="1200" dirty="0" smtClean="0">
                <a:latin typeface="+mj-lt"/>
                <a:hlinkClick r:id="rId8"/>
              </a:rPr>
              <a:t>http://fr.</a:t>
            </a:r>
            <a:r>
              <a:rPr lang="cs-CZ" sz="1200" dirty="0" err="1" smtClean="0">
                <a:latin typeface="+mj-lt"/>
                <a:hlinkClick r:id="rId8"/>
              </a:rPr>
              <a:t>wikipedia.org</a:t>
            </a:r>
            <a:r>
              <a:rPr lang="cs-CZ" sz="1200" dirty="0" smtClean="0">
                <a:latin typeface="+mj-lt"/>
                <a:hlinkClick r:id="rId8"/>
              </a:rPr>
              <a:t>/</a:t>
            </a:r>
            <a:r>
              <a:rPr lang="cs-CZ" sz="1200" dirty="0" err="1" smtClean="0">
                <a:latin typeface="+mj-lt"/>
                <a:hlinkClick r:id="rId8"/>
              </a:rPr>
              <a:t>wiki</a:t>
            </a:r>
            <a:r>
              <a:rPr lang="cs-CZ" sz="1200" dirty="0" smtClean="0">
                <a:latin typeface="+mj-lt"/>
                <a:hlinkClick r:id="rId8"/>
              </a:rPr>
              <a:t>/User:</a:t>
            </a:r>
            <a:r>
              <a:rPr lang="cs-CZ" sz="1200" dirty="0" err="1" smtClean="0">
                <a:latin typeface="+mj-lt"/>
                <a:hlinkClick r:id="rId8"/>
              </a:rPr>
              <a:t>Jeffdelonge</a:t>
            </a:r>
            <a:endParaRPr lang="cs-CZ" sz="1200" dirty="0" smtClean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  <a:hlinkClick r:id="rId9"/>
              </a:rPr>
              <a:t>http://upload.wikimedia.org/wikipedia/commons/c/c0/Glechoma_hederacea.jpg</a:t>
            </a:r>
            <a:endParaRPr lang="cs-CZ" sz="1200" dirty="0" smtClean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Obr.15 Frank </a:t>
            </a:r>
            <a:r>
              <a:rPr lang="cs-CZ" sz="1200" dirty="0" err="1" smtClean="0">
                <a:latin typeface="+mj-lt"/>
              </a:rPr>
              <a:t>Vincentz</a:t>
            </a:r>
            <a:r>
              <a:rPr lang="cs-CZ" sz="1200" dirty="0" smtClean="0">
                <a:latin typeface="+mj-lt"/>
              </a:rPr>
              <a:t>  </a:t>
            </a:r>
            <a:r>
              <a:rPr lang="cs-CZ" sz="1200" dirty="0" smtClean="0">
                <a:latin typeface="+mj-lt"/>
                <a:hlinkClick r:id="rId10"/>
              </a:rPr>
              <a:t>http://upload.wikimedia.org/wikipedia/commons/0/0d/Lamium_album4_ies.jpg</a:t>
            </a:r>
            <a:endParaRPr lang="cs-CZ" sz="1200" dirty="0" smtClean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Obr. 16 </a:t>
            </a:r>
            <a:r>
              <a:rPr lang="cs-CZ" sz="1200" dirty="0" smtClean="0">
                <a:latin typeface="+mj-lt"/>
                <a:hlinkClick r:id="rId11"/>
              </a:rPr>
              <a:t>http://commons.wikimedia.org/wiki/User:Lviatour</a:t>
            </a:r>
            <a:r>
              <a:rPr lang="cs-CZ" sz="1200" dirty="0" smtClean="0">
                <a:latin typeface="+mj-lt"/>
              </a:rPr>
              <a:t> </a:t>
            </a:r>
            <a:r>
              <a:rPr lang="cs-CZ" sz="1200" dirty="0" smtClean="0">
                <a:latin typeface="+mj-lt"/>
                <a:hlinkClick r:id="rId12"/>
              </a:rPr>
              <a:t>http://upload.wikimedia.org/wikipedia/commons/a/ac/Apis_mellifera_2_Luc_Viatour.JPG</a:t>
            </a:r>
            <a:endParaRPr lang="cs-CZ" sz="1200" dirty="0" smtClean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cs-CZ" sz="1200" dirty="0" smtClean="0">
                <a:latin typeface="+mj-lt"/>
              </a:rPr>
              <a:t>Obr. 1-4, 9-13  se souhlasem Renaty Daňkové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z="1200" dirty="0" err="1" smtClean="0">
                <a:latin typeface="+mj-lt"/>
              </a:rPr>
              <a:t>Čabradová</a:t>
            </a:r>
            <a:r>
              <a:rPr lang="cs-CZ" sz="1200" dirty="0" smtClean="0">
                <a:latin typeface="+mj-lt"/>
              </a:rPr>
              <a:t>,V. a kol.,Přírodopis pro 7.ročník, </a:t>
            </a:r>
            <a:r>
              <a:rPr lang="cs-CZ" sz="1200" dirty="0" err="1" smtClean="0">
                <a:latin typeface="+mj-lt"/>
              </a:rPr>
              <a:t>Fraus</a:t>
            </a:r>
            <a:r>
              <a:rPr lang="cs-CZ" sz="1200" dirty="0" smtClean="0">
                <a:latin typeface="+mj-lt"/>
              </a:rPr>
              <a:t>, Plzeň, 2005 </a:t>
            </a:r>
          </a:p>
          <a:p>
            <a:pPr>
              <a:lnSpc>
                <a:spcPct val="90000"/>
              </a:lnSpc>
            </a:pPr>
            <a:endParaRPr lang="cs-CZ" sz="1200" dirty="0" smtClean="0">
              <a:latin typeface="+mj-lt"/>
            </a:endParaRPr>
          </a:p>
          <a:p>
            <a:pPr>
              <a:lnSpc>
                <a:spcPct val="90000"/>
              </a:lnSpc>
            </a:pPr>
            <a:endParaRPr lang="cs-CZ" sz="1400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endParaRPr lang="cs-CZ" sz="1400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endParaRPr lang="cs-CZ" sz="12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411</Words>
  <Application>Microsoft Office PowerPoint</Application>
  <PresentationFormat>Předvádění na obrazovce (4:3)</PresentationFormat>
  <Paragraphs>119</Paragraphs>
  <Slides>21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Čeleď:  HLUCHAVKOVITÉ</vt:lpstr>
      <vt:lpstr>CHARAKTERISTIKA  ČELEDI:</vt:lpstr>
      <vt:lpstr>ŘEKNI, JAK VYPADÁ KVĚT OBOUPOHLAVNÝ</vt:lpstr>
      <vt:lpstr>ŘEKNI, JAK VYPADÁ KVĚT PĚTIČETNÝ</vt:lpstr>
      <vt:lpstr>ŘEKNI, JAK VYPADÁ KVĚT ROZLIŠENÝ.</vt:lpstr>
      <vt:lpstr>Korunní lístky jsou srostlé v horní a dolní pysk</vt:lpstr>
      <vt:lpstr>Hlavním opylovačem HLUCHAVKOVITÝCH  rostlin je HMYZ</vt:lpstr>
      <vt:lpstr>Hospodářské využití pro obsah vonných silic:</vt:lpstr>
      <vt:lpstr>    ŠALVĚJ LUČNÍ              DOBROMYSL</vt:lpstr>
      <vt:lpstr>   MATEŘÍDOUŠKA             MÁTA    </vt:lpstr>
      <vt:lpstr>  MEDUŇKA             LEVANDULE</vt:lpstr>
      <vt:lpstr>   MAJORÁNKA           </vt:lpstr>
      <vt:lpstr>HLUCHAVKA BÍLÁ a NACHOVÁ</vt:lpstr>
      <vt:lpstr>HLUCHAVKA SKVRNITÁ a ŽLUTÁ </vt:lpstr>
      <vt:lpstr>ZBĚHOVEC PLAZIVÝ a POPENEC OBECNÝ</vt:lpstr>
      <vt:lpstr>Zápis do sešitu:</vt:lpstr>
      <vt:lpstr>Závěrečné otázky:</vt:lpstr>
      <vt:lpstr>Snímek 19</vt:lpstr>
      <vt:lpstr>Snímek 20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User</cp:lastModifiedBy>
  <cp:revision>16</cp:revision>
  <dcterms:modified xsi:type="dcterms:W3CDTF">2012-05-24T19:15:59Z</dcterms:modified>
</cp:coreProperties>
</file>