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168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a/a5/Iceberg_lettuce_(IJssla_krop).jpg" TargetMode="Externa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5/Iceberg_lettuce_(IJssla_krop).jpg" TargetMode="External"/><Relationship Id="rId2" Type="http://schemas.openxmlformats.org/officeDocument/2006/relationships/hyperlink" Target="http://commons.wikimedia.org/wiki/User:Rasbak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930400"/>
          </a:xfrm>
        </p:spPr>
        <p:txBody>
          <a:bodyPr/>
          <a:lstStyle/>
          <a:p>
            <a:pPr algn="l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/>
              <a:t>Název projektu: „Učíme lépe a moderněji“ </a:t>
            </a:r>
            <a:br>
              <a:rPr lang="cs-CZ" sz="1200" smtClean="0"/>
            </a:br>
            <a:r>
              <a:rPr lang="cs-CZ" sz="1200" smtClean="0"/>
              <a:t>OP VK 1.4 </a:t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2349500"/>
            <a:ext cx="8229600" cy="39592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Název </a:t>
            </a:r>
            <a:r>
              <a:rPr lang="cs-CZ" sz="900" dirty="0" err="1" smtClean="0"/>
              <a:t>DUMu</a:t>
            </a:r>
            <a:r>
              <a:rPr lang="cs-CZ" sz="900" dirty="0" smtClean="0"/>
              <a:t>: VY_52_INOVACE_14_2_HVĚZDNICOVITÉ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Číslo skupiny: 1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Autor:Mgr. Jana </a:t>
            </a:r>
            <a:r>
              <a:rPr lang="cs-CZ" sz="900" dirty="0" err="1" smtClean="0"/>
              <a:t>Střížková</a:t>
            </a: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Vzdělávací oblast/Předmět/Téma: ČLOVĚK A PŘÍRODA / PŘÍRODOPIS / BOTANIKA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Druh učebního materiálu: PREZENTACE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Metodický list:	ne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 marL="446088" indent="-446088"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Anotace: Pomocí prezentace popisování charakteristických znaků čeledi </a:t>
            </a:r>
            <a:r>
              <a:rPr lang="cs-CZ" sz="900" dirty="0" err="1" smtClean="0"/>
              <a:t>hvězdnicovité</a:t>
            </a:r>
            <a:r>
              <a:rPr lang="cs-CZ" sz="900" dirty="0" smtClean="0"/>
              <a:t>, jejich hospodářského významu a druhů. Zápis do sešitu.  Závěrečné opakování.		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Ověřeno ve třídě: 7.C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Datum ověření: 24.5. 2012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ve výuce a provedl(a) o tom zápis do TK.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zveřejňováno, používáno, upravováno a uchováváno.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800" dirty="0" smtClean="0"/>
              <a:t>Datum:	 24. 5. 2012		Podpis: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700" dirty="0" smtClean="0"/>
              <a:t> 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700" dirty="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BOTANIKA:  DVOUDĚLOŽNÉ ROSTLINY </a:t>
            </a:r>
          </a:p>
        </p:txBody>
      </p:sp>
      <p:sp>
        <p:nvSpPr>
          <p:cNvPr id="15362" name="Rectang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ČELEĎ: HVĚZDNICOVITÉ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>
                <a:latin typeface="Arial" charset="0"/>
              </a:rPr>
              <a:t>CHARAKTERISTIKA  ČELEDI:</a:t>
            </a:r>
          </a:p>
        </p:txBody>
      </p:sp>
      <p:sp>
        <p:nvSpPr>
          <p:cNvPr id="66563" name="Rectangle 3"/>
          <p:cNvSpPr>
            <a:spLocks noGrp="1"/>
          </p:cNvSpPr>
          <p:nvPr>
            <p:ph sz="quarter" idx="1"/>
          </p:nvPr>
        </p:nvSpPr>
        <p:spPr>
          <a:xfrm>
            <a:off x="395288" y="1700213"/>
            <a:ext cx="8229600" cy="4525962"/>
          </a:xfrm>
        </p:spPr>
        <p:txBody>
          <a:bodyPr/>
          <a:lstStyle/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r>
              <a:rPr lang="cs-CZ" dirty="0" smtClean="0">
                <a:latin typeface="Arial" charset="0"/>
              </a:rPr>
              <a:t>DRUHOVĚ NEJPOČETNĚJŠÍ SKUPINA DVOUDĚLOŽNÝCH ROSTLIN</a:t>
            </a:r>
          </a:p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r>
              <a:rPr lang="cs-CZ" dirty="0" smtClean="0">
                <a:latin typeface="Arial" charset="0"/>
              </a:rPr>
              <a:t>BYLINY S KVĚTY USPOŘÁDANÝMI DO ÚBORU</a:t>
            </a:r>
          </a:p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r>
              <a:rPr lang="cs-CZ" dirty="0" smtClean="0">
                <a:latin typeface="Arial" charset="0"/>
              </a:rPr>
              <a:t>Vzpomeneš si, co je úbor?</a:t>
            </a:r>
          </a:p>
          <a:p>
            <a:pPr algn="ctr">
              <a:buFont typeface="Arial" charset="0"/>
              <a:buNone/>
            </a:pPr>
            <a:r>
              <a:rPr lang="cs-CZ" dirty="0" smtClean="0">
                <a:latin typeface="Arial" charset="0"/>
              </a:rPr>
              <a:t>druh hroznovitého květenství </a:t>
            </a:r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6372225" y="2205038"/>
            <a:ext cx="3286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>
                <a:latin typeface="Arial" charset="0"/>
              </a:rPr>
              <a:t>KVĚTENSTVÍ NEBO JEDEN KVĚT?</a:t>
            </a:r>
          </a:p>
        </p:txBody>
      </p:sp>
      <p:sp>
        <p:nvSpPr>
          <p:cNvPr id="67590" name="Rectangle 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65650"/>
          </a:xfrm>
        </p:spPr>
        <p:txBody>
          <a:bodyPr/>
          <a:lstStyle/>
          <a:p>
            <a:pPr marL="533400" indent="-533400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marL="533400" indent="-533400">
              <a:buFont typeface="Arial" charset="0"/>
              <a:buNone/>
            </a:pPr>
            <a:r>
              <a:rPr lang="cs-CZ" dirty="0" smtClean="0">
                <a:latin typeface="Arial" charset="0"/>
              </a:rPr>
              <a:t>Úbor je tvořen květy: </a:t>
            </a:r>
          </a:p>
          <a:p>
            <a:pPr marL="533400" indent="-533400">
              <a:buNone/>
            </a:pPr>
            <a:r>
              <a:rPr lang="cs-CZ" dirty="0" smtClean="0">
                <a:latin typeface="Arial" charset="0"/>
              </a:rPr>
              <a:t>1. JAZYKOVITÝMI</a:t>
            </a:r>
            <a:r>
              <a:rPr lang="cs-CZ" dirty="0" smtClean="0">
                <a:latin typeface="Arial" charset="0"/>
              </a:rPr>
              <a:t>, které nemají rozmnožovací orgány a slouží k nalákání hmyzu</a:t>
            </a:r>
          </a:p>
          <a:p>
            <a:pPr marL="533400" indent="-533400">
              <a:buFont typeface="Arial" charset="0"/>
              <a:buNone/>
            </a:pPr>
            <a:r>
              <a:rPr lang="cs-CZ" dirty="0" smtClean="0">
                <a:latin typeface="Arial" charset="0"/>
              </a:rPr>
              <a:t>2. TRUBKOVITÝMI, které vyrůstají uprostřed a slouží k rozmnožování</a:t>
            </a:r>
          </a:p>
          <a:p>
            <a:pPr marL="533400" indent="-533400"/>
            <a:endParaRPr lang="cs-CZ" dirty="0" smtClean="0">
              <a:latin typeface="Arial" charset="0"/>
            </a:endParaRPr>
          </a:p>
        </p:txBody>
      </p:sp>
      <p:pic>
        <p:nvPicPr>
          <p:cNvPr id="67592" name="Picture 8" descr="hvězdnice alpská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478046"/>
            <a:ext cx="3423320" cy="4575091"/>
          </a:xfrm>
        </p:spPr>
      </p:pic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8101013" y="6381750"/>
            <a:ext cx="10429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</a:t>
            </a: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4211960" y="2996952"/>
            <a:ext cx="165618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4283968" y="4005064"/>
            <a:ext cx="273630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PLOD</a:t>
            </a:r>
          </a:p>
        </p:txBody>
      </p:sp>
      <p:sp>
        <p:nvSpPr>
          <p:cNvPr id="70661" name="Rectangle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 smtClean="0">
              <a:latin typeface="Arial" charset="0"/>
            </a:endParaRPr>
          </a:p>
          <a:p>
            <a:r>
              <a:rPr lang="cs-CZ" dirty="0" smtClean="0">
                <a:latin typeface="Arial" charset="0"/>
              </a:rPr>
              <a:t>PO OPYLENÍ A OPLOZENÍ TRUBKOVITÝCH KVĚTŮ VZNIKÁ NAŽKA</a:t>
            </a:r>
          </a:p>
          <a:p>
            <a:r>
              <a:rPr lang="cs-CZ" dirty="0" smtClean="0">
                <a:latin typeface="Arial" charset="0"/>
              </a:rPr>
              <a:t>NAŽKA MŮŽE BÝT OPATŘENA CHMÝREM </a:t>
            </a:r>
          </a:p>
          <a:p>
            <a:pPr>
              <a:buNone/>
            </a:pPr>
            <a:endParaRPr lang="cs-CZ" dirty="0" smtClean="0">
              <a:latin typeface="Arial" charset="0"/>
            </a:endParaRPr>
          </a:p>
          <a:p>
            <a:r>
              <a:rPr lang="cs-CZ" dirty="0" smtClean="0">
                <a:latin typeface="Arial" charset="0"/>
              </a:rPr>
              <a:t>Víš </a:t>
            </a:r>
            <a:r>
              <a:rPr lang="cs-CZ" dirty="0" smtClean="0">
                <a:latin typeface="Arial" charset="0"/>
              </a:rPr>
              <a:t>co je chmýr a k čemu slouží? </a:t>
            </a:r>
          </a:p>
          <a:p>
            <a:endParaRPr lang="cs-CZ" dirty="0" smtClean="0">
              <a:latin typeface="Arial" charset="0"/>
            </a:endParaRPr>
          </a:p>
        </p:txBody>
      </p:sp>
      <p:pic>
        <p:nvPicPr>
          <p:cNvPr id="70663" name="Picture 7" descr="P108030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860032" y="1484784"/>
            <a:ext cx="4038600" cy="3028950"/>
          </a:xfrm>
        </p:spPr>
      </p:pic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4644008" y="4869160"/>
            <a:ext cx="432117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/>
              <a:t>Chmýr je přeměněný kalich a napomáhá k rozšiřování nažek větrem.</a:t>
            </a: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8101013" y="6381750"/>
            <a:ext cx="10429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06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06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06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06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06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06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06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06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1" grpId="0" build="p"/>
      <p:bldP spid="7066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SLUNEČNICE ROČNÍ</a:t>
            </a:r>
          </a:p>
        </p:txBody>
      </p:sp>
      <p:sp>
        <p:nvSpPr>
          <p:cNvPr id="72709" name="Rectangle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endParaRPr lang="cs-CZ" dirty="0" smtClean="0">
              <a:latin typeface="Arial" charset="0"/>
            </a:endParaRPr>
          </a:p>
          <a:p>
            <a:r>
              <a:rPr lang="cs-CZ" dirty="0" smtClean="0">
                <a:latin typeface="Arial" charset="0"/>
              </a:rPr>
              <a:t>JEDNOLETÁ BYLINA, KTERÁ SE PĚSTUJE PRO PLODY – NAŽKY</a:t>
            </a:r>
          </a:p>
          <a:p>
            <a:pPr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r>
              <a:rPr lang="cs-CZ" dirty="0" smtClean="0">
                <a:latin typeface="Arial" charset="0"/>
              </a:rPr>
              <a:t>Z NAŽEK SE LISUJE OLEJ</a:t>
            </a:r>
          </a:p>
        </p:txBody>
      </p:sp>
      <p:pic>
        <p:nvPicPr>
          <p:cNvPr id="72711" name="Picture 7" descr="slunečnice roční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00600" y="2197894"/>
            <a:ext cx="4038600" cy="3028950"/>
          </a:xfrm>
        </p:spPr>
      </p:pic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8101013" y="6381750"/>
            <a:ext cx="10429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LOCIKA SALÁT</a:t>
            </a:r>
          </a:p>
        </p:txBody>
      </p:sp>
      <p:sp>
        <p:nvSpPr>
          <p:cNvPr id="74757" name="Rectangle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smtClean="0">
              <a:latin typeface="Arial" charset="0"/>
            </a:endParaRPr>
          </a:p>
          <a:p>
            <a:endParaRPr lang="cs-CZ" smtClean="0">
              <a:latin typeface="Arial" charset="0"/>
            </a:endParaRPr>
          </a:p>
        </p:txBody>
      </p:sp>
      <p:pic>
        <p:nvPicPr>
          <p:cNvPr id="74761" name="Picture 9" descr="Soubor:Iceberg lettuce (IJssla krop).jpg">
            <a:hlinkClick r:id="rId2"/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907704" y="1772816"/>
            <a:ext cx="5410200" cy="4068762"/>
          </a:xfrm>
        </p:spPr>
      </p:pic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8101013" y="6381750"/>
            <a:ext cx="10429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4</a:t>
            </a:r>
          </a:p>
        </p:txBody>
      </p:sp>
      <p:sp>
        <p:nvSpPr>
          <p:cNvPr id="74763" name="Text Box 11"/>
          <p:cNvSpPr txBox="1">
            <a:spLocks noChangeArrowheads="1"/>
          </p:cNvSpPr>
          <p:nvPr/>
        </p:nvSpPr>
        <p:spPr bwMode="auto">
          <a:xfrm>
            <a:off x="1258888" y="5733256"/>
            <a:ext cx="6481762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dirty="0"/>
              <a:t>pěstuje se pro listy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5" name="Rectang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ČEKANKA OBECNÁ</a:t>
            </a:r>
          </a:p>
        </p:txBody>
      </p:sp>
      <p:pic>
        <p:nvPicPr>
          <p:cNvPr id="76807" name="Picture 7" descr="čekanka obecná (1)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625236"/>
            <a:ext cx="3320926" cy="4427901"/>
          </a:xfrm>
        </p:spPr>
      </p:pic>
      <p:sp>
        <p:nvSpPr>
          <p:cNvPr id="76810" name="Rectangle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Z PĚSTOVANÝCH ODRŮD ČEKANKY SE KONZUMUJÍ LISTOVÉ PUKY</a:t>
            </a:r>
          </a:p>
          <a:p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KOŘEN SE VYUŽÍVÁ K VÝROBĚ KÁVOVÉ NÁHRAŽKY</a:t>
            </a:r>
          </a:p>
        </p:txBody>
      </p:sp>
      <p:sp>
        <p:nvSpPr>
          <p:cNvPr id="76811" name="Text Box 11"/>
          <p:cNvSpPr txBox="1">
            <a:spLocks noChangeArrowheads="1"/>
          </p:cNvSpPr>
          <p:nvPr/>
        </p:nvSpPr>
        <p:spPr bwMode="auto">
          <a:xfrm>
            <a:off x="3275856" y="6309320"/>
            <a:ext cx="10429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Obr. 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8" name="Rectang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>
                <a:latin typeface="Arial" charset="0"/>
              </a:rPr>
              <a:t>LÉČIVÉ ÚČINKY MAJÍ NAPŘÍKLAD</a:t>
            </a:r>
            <a:r>
              <a:rPr lang="cs-CZ" smtClean="0">
                <a:latin typeface="Arial" charset="0"/>
              </a:rPr>
              <a:t> </a:t>
            </a:r>
          </a:p>
        </p:txBody>
      </p:sp>
      <p:pic>
        <p:nvPicPr>
          <p:cNvPr id="79881" name="Picture 9" descr="heřmánek pravý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55650" y="2060575"/>
            <a:ext cx="3096270" cy="4138521"/>
          </a:xfrm>
        </p:spPr>
      </p:pic>
      <p:pic>
        <p:nvPicPr>
          <p:cNvPr id="79882" name="Picture 10" descr="podběl obecný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88024" y="2996952"/>
            <a:ext cx="4038600" cy="3021890"/>
          </a:xfrm>
        </p:spPr>
      </p:pic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971550" y="1484313"/>
            <a:ext cx="3384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HEŘMÁNEK PRAVÝ</a:t>
            </a:r>
          </a:p>
        </p:txBody>
      </p:sp>
      <p:sp>
        <p:nvSpPr>
          <p:cNvPr id="79885" name="Text Box 13"/>
          <p:cNvSpPr txBox="1">
            <a:spLocks noChangeArrowheads="1"/>
          </p:cNvSpPr>
          <p:nvPr/>
        </p:nvSpPr>
        <p:spPr bwMode="auto">
          <a:xfrm>
            <a:off x="4787900" y="2133600"/>
            <a:ext cx="38877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/>
              <a:t>PODBĚL LÉKAŘSKÝ</a:t>
            </a:r>
          </a:p>
        </p:txBody>
      </p:sp>
      <p:sp>
        <p:nvSpPr>
          <p:cNvPr id="79886" name="Text Box 14"/>
          <p:cNvSpPr txBox="1">
            <a:spLocks noChangeArrowheads="1"/>
          </p:cNvSpPr>
          <p:nvPr/>
        </p:nvSpPr>
        <p:spPr bwMode="auto">
          <a:xfrm>
            <a:off x="7956377" y="6381750"/>
            <a:ext cx="1187624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Obr. 6,7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NA LOUKÁCH ROSTOU:</a:t>
            </a:r>
          </a:p>
        </p:txBody>
      </p:sp>
      <p:pic>
        <p:nvPicPr>
          <p:cNvPr id="82951" name="Picture 7" descr="chrpa luční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01625" y="2197894"/>
            <a:ext cx="4038600" cy="3028950"/>
          </a:xfrm>
        </p:spPr>
      </p:pic>
      <p:pic>
        <p:nvPicPr>
          <p:cNvPr id="82956" name="Picture 12" descr="řebříček obecný (2)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148064" y="2060848"/>
            <a:ext cx="3009581" cy="4022651"/>
          </a:xfrm>
          <a:noFill/>
          <a:ln/>
        </p:spPr>
      </p:pic>
      <p:sp>
        <p:nvSpPr>
          <p:cNvPr id="82954" name="Text Box 10"/>
          <p:cNvSpPr txBox="1">
            <a:spLocks noChangeArrowheads="1"/>
          </p:cNvSpPr>
          <p:nvPr/>
        </p:nvSpPr>
        <p:spPr bwMode="auto">
          <a:xfrm>
            <a:off x="1042988" y="1773238"/>
            <a:ext cx="33131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/>
              <a:t>CHRPA LUČNÍ</a:t>
            </a:r>
          </a:p>
        </p:txBody>
      </p:sp>
      <p:sp>
        <p:nvSpPr>
          <p:cNvPr id="82957" name="Text Box 13"/>
          <p:cNvSpPr txBox="1">
            <a:spLocks noChangeArrowheads="1"/>
          </p:cNvSpPr>
          <p:nvPr/>
        </p:nvSpPr>
        <p:spPr bwMode="auto">
          <a:xfrm>
            <a:off x="4787900" y="1557338"/>
            <a:ext cx="33131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000" dirty="0"/>
              <a:t>ŘEBŘÍČEK OBECNÝ</a:t>
            </a:r>
          </a:p>
        </p:txBody>
      </p:sp>
      <p:sp>
        <p:nvSpPr>
          <p:cNvPr id="82958" name="Text Box 14"/>
          <p:cNvSpPr txBox="1">
            <a:spLocks noChangeArrowheads="1"/>
          </p:cNvSpPr>
          <p:nvPr/>
        </p:nvSpPr>
        <p:spPr bwMode="auto">
          <a:xfrm>
            <a:off x="7740352" y="6309320"/>
            <a:ext cx="10429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Obr. 8,9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KOPRETINA VRATIČ A KOPRETINA BÍLÁ</a:t>
            </a:r>
          </a:p>
        </p:txBody>
      </p:sp>
      <p:pic>
        <p:nvPicPr>
          <p:cNvPr id="85002" name="Picture 10" descr="vratič obecný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01625" y="2197894"/>
            <a:ext cx="4038600" cy="3028950"/>
          </a:xfrm>
        </p:spPr>
      </p:pic>
      <p:pic>
        <p:nvPicPr>
          <p:cNvPr id="85004" name="Picture 12" descr="kopretina bílá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068415" y="1371600"/>
            <a:ext cx="3502969" cy="4681538"/>
          </a:xfrm>
        </p:spPr>
      </p:pic>
      <p:sp>
        <p:nvSpPr>
          <p:cNvPr id="85005" name="Text Box 13"/>
          <p:cNvSpPr txBox="1">
            <a:spLocks noChangeArrowheads="1"/>
          </p:cNvSpPr>
          <p:nvPr/>
        </p:nvSpPr>
        <p:spPr bwMode="auto">
          <a:xfrm>
            <a:off x="7452320" y="6309320"/>
            <a:ext cx="1403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Obr. 10,11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smtClean="0">
                <a:latin typeface="Arial" charset="0"/>
              </a:rPr>
              <a:t>PĚŤOUR MALOÚBORNÝ A PAMPELIŠKA LÉKAŘSKÁ</a:t>
            </a:r>
          </a:p>
        </p:txBody>
      </p:sp>
      <p:pic>
        <p:nvPicPr>
          <p:cNvPr id="89095" name="Picture 7" descr="pěťour maloúborný (1)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529692"/>
            <a:ext cx="3393307" cy="4523446"/>
          </a:xfrm>
        </p:spPr>
      </p:pic>
      <p:pic>
        <p:nvPicPr>
          <p:cNvPr id="89096" name="Picture 8" descr="P1080288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800600" y="2197894"/>
            <a:ext cx="4038600" cy="3028950"/>
          </a:xfrm>
        </p:spPr>
      </p:pic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7451725" y="6381750"/>
            <a:ext cx="16922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12,13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SEDMIKRÁSKA OBECNÁ A LOPUCH PLSTNATÝ</a:t>
            </a:r>
          </a:p>
        </p:txBody>
      </p:sp>
      <p:pic>
        <p:nvPicPr>
          <p:cNvPr id="87047" name="Picture 7" descr="sedmikráska chudobka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1812830"/>
            <a:ext cx="3172817" cy="4240307"/>
          </a:xfrm>
        </p:spPr>
      </p:pic>
      <p:pic>
        <p:nvPicPr>
          <p:cNvPr id="87048" name="Picture 8" descr="lopuch plstnatý (3)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292080" y="1670516"/>
            <a:ext cx="3279304" cy="4382621"/>
          </a:xfrm>
        </p:spPr>
      </p:pic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7164288" y="6309320"/>
            <a:ext cx="16557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Obr. 14,15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BODLÁK OBECNÝ A</a:t>
            </a:r>
            <a:r>
              <a:rPr lang="cs-CZ" smtClean="0">
                <a:latin typeface="Arial" charset="0"/>
              </a:rPr>
              <a:t> </a:t>
            </a:r>
            <a:r>
              <a:rPr lang="cs-CZ" sz="2800" smtClean="0">
                <a:latin typeface="Arial" charset="0"/>
              </a:rPr>
              <a:t>DEVĚTSIL BÍLÝ</a:t>
            </a:r>
            <a:r>
              <a:rPr lang="cs-CZ" smtClean="0">
                <a:latin typeface="Arial" charset="0"/>
              </a:rPr>
              <a:t> </a:t>
            </a:r>
          </a:p>
        </p:txBody>
      </p:sp>
      <p:pic>
        <p:nvPicPr>
          <p:cNvPr id="91143" name="Picture 7" descr="bodlák s hmyzem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427890"/>
            <a:ext cx="3460849" cy="4625247"/>
          </a:xfrm>
        </p:spPr>
      </p:pic>
      <p:pic>
        <p:nvPicPr>
          <p:cNvPr id="91144" name="Picture 8" descr="devětsil bílý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800600" y="2201424"/>
            <a:ext cx="4038600" cy="3021890"/>
          </a:xfrm>
        </p:spPr>
      </p:pic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7667625" y="6381750"/>
            <a:ext cx="1476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16,17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PELYNĚK LUČNÍ A CHRPA MODRÁK</a:t>
            </a:r>
          </a:p>
        </p:txBody>
      </p:sp>
      <p:pic>
        <p:nvPicPr>
          <p:cNvPr id="93191" name="Picture 7" descr="pelyněk černobýl (3)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427890"/>
            <a:ext cx="3460849" cy="4625247"/>
          </a:xfrm>
        </p:spPr>
      </p:pic>
      <p:pic>
        <p:nvPicPr>
          <p:cNvPr id="93192" name="Picture 8" descr="chrpa modrák (1)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800600" y="2109828"/>
            <a:ext cx="4038600" cy="3205081"/>
          </a:xfrm>
        </p:spPr>
      </p:pic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7380288" y="6381750"/>
            <a:ext cx="176371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18,19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HVĚZDNICE ALPSKÁ A PROTĚŽ ALPSKÁ</a:t>
            </a:r>
          </a:p>
        </p:txBody>
      </p:sp>
      <p:pic>
        <p:nvPicPr>
          <p:cNvPr id="95239" name="Picture 7" descr="hvězdnice alpská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524126"/>
            <a:ext cx="3388841" cy="4529012"/>
          </a:xfrm>
        </p:spPr>
      </p:pic>
      <p:pic>
        <p:nvPicPr>
          <p:cNvPr id="95240" name="Picture 8" descr="plesnivec alpský, protěž alpská (1)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260865" y="1628800"/>
            <a:ext cx="3310519" cy="4424338"/>
          </a:xfrm>
        </p:spPr>
      </p:pic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7740353" y="6381750"/>
            <a:ext cx="140364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Obr. </a:t>
            </a:r>
            <a:r>
              <a:rPr lang="cs-CZ" dirty="0" smtClean="0"/>
              <a:t>1,20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7" name="Rectangle 3"/>
          <p:cNvSpPr>
            <a:spLocks noGrp="1"/>
          </p:cNvSpPr>
          <p:nvPr>
            <p:ph sz="quarter" idx="1"/>
          </p:nvPr>
        </p:nvSpPr>
        <p:spPr>
          <a:xfrm>
            <a:off x="457200" y="908719"/>
            <a:ext cx="8229600" cy="521744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Arial" charset="0"/>
              </a:rPr>
              <a:t>Zápis do sešitu:</a:t>
            </a:r>
          </a:p>
          <a:p>
            <a:pPr>
              <a:buFont typeface="Arial" charset="0"/>
              <a:buNone/>
            </a:pPr>
            <a:r>
              <a:rPr lang="cs-CZ" dirty="0" smtClean="0">
                <a:latin typeface="Arial" charset="0"/>
              </a:rPr>
              <a:t>Čeleď: HVĚZDNICOVITÉ</a:t>
            </a:r>
          </a:p>
          <a:p>
            <a:pPr>
              <a:buFont typeface="Arial" charset="0"/>
              <a:buNone/>
            </a:pPr>
            <a:r>
              <a:rPr lang="cs-CZ" sz="2800" dirty="0" smtClean="0">
                <a:latin typeface="Arial" charset="0"/>
              </a:rPr>
              <a:t>Květy v úborech. </a:t>
            </a:r>
          </a:p>
          <a:p>
            <a:pPr>
              <a:buFont typeface="Arial" charset="0"/>
              <a:buNone/>
            </a:pPr>
            <a:r>
              <a:rPr lang="cs-CZ" sz="2800" dirty="0" smtClean="0">
                <a:latin typeface="Arial" charset="0"/>
              </a:rPr>
              <a:t>Úbor tvoří květy jazykovité a trubkovité.</a:t>
            </a:r>
          </a:p>
          <a:p>
            <a:pPr>
              <a:buFont typeface="Arial" charset="0"/>
              <a:buNone/>
            </a:pPr>
            <a:r>
              <a:rPr lang="cs-CZ" sz="2800" dirty="0" smtClean="0">
                <a:latin typeface="Arial" charset="0"/>
              </a:rPr>
              <a:t>Plodem je nažka, která může být opatřena chmýrem.</a:t>
            </a:r>
          </a:p>
          <a:p>
            <a:pPr>
              <a:buFont typeface="Arial" charset="0"/>
              <a:buNone/>
            </a:pPr>
            <a:r>
              <a:rPr lang="cs-CZ" sz="2800" dirty="0" smtClean="0">
                <a:latin typeface="Arial" charset="0"/>
              </a:rPr>
              <a:t>Hospodářsky významné druhy: locika salát, čekanka obecná</a:t>
            </a:r>
          </a:p>
          <a:p>
            <a:pPr>
              <a:buFont typeface="Arial" charset="0"/>
              <a:buNone/>
            </a:pPr>
            <a:r>
              <a:rPr lang="cs-CZ" sz="2800" dirty="0" smtClean="0">
                <a:latin typeface="Arial" charset="0"/>
              </a:rPr>
              <a:t>Další druhy: řebříček obecný, kopretina bílá, bodlák obecný, heřmánek pravý, pampeliška lékařská, chrpa luční, pěťour </a:t>
            </a:r>
            <a:r>
              <a:rPr lang="cs-CZ" sz="2800" dirty="0" err="1" smtClean="0">
                <a:latin typeface="Arial" charset="0"/>
              </a:rPr>
              <a:t>maloúborný</a:t>
            </a:r>
            <a:r>
              <a:rPr lang="cs-CZ" sz="2800" dirty="0" smtClean="0">
                <a:latin typeface="Arial" charset="0"/>
              </a:rPr>
              <a:t> ..</a:t>
            </a:r>
          </a:p>
          <a:p>
            <a:pPr>
              <a:buFont typeface="Arial" charset="0"/>
              <a:buNone/>
            </a:pPr>
            <a:endParaRPr lang="cs-CZ" sz="2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Závěrečné shrnutí: </a:t>
            </a:r>
          </a:p>
        </p:txBody>
      </p:sp>
      <p:sp>
        <p:nvSpPr>
          <p:cNvPr id="63491" name="Rectangle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400" b="1" dirty="0" smtClean="0">
                <a:latin typeface="Arial" charset="0"/>
              </a:rPr>
              <a:t>1. Řekni, jak se jmenuje květenství </a:t>
            </a:r>
            <a:r>
              <a:rPr lang="cs-CZ" sz="2400" b="1" dirty="0" err="1" smtClean="0">
                <a:latin typeface="Arial" charset="0"/>
              </a:rPr>
              <a:t>hvězdnicovitých</a:t>
            </a:r>
            <a:r>
              <a:rPr lang="cs-CZ" sz="2400" b="1" dirty="0" smtClean="0">
                <a:latin typeface="Arial" charset="0"/>
              </a:rPr>
              <a:t> rostlin.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Odpověď: úbor 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2. </a:t>
            </a:r>
            <a:r>
              <a:rPr lang="cs-CZ" sz="2400" b="1" dirty="0" smtClean="0">
                <a:latin typeface="Arial" charset="0"/>
              </a:rPr>
              <a:t>Řekni, co je plodem </a:t>
            </a:r>
            <a:r>
              <a:rPr lang="cs-CZ" sz="2400" b="1" dirty="0" err="1" smtClean="0">
                <a:latin typeface="Arial" charset="0"/>
              </a:rPr>
              <a:t>hvězdnicovitých</a:t>
            </a:r>
            <a:r>
              <a:rPr lang="cs-CZ" sz="2400" b="1" dirty="0" smtClean="0">
                <a:latin typeface="Arial" charset="0"/>
              </a:rPr>
              <a:t> rostlin.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Odpověď. Nažka (někdy s chmýrem)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3. </a:t>
            </a:r>
            <a:r>
              <a:rPr lang="cs-CZ" sz="2400" b="1" dirty="0" smtClean="0">
                <a:latin typeface="Arial" charset="0"/>
              </a:rPr>
              <a:t>Jmenuj hospodářsky významné druhy </a:t>
            </a:r>
            <a:r>
              <a:rPr lang="cs-CZ" sz="2400" b="1" dirty="0" err="1" smtClean="0">
                <a:latin typeface="Arial" charset="0"/>
              </a:rPr>
              <a:t>hvězdnicovitých</a:t>
            </a:r>
            <a:r>
              <a:rPr lang="cs-CZ" sz="2400" b="1" dirty="0" smtClean="0">
                <a:latin typeface="Arial" charset="0"/>
              </a:rPr>
              <a:t>.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Odpověď: locika salát, čekanka obecná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4. </a:t>
            </a:r>
            <a:r>
              <a:rPr lang="cs-CZ" sz="2400" b="1" dirty="0" smtClean="0">
                <a:latin typeface="Arial" charset="0"/>
              </a:rPr>
              <a:t>Poznej následující druhy.</a:t>
            </a:r>
            <a:endParaRPr lang="cs-CZ" sz="2400" dirty="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400" dirty="0" smtClean="0">
                <a:latin typeface="Arial" charset="0"/>
              </a:rPr>
              <a:t>Odpověď: kopretina bílá, chrpa luční, kopretina vratič, pěťour </a:t>
            </a:r>
            <a:r>
              <a:rPr lang="cs-CZ" sz="2400" dirty="0" err="1" smtClean="0">
                <a:latin typeface="Arial" charset="0"/>
              </a:rPr>
              <a:t>maloúborný</a:t>
            </a:r>
            <a:r>
              <a:rPr lang="cs-CZ" sz="2400" dirty="0" smtClean="0">
                <a:latin typeface="Arial" charset="0"/>
              </a:rPr>
              <a:t>, čekanka obecná, podběl lékařský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2400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3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3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1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359" name="Picture 7" descr="P1080287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700808"/>
            <a:ext cx="4038600" cy="3028950"/>
          </a:xfrm>
        </p:spPr>
      </p:pic>
      <p:pic>
        <p:nvPicPr>
          <p:cNvPr id="100360" name="Picture 8" descr="chrpa luční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716016" y="2780928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04" name="Picture 4" descr="vratič obecný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01625" y="2197894"/>
            <a:ext cx="4038600" cy="3028950"/>
          </a:xfrm>
        </p:spPr>
      </p:pic>
      <p:pic>
        <p:nvPicPr>
          <p:cNvPr id="102405" name="Picture 5" descr="pěťour maloúborný (1)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220072" y="1579720"/>
            <a:ext cx="3355778" cy="447341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28" name="Picture 4" descr="čekanka obecná (1)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652802"/>
            <a:ext cx="3223122" cy="4297495"/>
          </a:xfrm>
        </p:spPr>
      </p:pic>
      <p:pic>
        <p:nvPicPr>
          <p:cNvPr id="103429" name="Picture 5" descr="podběl obecný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800600" y="2201424"/>
            <a:ext cx="4038600" cy="302189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POUŽITÉ ZDROJE:</a:t>
            </a:r>
          </a:p>
        </p:txBody>
      </p:sp>
      <p:sp>
        <p:nvSpPr>
          <p:cNvPr id="41987" name="Rectangle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1200" dirty="0" smtClean="0">
                <a:latin typeface="Arial" charset="0"/>
              </a:rPr>
              <a:t>Není-li uvedeno jinak vlastní práce autora.</a:t>
            </a:r>
          </a:p>
          <a:p>
            <a:pPr>
              <a:buFont typeface="Arial" charset="0"/>
              <a:buNone/>
            </a:pPr>
            <a:r>
              <a:rPr lang="cs-CZ" sz="1200" dirty="0" smtClean="0">
                <a:latin typeface="Arial" charset="0"/>
              </a:rPr>
              <a:t>/Cit. 2012-05-19/. Dostupný pod licencí public </a:t>
            </a:r>
            <a:r>
              <a:rPr lang="cs-CZ" sz="1200" dirty="0" err="1" smtClean="0">
                <a:latin typeface="Arial" charset="0"/>
              </a:rPr>
              <a:t>domain</a:t>
            </a:r>
            <a:r>
              <a:rPr lang="cs-CZ" sz="1200" dirty="0" smtClean="0">
                <a:latin typeface="Arial" charset="0"/>
              </a:rPr>
              <a:t> na WWW:</a:t>
            </a:r>
          </a:p>
          <a:p>
            <a:pPr>
              <a:buFont typeface="Arial" charset="0"/>
              <a:buNone/>
            </a:pPr>
            <a:r>
              <a:rPr lang="cs-CZ" sz="1200" dirty="0" smtClean="0">
                <a:latin typeface="Arial" charset="0"/>
              </a:rPr>
              <a:t>Obr. 4 </a:t>
            </a:r>
            <a:r>
              <a:rPr lang="cs-CZ" sz="1200" dirty="0" smtClean="0">
                <a:latin typeface="Arial" charset="0"/>
                <a:hlinkClick r:id="rId2"/>
              </a:rPr>
              <a:t>http://commons.wikimedia.org/wiki/User:Rasbak</a:t>
            </a:r>
            <a:r>
              <a:rPr lang="cs-CZ" sz="1200" dirty="0" smtClean="0">
                <a:latin typeface="Arial" charset="0"/>
              </a:rPr>
              <a:t>, </a:t>
            </a:r>
            <a:r>
              <a:rPr lang="cs-CZ" sz="1200" dirty="0" smtClean="0">
                <a:latin typeface="Arial" charset="0"/>
                <a:hlinkClick r:id="rId3"/>
              </a:rPr>
              <a:t>http://upload.wikimedia.org/wikipedia/commons/a/a5/Iceberg_lettuce_%28IJssla_krop%29.jpg</a:t>
            </a:r>
            <a:endParaRPr lang="cs-CZ" sz="12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200" dirty="0" smtClean="0">
                <a:latin typeface="Arial" charset="0"/>
              </a:rPr>
              <a:t>Obr. 1-3, 5-20 se souhlasem Renaty Daňkové</a:t>
            </a:r>
          </a:p>
          <a:p>
            <a:pPr>
              <a:buFont typeface="Arial" charset="0"/>
              <a:buNone/>
            </a:pPr>
            <a:r>
              <a:rPr lang="cs-CZ" sz="1200" dirty="0" err="1" smtClean="0">
                <a:latin typeface="Arial" charset="0"/>
              </a:rPr>
              <a:t>Čabradová</a:t>
            </a:r>
            <a:r>
              <a:rPr lang="cs-CZ" sz="1200" dirty="0" smtClean="0">
                <a:latin typeface="Arial" charset="0"/>
              </a:rPr>
              <a:t>, V a kol.: Přírodopis pro 7.ročník, </a:t>
            </a:r>
            <a:r>
              <a:rPr lang="cs-CZ" sz="1200" dirty="0" err="1" smtClean="0">
                <a:latin typeface="Arial" charset="0"/>
              </a:rPr>
              <a:t>Fraus</a:t>
            </a:r>
            <a:r>
              <a:rPr lang="cs-CZ" sz="1200" dirty="0" smtClean="0">
                <a:latin typeface="Arial" charset="0"/>
              </a:rPr>
              <a:t>, Plzeň,  2005</a:t>
            </a:r>
          </a:p>
          <a:p>
            <a:pPr>
              <a:buFont typeface="Arial" charset="0"/>
              <a:buNone/>
            </a:pPr>
            <a:endParaRPr lang="cs-CZ" sz="12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</TotalTime>
  <Words>449</Words>
  <Application>Microsoft Office PowerPoint</Application>
  <PresentationFormat>Předvádění na obrazovce (4:3)</PresentationFormat>
  <Paragraphs>114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Motiv sady Office</vt:lpstr>
      <vt:lpstr>Administrativní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ČELEĎ: HVĚZDNICOVITÉ</vt:lpstr>
      <vt:lpstr>CHARAKTERISTIKA  ČELEDI:</vt:lpstr>
      <vt:lpstr>KVĚTENSTVÍ NEBO JEDEN KVĚT?</vt:lpstr>
      <vt:lpstr>PLOD</vt:lpstr>
      <vt:lpstr>SLUNEČNICE ROČNÍ</vt:lpstr>
      <vt:lpstr>LOCIKA SALÁT</vt:lpstr>
      <vt:lpstr>ČEKANKA OBECNÁ</vt:lpstr>
      <vt:lpstr>LÉČIVÉ ÚČINKY MAJÍ NAPŘÍKLAD </vt:lpstr>
      <vt:lpstr>NA LOUKÁCH ROSTOU:</vt:lpstr>
      <vt:lpstr>KOPRETINA VRATIČ A KOPRETINA BÍLÁ</vt:lpstr>
      <vt:lpstr>PĚŤOUR MALOÚBORNÝ A PAMPELIŠKA LÉKAŘSKÁ</vt:lpstr>
      <vt:lpstr>SEDMIKRÁSKA OBECNÁ A LOPUCH PLSTNATÝ</vt:lpstr>
      <vt:lpstr>BODLÁK OBECNÝ A DEVĚTSIL BÍLÝ </vt:lpstr>
      <vt:lpstr>PELYNĚK LUČNÍ A CHRPA MODRÁK</vt:lpstr>
      <vt:lpstr>HVĚZDNICE ALPSKÁ A PROTĚŽ ALPSKÁ</vt:lpstr>
      <vt:lpstr>Snímek 17</vt:lpstr>
      <vt:lpstr>Závěrečné shrnutí: </vt:lpstr>
      <vt:lpstr>Snímek 19</vt:lpstr>
      <vt:lpstr>Snímek 20</vt:lpstr>
      <vt:lpstr>Snímek 21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User</cp:lastModifiedBy>
  <cp:revision>3</cp:revision>
  <dcterms:modified xsi:type="dcterms:W3CDTF">2012-05-24T19:23:35Z</dcterms:modified>
</cp:coreProperties>
</file>