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61" r:id="rId5"/>
    <p:sldId id="262" r:id="rId6"/>
    <p:sldId id="258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544371F-96CB-41D1-8C54-A3C2802F3F19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4859232-B018-412E-B7D0-D416111E1D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EBE1547-0B29-4C3A-A5C5-15B1C7597E7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386F24D-D3FB-4935-9625-C38E5BE11403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GB">
              <a:cs typeface="Arial" charset="0"/>
            </a:endParaRPr>
          </a:p>
        </p:txBody>
      </p:sp>
      <p:sp>
        <p:nvSpPr>
          <p:cNvPr id="21507" name="Text Box 1"/>
          <p:cNvSpPr txBox="1">
            <a:spLocks noChangeArrowheads="1"/>
          </p:cNvSpPr>
          <p:nvPr/>
        </p:nvSpPr>
        <p:spPr bwMode="auto">
          <a:xfrm>
            <a:off x="1003300" y="695325"/>
            <a:ext cx="4849813" cy="342741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0165" tIns="40083" rIns="80165" bIns="40083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1508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7F113D9-FE00-4D52-A7DA-B971D6ABE11C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en-GB">
              <a:cs typeface="Arial" charset="0"/>
            </a:endParaRPr>
          </a:p>
        </p:txBody>
      </p:sp>
      <p:sp>
        <p:nvSpPr>
          <p:cNvPr id="23555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95325"/>
            <a:ext cx="4568825" cy="34258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4813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8F41842-3596-42AB-824A-E6FB367C129D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>
              <a:cs typeface="Arial" charset="0"/>
            </a:endParaRPr>
          </a:p>
        </p:txBody>
      </p:sp>
      <p:sp>
        <p:nvSpPr>
          <p:cNvPr id="25603" name="Text Box 1"/>
          <p:cNvSpPr txBox="1">
            <a:spLocks noChangeArrowheads="1"/>
          </p:cNvSpPr>
          <p:nvPr/>
        </p:nvSpPr>
        <p:spPr bwMode="auto">
          <a:xfrm>
            <a:off x="1003300" y="695325"/>
            <a:ext cx="4849813" cy="342741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80165" tIns="40083" rIns="80165" bIns="40083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560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4800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5EE5E99-6AC1-4C39-8210-240BD0804042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GB">
              <a:cs typeface="Arial" charset="0"/>
            </a:endParaRPr>
          </a:p>
        </p:txBody>
      </p:sp>
      <p:sp>
        <p:nvSpPr>
          <p:cNvPr id="276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95325"/>
            <a:ext cx="4568825" cy="342582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2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4813" cy="4037013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F3201-5317-4625-BE07-F23E8A62147E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F61E82-6B9F-499E-8736-70E6F70483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73547-5EF4-4315-85A8-632FCAAD4A9D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78323-0F0B-4C01-BF6A-24F8BBEF3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81FB41-8340-4631-8167-8DEB29A173BE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ADD15-665A-4F48-9557-C3389C0256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4DFE0-E162-4E87-A7B0-438F0CF4BE66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3CD9A9-E50B-4A4E-B0EA-5B440199D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EA898-8619-4277-941B-8F9BAFD2E75E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EDDBA-657E-460E-9D9A-F98A990344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B728E3-03EF-45DA-B1F5-2C19B354FA52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4AFCF-6DE7-4C75-ABA5-75CECDFCA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8F9F05-0069-4912-8720-697B6688A68D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2005B-791C-4BE0-BFD8-8BBD6A27B7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25FEA-4CAA-49B7-80BF-BEFC299000E9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AE97E-1155-4431-BC4A-0016564764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A7F130-7526-4238-B10B-D26476145B63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967C0-78C1-4C20-BFB5-8D3701F7CC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ACB618-21AD-45D4-A9B1-810263B35FBD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53E3A1-87D8-4A72-9E3E-A9826D6F08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CB3E3-9228-46AE-B494-7EDA51EAB472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04122B-7A94-4C5A-A5E9-8463741CB2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92EDB6-1E9B-464D-AFDA-A85C1993F481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AC37C67-FAAD-4871-AE4B-AAE5EDC16B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3"/>
          <p:cNvSpPr txBox="1">
            <a:spLocks noChangeArrowheads="1"/>
          </p:cNvSpPr>
          <p:nvPr/>
        </p:nvSpPr>
        <p:spPr bwMode="auto">
          <a:xfrm>
            <a:off x="0" y="2205038"/>
            <a:ext cx="914400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600" b="1">
                <a:solidFill>
                  <a:srgbClr val="FF0000"/>
                </a:solidFill>
                <a:latin typeface="Calibri" pitchFamily="34" charset="0"/>
              </a:rPr>
              <a:t>Zákon odrazu </a:t>
            </a:r>
          </a:p>
          <a:p>
            <a:pPr algn="ctr"/>
            <a:r>
              <a:rPr lang="cs-CZ" sz="6600" b="1">
                <a:solidFill>
                  <a:srgbClr val="FF0000"/>
                </a:solidFill>
                <a:latin typeface="Calibri" pitchFamily="34" charset="0"/>
              </a:rPr>
              <a:t>Rovinné zrcadlo</a:t>
            </a: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0" y="5654675"/>
            <a:ext cx="9144000" cy="1203325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 smtClean="0"/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 smtClean="0"/>
              <a:t>Autor: Pavlína Čermáková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14339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Obdélník 5"/>
          <p:cNvSpPr>
            <a:spLocks noChangeArrowheads="1"/>
          </p:cNvSpPr>
          <p:nvPr/>
        </p:nvSpPr>
        <p:spPr bwMode="auto">
          <a:xfrm>
            <a:off x="1908175" y="4797425"/>
            <a:ext cx="54721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VY_32_INOVACE_47_Zakon_odrazu,_rovinne_zrcadlo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397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Jak se může chovat světlo po dopadu na jiné těleso?</a:t>
            </a:r>
          </a:p>
          <a:p>
            <a:r>
              <a:rPr lang="cs-CZ" sz="2800">
                <a:latin typeface="Calibri" pitchFamily="34" charset="0"/>
              </a:rPr>
              <a:t>	</a:t>
            </a:r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a) proniká za těleso (průhledné těleso)</a:t>
            </a:r>
          </a:p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	b) je tělesem pohlceno nebo odraženo (neprůhledné</a:t>
            </a:r>
          </a:p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	     těleso)</a:t>
            </a:r>
          </a:p>
          <a:p>
            <a:endParaRPr lang="cs-CZ" sz="2800">
              <a:solidFill>
                <a:srgbClr val="FF0000"/>
              </a:solidFill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Co vidíte, procházíte-li okolo skleněné výlohy nebo oken či skel automobilů?</a:t>
            </a:r>
          </a:p>
          <a:p>
            <a:r>
              <a:rPr lang="cs-CZ" sz="2800">
                <a:latin typeface="Calibri" pitchFamily="34" charset="0"/>
              </a:rPr>
              <a:t>	</a:t>
            </a:r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... vidíme nejen tělesa za sklem, ale obraz své vlastní </a:t>
            </a:r>
          </a:p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                postavy a těles okolo nás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323850" y="4076700"/>
            <a:ext cx="863600" cy="288925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76375" y="3805238"/>
            <a:ext cx="6767513" cy="83185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Část světla </a:t>
            </a:r>
            <a:r>
              <a:rPr lang="cs-CZ" sz="2400" b="1" dirty="0"/>
              <a:t>proniká</a:t>
            </a:r>
            <a:r>
              <a:rPr lang="cs-CZ" sz="2400" dirty="0"/>
              <a:t> sklem a osvětluje tělesa ve výloze.</a:t>
            </a:r>
            <a:endParaRPr lang="cs-CZ" sz="2400" dirty="0"/>
          </a:p>
        </p:txBody>
      </p:sp>
      <p:sp>
        <p:nvSpPr>
          <p:cNvPr id="5" name="Šipka doprava 4"/>
          <p:cNvSpPr/>
          <p:nvPr/>
        </p:nvSpPr>
        <p:spPr>
          <a:xfrm>
            <a:off x="323850" y="5013325"/>
            <a:ext cx="863600" cy="28733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76375" y="4756150"/>
            <a:ext cx="6767513" cy="120015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Část světla </a:t>
            </a:r>
            <a:r>
              <a:rPr lang="cs-CZ" sz="2400" b="1" dirty="0"/>
              <a:t>se odráží </a:t>
            </a:r>
            <a:r>
              <a:rPr lang="cs-CZ" sz="2400" dirty="0"/>
              <a:t>zpět do prostoru před výlohou a vytváří obraz naší postavy. Postava se ve výloze zrcadlí.</a:t>
            </a:r>
            <a:endParaRPr lang="cs-CZ" sz="2400" dirty="0"/>
          </a:p>
        </p:txBody>
      </p:sp>
      <p:sp>
        <p:nvSpPr>
          <p:cNvPr id="7" name="Šipka doprava 6"/>
          <p:cNvSpPr/>
          <p:nvPr/>
        </p:nvSpPr>
        <p:spPr>
          <a:xfrm>
            <a:off x="323850" y="6308725"/>
            <a:ext cx="863600" cy="288925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476375" y="6027738"/>
            <a:ext cx="6767513" cy="83026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Část světla </a:t>
            </a:r>
            <a:r>
              <a:rPr lang="cs-CZ" sz="2400" b="1" dirty="0"/>
              <a:t>je</a:t>
            </a:r>
            <a:r>
              <a:rPr lang="cs-CZ" sz="2400" dirty="0"/>
              <a:t> sklem </a:t>
            </a:r>
            <a:r>
              <a:rPr lang="cs-CZ" sz="2400" b="1" dirty="0"/>
              <a:t>pohlcena</a:t>
            </a:r>
            <a:r>
              <a:rPr lang="cs-CZ" sz="2400" dirty="0"/>
              <a:t>. Je to jen velmi nepatrná část.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6986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>
              <a:latin typeface="Calibri" pitchFamily="34" charset="0"/>
            </a:endParaRPr>
          </a:p>
          <a:p>
            <a:endParaRPr lang="cs-CZ" sz="4000">
              <a:latin typeface="Calibri" pitchFamily="34" charset="0"/>
            </a:endParaRPr>
          </a:p>
          <a:p>
            <a:endParaRPr lang="cs-CZ" sz="72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Některé plochy odrážejí světelné paprsky dokonale a žádné paprsky jimi neprochází. Které to jsou?</a:t>
            </a:r>
          </a:p>
          <a:p>
            <a:r>
              <a:rPr lang="cs-CZ" sz="2800">
                <a:latin typeface="Calibri" pitchFamily="34" charset="0"/>
              </a:rPr>
              <a:t>	</a:t>
            </a:r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... vyleštěné kovové plochy, zrcadla</a:t>
            </a:r>
          </a:p>
          <a:p>
            <a:r>
              <a:rPr lang="cs-CZ" sz="2800">
                <a:latin typeface="Calibri" pitchFamily="34" charset="0"/>
              </a:rPr>
              <a:t>Z čeho jsou zrcadla tvořena?</a:t>
            </a:r>
          </a:p>
          <a:p>
            <a:r>
              <a:rPr lang="cs-CZ" sz="2800">
                <a:latin typeface="Calibri" pitchFamily="34" charset="0"/>
              </a:rPr>
              <a:t>	</a:t>
            </a:r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... vyrábějí se pokováním jedné strany skleněné desky</a:t>
            </a:r>
          </a:p>
        </p:txBody>
      </p:sp>
      <p:pic>
        <p:nvPicPr>
          <p:cNvPr id="3" name="Picture 2" descr="http://upload.wikimedia.org/wikipedia/commons/8/88/Rybn%C3%ADk_%C5%98eporyj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43213" y="87313"/>
            <a:ext cx="6121400" cy="458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2347913" y="4308475"/>
            <a:ext cx="495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 [1]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388" y="465138"/>
            <a:ext cx="1954212" cy="397033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prstClr val="black"/>
                </a:solidFill>
              </a:rPr>
              <a:t>K zrcadlení dochází nejen ve sklech výkladních skříní, ale i na klidné vodní hladině.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2133600" y="2162175"/>
            <a:ext cx="630238" cy="219075"/>
          </a:xfrm>
          <a:prstGeom prst="rightArrow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Jak se bude odrážet světelný paprsek po dopadu na rovinnou plochu (zrcadlo)?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0" y="981075"/>
            <a:ext cx="91440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Nejlépe lze toto chování znázornit pomocí pokusu s optickou lavicí: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681288"/>
            <a:ext cx="9144000" cy="417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rot="5400000">
            <a:off x="-142874" y="3248025"/>
            <a:ext cx="1655762" cy="158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0" y="1916113"/>
            <a:ext cx="1944688" cy="46196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světelný zdroj</a:t>
            </a:r>
            <a:endParaRPr lang="cs-CZ" sz="2400" dirty="0"/>
          </a:p>
        </p:txBody>
      </p:sp>
      <p:cxnSp>
        <p:nvCxnSpPr>
          <p:cNvPr id="8" name="Přímá spojovací šipka 7"/>
          <p:cNvCxnSpPr/>
          <p:nvPr/>
        </p:nvCxnSpPr>
        <p:spPr>
          <a:xfrm rot="5400000">
            <a:off x="2808288" y="3248025"/>
            <a:ext cx="165576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39975" y="1916113"/>
            <a:ext cx="1403350" cy="46196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štěrbina</a:t>
            </a:r>
            <a:endParaRPr lang="cs-CZ" sz="2400" dirty="0"/>
          </a:p>
        </p:txBody>
      </p:sp>
      <p:cxnSp>
        <p:nvCxnSpPr>
          <p:cNvPr id="10" name="Přímá spojovací šipka 9"/>
          <p:cNvCxnSpPr/>
          <p:nvPr/>
        </p:nvCxnSpPr>
        <p:spPr>
          <a:xfrm rot="5400000">
            <a:off x="7164388" y="3463925"/>
            <a:ext cx="165576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451725" y="1700213"/>
            <a:ext cx="1403350" cy="83185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rovinné zrcadlo</a:t>
            </a:r>
            <a:endParaRPr lang="cs-CZ" sz="2400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>
            <a:off x="4465638" y="3248025"/>
            <a:ext cx="165576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40200" y="1557338"/>
            <a:ext cx="1474788" cy="83026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dopadající paprsek</a:t>
            </a:r>
            <a:endParaRPr lang="cs-CZ" sz="2400" dirty="0"/>
          </a:p>
        </p:txBody>
      </p:sp>
      <p:cxnSp>
        <p:nvCxnSpPr>
          <p:cNvPr id="14" name="Přímá spojovací šipka 13"/>
          <p:cNvCxnSpPr/>
          <p:nvPr/>
        </p:nvCxnSpPr>
        <p:spPr>
          <a:xfrm rot="16200000" flipH="1">
            <a:off x="6480969" y="2890044"/>
            <a:ext cx="1152525" cy="21431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795963" y="1557338"/>
            <a:ext cx="1439862" cy="83026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odražený paprsek</a:t>
            </a:r>
            <a:endParaRPr lang="cs-CZ" sz="2400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auto">
          <a:xfrm>
            <a:off x="8648700" y="6467475"/>
            <a:ext cx="495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 [2]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 animBg="1"/>
      <p:bldP spid="9" grpId="0" animBg="1"/>
      <p:bldP spid="11" grpId="0" animBg="1"/>
      <p:bldP spid="13" grpId="0" animBg="1"/>
      <p:bldP spid="15" grpId="0" animBg="1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981075"/>
            <a:ext cx="7056437" cy="4624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" name="Přímá spojovací šipka 3"/>
          <p:cNvCxnSpPr/>
          <p:nvPr/>
        </p:nvCxnSpPr>
        <p:spPr>
          <a:xfrm rot="10800000">
            <a:off x="4067175" y="3357563"/>
            <a:ext cx="288925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3163888" y="798513"/>
            <a:ext cx="1223962" cy="25368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795463" y="331788"/>
            <a:ext cx="2735262" cy="46196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dopadající paprsek</a:t>
            </a:r>
            <a:endParaRPr lang="cs-CZ" sz="24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900113" y="1268413"/>
            <a:ext cx="3455987" cy="2016125"/>
          </a:xfrm>
          <a:prstGeom prst="line">
            <a:avLst/>
          </a:prstGeom>
          <a:ln>
            <a:prstDash val="dash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0" y="404813"/>
            <a:ext cx="1258888" cy="83026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kolmice dopadu</a:t>
            </a:r>
            <a:endParaRPr lang="cs-CZ" sz="2400" b="1" dirty="0"/>
          </a:p>
        </p:txBody>
      </p:sp>
      <p:cxnSp>
        <p:nvCxnSpPr>
          <p:cNvPr id="14" name="Přímá spojovací šipka 13"/>
          <p:cNvCxnSpPr>
            <a:endCxn id="20482" idx="1"/>
          </p:cNvCxnSpPr>
          <p:nvPr/>
        </p:nvCxnSpPr>
        <p:spPr>
          <a:xfrm flipH="1" flipV="1">
            <a:off x="179388" y="3294063"/>
            <a:ext cx="4208462" cy="2857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79388" y="3465513"/>
            <a:ext cx="2520950" cy="46196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odražený paprsek</a:t>
            </a:r>
            <a:endParaRPr lang="cs-CZ" sz="2400" b="1" dirty="0"/>
          </a:p>
        </p:txBody>
      </p:sp>
      <p:sp>
        <p:nvSpPr>
          <p:cNvPr id="16" name="Oblouk 15"/>
          <p:cNvSpPr/>
          <p:nvPr/>
        </p:nvSpPr>
        <p:spPr>
          <a:xfrm rot="15216992">
            <a:off x="2650332" y="2240756"/>
            <a:ext cx="2808288" cy="2447925"/>
          </a:xfrm>
          <a:prstGeom prst="arc">
            <a:avLst>
              <a:gd name="adj1" fmla="val 17578915"/>
              <a:gd name="adj2" fmla="val 19813296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478213" y="2243138"/>
            <a:ext cx="5762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4000">
                <a:latin typeface="Calibri" pitchFamily="34" charset="0"/>
              </a:rPr>
              <a:t>α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0" y="5661025"/>
            <a:ext cx="9144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2800">
                <a:latin typeface="Calibri" pitchFamily="34" charset="0"/>
              </a:rPr>
              <a:t>α</a:t>
            </a:r>
            <a:r>
              <a:rPr lang="cs-CZ" sz="2800">
                <a:latin typeface="Calibri" pitchFamily="34" charset="0"/>
              </a:rPr>
              <a:t> ... úhel dopadu</a:t>
            </a:r>
          </a:p>
        </p:txBody>
      </p:sp>
      <p:sp>
        <p:nvSpPr>
          <p:cNvPr id="19" name="Oblouk 18"/>
          <p:cNvSpPr/>
          <p:nvPr/>
        </p:nvSpPr>
        <p:spPr>
          <a:xfrm rot="16804566">
            <a:off x="2918619" y="2112169"/>
            <a:ext cx="2651125" cy="2300287"/>
          </a:xfrm>
          <a:prstGeom prst="arc">
            <a:avLst>
              <a:gd name="adj1" fmla="val 17649525"/>
              <a:gd name="adj2" fmla="val 19813296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3198813" y="2757488"/>
            <a:ext cx="5762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4000">
                <a:latin typeface="Calibri" pitchFamily="34" charset="0"/>
              </a:rPr>
              <a:t>β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0" y="6149975"/>
            <a:ext cx="9144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2800">
                <a:latin typeface="Calibri" pitchFamily="34" charset="0"/>
              </a:rPr>
              <a:t>β</a:t>
            </a:r>
            <a:r>
              <a:rPr lang="cs-CZ" sz="2800">
                <a:latin typeface="Calibri" pitchFamily="34" charset="0"/>
              </a:rPr>
              <a:t> ... úhel odrazu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451725" y="1989138"/>
            <a:ext cx="1368425" cy="70802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4000" b="1" dirty="0">
                <a:solidFill>
                  <a:srgbClr val="FF0000"/>
                </a:solidFill>
              </a:rPr>
              <a:t>α</a:t>
            </a:r>
            <a:r>
              <a:rPr lang="cs-CZ" sz="4000" b="1" dirty="0">
                <a:solidFill>
                  <a:srgbClr val="FF0000"/>
                </a:solidFill>
              </a:rPr>
              <a:t> = </a:t>
            </a:r>
            <a:r>
              <a:rPr lang="el-GR" sz="4000" b="1" dirty="0">
                <a:solidFill>
                  <a:srgbClr val="FF0000"/>
                </a:solidFill>
              </a:rPr>
              <a:t>β</a:t>
            </a:r>
            <a:r>
              <a:rPr lang="cs-CZ" sz="4000" b="1" dirty="0">
                <a:solidFill>
                  <a:srgbClr val="FF0000"/>
                </a:solidFill>
              </a:rPr>
              <a:t>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843213" y="5732463"/>
            <a:ext cx="6121400" cy="9556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Úhel odrazu se rovná úhlu dopadu.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</a:rPr>
              <a:t>Paprsek odražený leží v rovině dopadu.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>
            <a:spLocks noChangeArrowheads="1"/>
          </p:cNvSpPr>
          <p:nvPr/>
        </p:nvSpPr>
        <p:spPr bwMode="auto">
          <a:xfrm>
            <a:off x="7235825" y="5207000"/>
            <a:ext cx="4968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 [3]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5" grpId="0" animBg="1"/>
      <p:bldP spid="17" grpId="0"/>
      <p:bldP spid="18" grpId="0"/>
      <p:bldP spid="20" grpId="0"/>
      <p:bldP spid="21" grpId="0"/>
      <p:bldP spid="22" grpId="0" animBg="1"/>
      <p:bldP spid="23" grpId="0" animBg="1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1795463" y="6042025"/>
            <a:ext cx="5387975" cy="1588"/>
          </a:xfrm>
          <a:prstGeom prst="line">
            <a:avLst/>
          </a:prstGeom>
          <a:noFill/>
          <a:ln w="144000">
            <a:solidFill>
              <a:srgbClr val="800000"/>
            </a:solidFill>
            <a:round/>
            <a:headEnd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4098" name="Freeform 2"/>
          <p:cNvSpPr>
            <a:spLocks/>
          </p:cNvSpPr>
          <p:nvPr/>
        </p:nvSpPr>
        <p:spPr bwMode="auto">
          <a:xfrm>
            <a:off x="654050" y="815975"/>
            <a:ext cx="3590925" cy="5226050"/>
          </a:xfrm>
          <a:custGeom>
            <a:avLst/>
            <a:gdLst>
              <a:gd name="T0" fmla="*/ 0 w 10999"/>
              <a:gd name="T1" fmla="*/ 0 h 16000"/>
              <a:gd name="T2" fmla="*/ 10998 w 10999"/>
              <a:gd name="T3" fmla="*/ 15999 h 16000"/>
              <a:gd name="T4" fmla="*/ 0 60000 65536"/>
              <a:gd name="T5" fmla="*/ 0 60000 65536"/>
              <a:gd name="T6" fmla="*/ 0 w 10999"/>
              <a:gd name="T7" fmla="*/ 0 h 16000"/>
              <a:gd name="T8" fmla="*/ 10999 w 10999"/>
              <a:gd name="T9" fmla="*/ 16000 h 16000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0999" h="16000">
                <a:moveTo>
                  <a:pt x="0" y="0"/>
                </a:moveTo>
                <a:lnTo>
                  <a:pt x="10998" y="15999"/>
                </a:lnTo>
              </a:path>
            </a:pathLst>
          </a:custGeom>
          <a:ln>
            <a:headEnd/>
            <a:tailEnd type="triangl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lIns="82945" tIns="41473" rIns="82945" bIns="41473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99" name="Freeform 3"/>
          <p:cNvSpPr>
            <a:spLocks noChangeArrowheads="1"/>
          </p:cNvSpPr>
          <p:nvPr/>
        </p:nvSpPr>
        <p:spPr bwMode="auto">
          <a:xfrm>
            <a:off x="4198938" y="2205038"/>
            <a:ext cx="46037" cy="4327525"/>
          </a:xfrm>
          <a:custGeom>
            <a:avLst/>
            <a:gdLst>
              <a:gd name="T0" fmla="*/ 0 w 5"/>
              <a:gd name="T1" fmla="*/ 0 h 10504"/>
              <a:gd name="T2" fmla="*/ 36575 w 5"/>
              <a:gd name="T3" fmla="*/ 4327250 h 10504"/>
              <a:gd name="T4" fmla="*/ 0 60000 65536"/>
              <a:gd name="T5" fmla="*/ 0 60000 65536"/>
              <a:gd name="T6" fmla="*/ 0 w 5"/>
              <a:gd name="T7" fmla="*/ 0 h 10504"/>
              <a:gd name="T8" fmla="*/ 5 w 5"/>
              <a:gd name="T9" fmla="*/ 10504 h 1050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5" h="10504">
                <a:moveTo>
                  <a:pt x="0" y="0"/>
                </a:moveTo>
                <a:lnTo>
                  <a:pt x="4" y="10503"/>
                </a:lnTo>
              </a:path>
            </a:pathLst>
          </a:custGeom>
          <a:noFill/>
          <a:ln w="19050">
            <a:solidFill>
              <a:srgbClr val="000000"/>
            </a:solidFill>
            <a:prstDash val="dash"/>
            <a:round/>
            <a:headEnd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4100" name="Freeform 4"/>
          <p:cNvSpPr>
            <a:spLocks/>
          </p:cNvSpPr>
          <p:nvPr/>
        </p:nvSpPr>
        <p:spPr bwMode="auto">
          <a:xfrm>
            <a:off x="4244975" y="815975"/>
            <a:ext cx="3594100" cy="5226050"/>
          </a:xfrm>
          <a:custGeom>
            <a:avLst/>
            <a:gdLst>
              <a:gd name="T0" fmla="*/ 11007 w 11008"/>
              <a:gd name="T1" fmla="*/ 0 h 16000"/>
              <a:gd name="T2" fmla="*/ 0 w 11008"/>
              <a:gd name="T3" fmla="*/ 15999 h 16000"/>
              <a:gd name="T4" fmla="*/ 0 60000 65536"/>
              <a:gd name="T5" fmla="*/ 0 60000 65536"/>
              <a:gd name="T6" fmla="*/ 0 w 11008"/>
              <a:gd name="T7" fmla="*/ 0 h 16000"/>
              <a:gd name="T8" fmla="*/ 11008 w 11008"/>
              <a:gd name="T9" fmla="*/ 16000 h 16000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1008" h="16000">
                <a:moveTo>
                  <a:pt x="11007" y="0"/>
                </a:moveTo>
                <a:lnTo>
                  <a:pt x="0" y="15999"/>
                </a:lnTo>
              </a:path>
            </a:pathLst>
          </a:custGeom>
          <a:ln>
            <a:headEnd type="triangle" w="med" len="med"/>
            <a:tailEnd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lIns="82945" tIns="41473" rIns="82945" bIns="41473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1331913" y="765175"/>
            <a:ext cx="5903912" cy="647700"/>
          </a:xfrm>
          <a:prstGeom prst="rect">
            <a:avLst/>
          </a:prstGeom>
          <a:ln>
            <a:headEnd type="triangle" w="med" len="med"/>
            <a:tailEnd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lIns="81639" tIns="40820" rIns="81639" bIns="40820"/>
          <a:lstStyle/>
          <a:p>
            <a:pPr fontAlgn="auto">
              <a:spcBef>
                <a:spcPts val="0"/>
              </a:spcBef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en-GB" sz="4000" b="1" dirty="0">
                <a:solidFill>
                  <a:srgbClr val="000000"/>
                </a:solidFill>
              </a:rPr>
              <a:t>úhel dopadu = úhel odrazu</a:t>
            </a:r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0" y="0"/>
            <a:ext cx="9144000" cy="592138"/>
          </a:xfrm>
          <a:prstGeom prst="rect">
            <a:avLst/>
          </a:prstGeom>
          <a:ln>
            <a:headEnd type="triangle" w="med" len="med"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81639" tIns="40820" rIns="81639" bIns="40820"/>
          <a:lstStyle/>
          <a:p>
            <a:pPr algn="ctr" fontAlgn="auto">
              <a:lnSpc>
                <a:spcPct val="88000"/>
              </a:lnSpc>
              <a:spcBef>
                <a:spcPts val="0"/>
              </a:spcBef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en-GB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Zákon odrazu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308850" y="5805488"/>
            <a:ext cx="1223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zrcadlo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211638" y="1844675"/>
            <a:ext cx="12239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kolmice dopadu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0" y="1989138"/>
            <a:ext cx="15843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dopadající paprsek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235825" y="1844675"/>
            <a:ext cx="15843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odražený paprsek</a:t>
            </a:r>
          </a:p>
        </p:txBody>
      </p:sp>
      <p:sp>
        <p:nvSpPr>
          <p:cNvPr id="12" name="Oblouk 11"/>
          <p:cNvSpPr/>
          <p:nvPr/>
        </p:nvSpPr>
        <p:spPr>
          <a:xfrm rot="17653271">
            <a:off x="2555081" y="3850482"/>
            <a:ext cx="2809875" cy="2449512"/>
          </a:xfrm>
          <a:prstGeom prst="arc">
            <a:avLst>
              <a:gd name="adj1" fmla="val 17283131"/>
              <a:gd name="adj2" fmla="val 2064746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92500" y="4076700"/>
            <a:ext cx="5746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4000">
                <a:latin typeface="Calibri" pitchFamily="34" charset="0"/>
              </a:rPr>
              <a:t>α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771775" y="2708275"/>
            <a:ext cx="12239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úhel dopadu</a:t>
            </a:r>
          </a:p>
        </p:txBody>
      </p:sp>
      <p:sp>
        <p:nvSpPr>
          <p:cNvPr id="15" name="Oblouk 14"/>
          <p:cNvSpPr/>
          <p:nvPr/>
        </p:nvSpPr>
        <p:spPr>
          <a:xfrm rot="20955348">
            <a:off x="2687638" y="3957638"/>
            <a:ext cx="2808287" cy="2447925"/>
          </a:xfrm>
          <a:prstGeom prst="arc">
            <a:avLst>
              <a:gd name="adj1" fmla="val 17283131"/>
              <a:gd name="adj2" fmla="val 2033433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284663" y="4221163"/>
            <a:ext cx="5746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4000">
                <a:latin typeface="Calibri" pitchFamily="34" charset="0"/>
              </a:rPr>
              <a:t>β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427538" y="2852738"/>
            <a:ext cx="122396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úhel odrazu</a:t>
            </a: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920750" y="5794375"/>
            <a:ext cx="495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 [4]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  <p:bldP spid="4099" grpId="0" animBg="1"/>
      <p:bldP spid="4101" grpId="0" animBg="1"/>
      <p:bldP spid="4102" grpId="0" animBg="1"/>
      <p:bldP spid="8" grpId="0"/>
      <p:bldP spid="9" grpId="0"/>
      <p:bldP spid="10" grpId="0"/>
      <p:bldP spid="11" grpId="0"/>
      <p:bldP spid="13" grpId="0"/>
      <p:bldP spid="14" grpId="0"/>
      <p:bldP spid="16" grpId="0"/>
      <p:bldP spid="17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1"/>
          <p:cNvSpPr>
            <a:spLocks noChangeArrowheads="1"/>
          </p:cNvSpPr>
          <p:nvPr/>
        </p:nvSpPr>
        <p:spPr bwMode="auto">
          <a:xfrm>
            <a:off x="7164388" y="3429000"/>
            <a:ext cx="654050" cy="981075"/>
          </a:xfrm>
          <a:prstGeom prst="upArrow">
            <a:avLst>
              <a:gd name="adj1" fmla="val 33435"/>
              <a:gd name="adj2" fmla="val 57368"/>
            </a:avLst>
          </a:prstGeom>
          <a:gradFill rotWithShape="0">
            <a:gsLst>
              <a:gs pos="0">
                <a:srgbClr val="0000FF"/>
              </a:gs>
              <a:gs pos="100000">
                <a:srgbClr val="E6E6FF"/>
              </a:gs>
            </a:gsLst>
            <a:path path="rect">
              <a:fillToRect l="50000" t="50000" r="50000" b="50000"/>
            </a:path>
          </a:gradFill>
          <a:ln w="36000">
            <a:solidFill>
              <a:srgbClr val="000000"/>
            </a:solidFill>
            <a:prstDash val="sysDot"/>
            <a:round/>
            <a:headEnd/>
            <a:tailEnd/>
          </a:ln>
        </p:spPr>
        <p:txBody>
          <a:bodyPr wrap="none" lIns="82945" tIns="41473" rIns="82945" bIns="41473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099" name="AutoShape 2"/>
          <p:cNvSpPr>
            <a:spLocks noChangeArrowheads="1"/>
          </p:cNvSpPr>
          <p:nvPr/>
        </p:nvSpPr>
        <p:spPr bwMode="auto">
          <a:xfrm>
            <a:off x="1600200" y="3429000"/>
            <a:ext cx="654050" cy="981075"/>
          </a:xfrm>
          <a:prstGeom prst="upArrow">
            <a:avLst>
              <a:gd name="adj1" fmla="val 33435"/>
              <a:gd name="adj2" fmla="val 57368"/>
            </a:avLst>
          </a:prstGeom>
          <a:gradFill rotWithShape="0">
            <a:gsLst>
              <a:gs pos="0">
                <a:srgbClr val="0000FF"/>
              </a:gs>
              <a:gs pos="100000">
                <a:srgbClr val="E6E6FF"/>
              </a:gs>
            </a:gsLst>
            <a:path path="rect">
              <a:fillToRect l="50000" t="50000" r="50000" b="50000"/>
            </a:path>
          </a:gradFill>
          <a:ln w="36000">
            <a:solidFill>
              <a:srgbClr val="000000"/>
            </a:solidFill>
            <a:round/>
            <a:headEnd/>
            <a:tailEnd/>
          </a:ln>
        </p:spPr>
        <p:txBody>
          <a:bodyPr wrap="none" lIns="82945" tIns="41473" rIns="82945" bIns="41473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9215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81639" tIns="42452" rIns="81639" bIns="42452" rtlCol="0" anchor="b">
            <a:normAutofit/>
          </a:bodyPr>
          <a:lstStyle/>
          <a:p>
            <a:pPr fontAlgn="auto">
              <a:lnSpc>
                <a:spcPct val="88000"/>
              </a:lnSpc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Vytváření obrazu v rovinném zrcadle</a:t>
            </a:r>
            <a:endParaRPr lang="en-GB" sz="3600" b="1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0" y="2633663"/>
            <a:ext cx="9144000" cy="15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82945" tIns="41473" rIns="82945" bIns="41473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102" name="Line 5"/>
          <p:cNvSpPr>
            <a:spLocks noChangeShapeType="1"/>
          </p:cNvSpPr>
          <p:nvPr/>
        </p:nvSpPr>
        <p:spPr bwMode="auto">
          <a:xfrm>
            <a:off x="4735513" y="3297238"/>
            <a:ext cx="0" cy="1960562"/>
          </a:xfrm>
          <a:prstGeom prst="line">
            <a:avLst/>
          </a:prstGeom>
          <a:noFill/>
          <a:ln w="72000">
            <a:solidFill>
              <a:srgbClr val="0000FF"/>
            </a:solidFill>
            <a:round/>
            <a:headEnd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4103" name="Line 6"/>
          <p:cNvSpPr>
            <a:spLocks noChangeShapeType="1"/>
          </p:cNvSpPr>
          <p:nvPr/>
        </p:nvSpPr>
        <p:spPr bwMode="auto">
          <a:xfrm>
            <a:off x="1893888" y="3429000"/>
            <a:ext cx="2808287" cy="425450"/>
          </a:xfrm>
          <a:prstGeom prst="line">
            <a:avLst/>
          </a:prstGeom>
          <a:noFill/>
          <a:ln w="36000">
            <a:solidFill>
              <a:srgbClr val="FF0000"/>
            </a:solidFill>
            <a:round/>
            <a:headEnd/>
            <a:tailEnd type="triangle" w="med" len="med"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4104" name="Line 7"/>
          <p:cNvSpPr>
            <a:spLocks noChangeShapeType="1"/>
          </p:cNvSpPr>
          <p:nvPr/>
        </p:nvSpPr>
        <p:spPr bwMode="auto">
          <a:xfrm flipV="1">
            <a:off x="1893888" y="3852863"/>
            <a:ext cx="2808287" cy="427037"/>
          </a:xfrm>
          <a:prstGeom prst="line">
            <a:avLst/>
          </a:prstGeom>
          <a:noFill/>
          <a:ln w="36000">
            <a:solidFill>
              <a:srgbClr val="FF0000"/>
            </a:solidFill>
            <a:round/>
            <a:headEnd type="triangle" w="med" len="med"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4105" name="Line 8"/>
          <p:cNvSpPr>
            <a:spLocks noChangeShapeType="1"/>
          </p:cNvSpPr>
          <p:nvPr/>
        </p:nvSpPr>
        <p:spPr bwMode="auto">
          <a:xfrm flipH="1">
            <a:off x="4765675" y="3213100"/>
            <a:ext cx="3838575" cy="641350"/>
          </a:xfrm>
          <a:prstGeom prst="line">
            <a:avLst/>
          </a:prstGeom>
          <a:noFill/>
          <a:ln w="36000">
            <a:solidFill>
              <a:srgbClr val="FF0000"/>
            </a:solidFill>
            <a:prstDash val="dash"/>
            <a:round/>
            <a:headEnd type="triangle" w="med" len="med"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4106" name="Line 9"/>
          <p:cNvSpPr>
            <a:spLocks noChangeShapeType="1"/>
          </p:cNvSpPr>
          <p:nvPr/>
        </p:nvSpPr>
        <p:spPr bwMode="auto">
          <a:xfrm flipH="1" flipV="1">
            <a:off x="1925638" y="4406900"/>
            <a:ext cx="2809875" cy="427038"/>
          </a:xfrm>
          <a:prstGeom prst="line">
            <a:avLst/>
          </a:prstGeom>
          <a:noFill/>
          <a:ln w="36000">
            <a:solidFill>
              <a:srgbClr val="FF0000"/>
            </a:solidFill>
            <a:round/>
            <a:headEnd type="triangle" w="med" len="med"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4107" name="Line 10"/>
          <p:cNvSpPr>
            <a:spLocks noChangeShapeType="1"/>
          </p:cNvSpPr>
          <p:nvPr/>
        </p:nvSpPr>
        <p:spPr bwMode="auto">
          <a:xfrm flipH="1">
            <a:off x="4765675" y="4221163"/>
            <a:ext cx="3983038" cy="612775"/>
          </a:xfrm>
          <a:prstGeom prst="line">
            <a:avLst/>
          </a:prstGeom>
          <a:noFill/>
          <a:ln w="36000">
            <a:solidFill>
              <a:srgbClr val="FF0000"/>
            </a:solidFill>
            <a:prstDash val="dash"/>
            <a:round/>
            <a:headEnd type="triangle" w="med" len="med"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4108" name="Line 11"/>
          <p:cNvSpPr>
            <a:spLocks noChangeShapeType="1"/>
          </p:cNvSpPr>
          <p:nvPr/>
        </p:nvSpPr>
        <p:spPr bwMode="auto">
          <a:xfrm flipV="1">
            <a:off x="1893888" y="4832350"/>
            <a:ext cx="2808287" cy="427038"/>
          </a:xfrm>
          <a:prstGeom prst="line">
            <a:avLst/>
          </a:prstGeom>
          <a:noFill/>
          <a:ln w="36000">
            <a:solidFill>
              <a:srgbClr val="FF0000"/>
            </a:solidFill>
            <a:round/>
            <a:headEnd type="triangle" w="med" len="med"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5132" name="Text Box 12"/>
          <p:cNvSpPr txBox="1">
            <a:spLocks noChangeArrowheads="1"/>
          </p:cNvSpPr>
          <p:nvPr/>
        </p:nvSpPr>
        <p:spPr bwMode="auto">
          <a:xfrm>
            <a:off x="0" y="765175"/>
            <a:ext cx="9144000" cy="1150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81639" tIns="40820" rIns="81639" bIns="40820"/>
          <a:lstStyle/>
          <a:p>
            <a:pPr lvl="1" indent="-293688">
              <a:lnSpc>
                <a:spcPct val="86000"/>
              </a:lnSpc>
              <a:spcBef>
                <a:spcPts val="638"/>
              </a:spcBef>
              <a:buSzPct val="75000"/>
              <a:buFont typeface="Symbol" pitchFamily="18" charset="2"/>
              <a:buChar char=""/>
              <a:tabLst>
                <a:tab pos="388938" algn="l"/>
                <a:tab pos="795338" algn="l"/>
                <a:tab pos="1203325" algn="l"/>
                <a:tab pos="1611313" algn="l"/>
                <a:tab pos="2017713" algn="l"/>
                <a:tab pos="2425700" algn="l"/>
                <a:tab pos="2833688" algn="l"/>
                <a:tab pos="3240088" algn="l"/>
                <a:tab pos="3648075" algn="l"/>
                <a:tab pos="4056063" algn="l"/>
                <a:tab pos="4464050" algn="l"/>
                <a:tab pos="4870450" algn="l"/>
                <a:tab pos="5278438" algn="l"/>
                <a:tab pos="5686425" algn="l"/>
                <a:tab pos="6092825" algn="l"/>
                <a:tab pos="6500813" algn="l"/>
                <a:tab pos="6908800" algn="l"/>
                <a:tab pos="7315200" algn="l"/>
                <a:tab pos="7723188" algn="l"/>
                <a:tab pos="8131175" algn="l"/>
                <a:tab pos="8539163" algn="l"/>
              </a:tabLst>
            </a:pPr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Při vytváření se využívá zákona odrazu světla.</a:t>
            </a:r>
          </a:p>
          <a:p>
            <a:pPr lvl="1" indent="-293688">
              <a:lnSpc>
                <a:spcPct val="86000"/>
              </a:lnSpc>
              <a:spcBef>
                <a:spcPts val="638"/>
              </a:spcBef>
              <a:buSzPct val="75000"/>
              <a:buFont typeface="Symbol" pitchFamily="18" charset="2"/>
              <a:buChar char=""/>
              <a:tabLst>
                <a:tab pos="388938" algn="l"/>
                <a:tab pos="795338" algn="l"/>
                <a:tab pos="1203325" algn="l"/>
                <a:tab pos="1611313" algn="l"/>
                <a:tab pos="2017713" algn="l"/>
                <a:tab pos="2425700" algn="l"/>
                <a:tab pos="2833688" algn="l"/>
                <a:tab pos="3240088" algn="l"/>
                <a:tab pos="3648075" algn="l"/>
                <a:tab pos="4056063" algn="l"/>
                <a:tab pos="4464050" algn="l"/>
                <a:tab pos="4870450" algn="l"/>
                <a:tab pos="5278438" algn="l"/>
                <a:tab pos="5686425" algn="l"/>
                <a:tab pos="6092825" algn="l"/>
                <a:tab pos="6500813" algn="l"/>
                <a:tab pos="6908800" algn="l"/>
                <a:tab pos="7315200" algn="l"/>
                <a:tab pos="7723188" algn="l"/>
                <a:tab pos="8131175" algn="l"/>
                <a:tab pos="8539163" algn="l"/>
              </a:tabLst>
            </a:pPr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Do oka pozorovatele dopadají odražené paprsky, mozek ovšem „protahuje paprsky za zrcadlo“, kde vytvoří </a:t>
            </a:r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zdánlivý </a:t>
            </a:r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obraz předmětu.</a:t>
            </a:r>
          </a:p>
        </p:txBody>
      </p:sp>
      <p:sp>
        <p:nvSpPr>
          <p:cNvPr id="14" name="Line 8"/>
          <p:cNvSpPr>
            <a:spLocks noChangeShapeType="1"/>
          </p:cNvSpPr>
          <p:nvPr/>
        </p:nvSpPr>
        <p:spPr bwMode="auto">
          <a:xfrm flipH="1">
            <a:off x="1979613" y="3429000"/>
            <a:ext cx="2736850" cy="0"/>
          </a:xfrm>
          <a:prstGeom prst="line">
            <a:avLst/>
          </a:prstGeom>
          <a:noFill/>
          <a:ln w="36000">
            <a:solidFill>
              <a:srgbClr val="FF0000"/>
            </a:solidFill>
            <a:round/>
            <a:headEnd type="triangle" w="med" len="med"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15" name="Line 8"/>
          <p:cNvSpPr>
            <a:spLocks noChangeShapeType="1"/>
          </p:cNvSpPr>
          <p:nvPr/>
        </p:nvSpPr>
        <p:spPr bwMode="auto">
          <a:xfrm flipH="1">
            <a:off x="4787900" y="3429000"/>
            <a:ext cx="3744913" cy="0"/>
          </a:xfrm>
          <a:prstGeom prst="line">
            <a:avLst/>
          </a:prstGeom>
          <a:noFill/>
          <a:ln w="36000">
            <a:solidFill>
              <a:srgbClr val="FF0000"/>
            </a:solidFill>
            <a:prstDash val="dash"/>
            <a:round/>
            <a:headEnd type="triangle" w="med" len="med"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16" name="Line 9"/>
          <p:cNvSpPr>
            <a:spLocks noChangeShapeType="1"/>
          </p:cNvSpPr>
          <p:nvPr/>
        </p:nvSpPr>
        <p:spPr bwMode="auto">
          <a:xfrm flipH="1" flipV="1">
            <a:off x="1979613" y="4437063"/>
            <a:ext cx="2808287" cy="0"/>
          </a:xfrm>
          <a:prstGeom prst="line">
            <a:avLst/>
          </a:prstGeom>
          <a:noFill/>
          <a:ln w="36000">
            <a:solidFill>
              <a:srgbClr val="FF0000"/>
            </a:solidFill>
            <a:round/>
            <a:headEnd type="triangle" w="med" len="med"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17" name="Line 9"/>
          <p:cNvSpPr>
            <a:spLocks noChangeShapeType="1"/>
          </p:cNvSpPr>
          <p:nvPr/>
        </p:nvSpPr>
        <p:spPr bwMode="auto">
          <a:xfrm flipH="1" flipV="1">
            <a:off x="4787900" y="4437063"/>
            <a:ext cx="4032250" cy="0"/>
          </a:xfrm>
          <a:prstGeom prst="line">
            <a:avLst/>
          </a:prstGeom>
          <a:noFill/>
          <a:ln w="36000">
            <a:solidFill>
              <a:srgbClr val="FF0000"/>
            </a:solidFill>
            <a:prstDash val="dash"/>
            <a:round/>
            <a:headEnd type="triangle" w="med" len="med"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84213" y="2349500"/>
            <a:ext cx="2159000" cy="8302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Zobrazovaný předmět = vzor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59563" y="2565400"/>
            <a:ext cx="1081087" cy="4619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obraz</a:t>
            </a:r>
            <a:endParaRPr lang="cs-CZ" sz="2400" dirty="0"/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0" y="5516563"/>
            <a:ext cx="9144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Jaký je obraz předmětu v rovinném zrcadle co do velikosti?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755650" y="6092825"/>
            <a:ext cx="8388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... obraz je stejně velký jako předmět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0" y="5516563"/>
            <a:ext cx="9144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Jaká je vzdálenost vzoru a obrazu od rovinného zrcadla?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55650" y="6092825"/>
            <a:ext cx="8388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... vzor i obraz jsou stejně vzdáleny</a:t>
            </a:r>
          </a:p>
        </p:txBody>
      </p:sp>
      <p:cxnSp>
        <p:nvCxnSpPr>
          <p:cNvPr id="25" name="Přímá spojovací čára 24"/>
          <p:cNvCxnSpPr/>
          <p:nvPr/>
        </p:nvCxnSpPr>
        <p:spPr>
          <a:xfrm rot="5400000">
            <a:off x="1569244" y="4775994"/>
            <a:ext cx="677862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V="1">
            <a:off x="1908175" y="5048250"/>
            <a:ext cx="2808288" cy="3651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2987675" y="5013325"/>
            <a:ext cx="43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a</a:t>
            </a:r>
          </a:p>
        </p:txBody>
      </p:sp>
      <p:cxnSp>
        <p:nvCxnSpPr>
          <p:cNvPr id="37" name="Přímá spojovací čára 36"/>
          <p:cNvCxnSpPr/>
          <p:nvPr/>
        </p:nvCxnSpPr>
        <p:spPr>
          <a:xfrm rot="5400000">
            <a:off x="7112794" y="4775994"/>
            <a:ext cx="677862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V="1">
            <a:off x="4716463" y="5013325"/>
            <a:ext cx="2808287" cy="3651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5867400" y="5013325"/>
            <a:ext cx="4333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a´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588125" y="6037263"/>
            <a:ext cx="1152525" cy="5238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</a:rPr>
              <a:t>a</a:t>
            </a:r>
            <a:r>
              <a:rPr lang="cs-CZ" sz="2800" dirty="0">
                <a:solidFill>
                  <a:srgbClr val="FF0000"/>
                </a:solidFill>
              </a:rPr>
              <a:t> = a´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>
            <a:spLocks noChangeArrowheads="1"/>
          </p:cNvSpPr>
          <p:nvPr/>
        </p:nvSpPr>
        <p:spPr bwMode="auto">
          <a:xfrm>
            <a:off x="8501063" y="4833938"/>
            <a:ext cx="495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 [5]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nimBg="1"/>
      <p:bldP spid="4099" grpId="0" animBg="1"/>
      <p:bldP spid="5123" grpId="0" animBg="1"/>
      <p:bldP spid="4102" grpId="0" animBg="1"/>
      <p:bldP spid="4103" grpId="0" animBg="1"/>
      <p:bldP spid="4104" grpId="0" animBg="1"/>
      <p:bldP spid="4105" grpId="0" animBg="1"/>
      <p:bldP spid="4106" grpId="0" animBg="1"/>
      <p:bldP spid="4107" grpId="0" animBg="1"/>
      <p:bldP spid="4108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/>
      <p:bldP spid="20" grpId="1"/>
      <p:bldP spid="21" grpId="0"/>
      <p:bldP spid="21" grpId="1"/>
      <p:bldP spid="22" grpId="0"/>
      <p:bldP spid="23" grpId="0"/>
      <p:bldP spid="36" grpId="0"/>
      <p:bldP spid="39" grpId="0"/>
      <p:bldP spid="30" grpId="0" animBg="1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ser\AppData\Local\Microsoft\Windows\Temporary Internet Files\Content.IE5\K0O7W0UI\MP9004309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071415" y="2522198"/>
            <a:ext cx="3404689" cy="227156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/>
          </a:extLst>
        </p:spPr>
      </p:pic>
      <p:pic>
        <p:nvPicPr>
          <p:cNvPr id="24578" name="Picture 3" descr="C:\Users\user\AppData\Local\Microsoft\Windows\Temporary Internet Files\Content.IE5\K0O7W0UI\MP90043090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9125" y="2549525"/>
            <a:ext cx="3403600" cy="227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Line 3"/>
          <p:cNvSpPr>
            <a:spLocks noChangeShapeType="1"/>
          </p:cNvSpPr>
          <p:nvPr/>
        </p:nvSpPr>
        <p:spPr bwMode="auto">
          <a:xfrm>
            <a:off x="4564063" y="2351088"/>
            <a:ext cx="1587" cy="2901950"/>
          </a:xfrm>
          <a:prstGeom prst="line">
            <a:avLst/>
          </a:prstGeom>
          <a:noFill/>
          <a:ln w="76320">
            <a:solidFill>
              <a:srgbClr val="2323DC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622300" y="5021263"/>
            <a:ext cx="1589088" cy="4778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fontAlgn="auto">
              <a:lnSpc>
                <a:spcPct val="109000"/>
              </a:lnSpc>
              <a:spcBef>
                <a:spcPts val="1361"/>
              </a:spcBef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2400" dirty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Black" pitchFamily="34" charset="0"/>
                <a:cs typeface="+mn-cs"/>
              </a:rPr>
              <a:t>předmět</a:t>
            </a:r>
          </a:p>
        </p:txBody>
      </p:sp>
      <p:sp>
        <p:nvSpPr>
          <p:cNvPr id="24581" name="Text Box 7"/>
          <p:cNvSpPr txBox="1">
            <a:spLocks noChangeArrowheads="1"/>
          </p:cNvSpPr>
          <p:nvPr/>
        </p:nvSpPr>
        <p:spPr bwMode="auto">
          <a:xfrm>
            <a:off x="333375" y="2620963"/>
            <a:ext cx="1590675" cy="3635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81639" tIns="42452" rIns="81639" bIns="42452">
            <a:spAutoFit/>
          </a:bodyPr>
          <a:lstStyle/>
          <a:p>
            <a:pPr>
              <a:spcBef>
                <a:spcPts val="1363"/>
              </a:spcBef>
              <a:tabLst>
                <a:tab pos="0" algn="l"/>
                <a:tab pos="404813" algn="l"/>
                <a:tab pos="812800" algn="l"/>
                <a:tab pos="1220788" algn="l"/>
                <a:tab pos="1627188" algn="l"/>
                <a:tab pos="2035175" algn="l"/>
                <a:tab pos="2443163" algn="l"/>
                <a:tab pos="2851150" algn="l"/>
                <a:tab pos="3257550" algn="l"/>
                <a:tab pos="3665538" algn="l"/>
                <a:tab pos="4073525" algn="l"/>
                <a:tab pos="4479925" algn="l"/>
                <a:tab pos="4887913" algn="l"/>
                <a:tab pos="5295900" algn="l"/>
                <a:tab pos="5703888" algn="l"/>
                <a:tab pos="6110288" algn="l"/>
                <a:tab pos="6518275" algn="l"/>
                <a:tab pos="6926263" algn="l"/>
                <a:tab pos="7332663" algn="l"/>
                <a:tab pos="7740650" algn="l"/>
                <a:tab pos="8148638" algn="l"/>
              </a:tabLst>
            </a:pPr>
            <a:r>
              <a:rPr lang="cs-CZ">
                <a:solidFill>
                  <a:srgbClr val="FFFFFF"/>
                </a:solidFill>
                <a:latin typeface="Calibri" pitchFamily="34" charset="0"/>
              </a:rPr>
              <a:t>předmět</a:t>
            </a:r>
          </a:p>
        </p:txBody>
      </p:sp>
      <p:sp>
        <p:nvSpPr>
          <p:cNvPr id="6152" name="Freeform 8"/>
          <p:cNvSpPr>
            <a:spLocks noChangeArrowheads="1"/>
          </p:cNvSpPr>
          <p:nvPr/>
        </p:nvSpPr>
        <p:spPr bwMode="auto">
          <a:xfrm>
            <a:off x="1633538" y="2940050"/>
            <a:ext cx="2881312" cy="1436688"/>
          </a:xfrm>
          <a:custGeom>
            <a:avLst/>
            <a:gdLst>
              <a:gd name="T0" fmla="*/ 0 w 8826"/>
              <a:gd name="T1" fmla="*/ 0 h 4401"/>
              <a:gd name="T2" fmla="*/ 2881114 w 8826"/>
              <a:gd name="T3" fmla="*/ 1436944 h 4401"/>
              <a:gd name="T4" fmla="*/ 0 60000 65536"/>
              <a:gd name="T5" fmla="*/ 0 60000 65536"/>
              <a:gd name="T6" fmla="*/ 0 w 8826"/>
              <a:gd name="T7" fmla="*/ 0 h 4401"/>
              <a:gd name="T8" fmla="*/ 8826 w 8826"/>
              <a:gd name="T9" fmla="*/ 4401 h 440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8826" h="4401">
                <a:moveTo>
                  <a:pt x="0" y="0"/>
                </a:moveTo>
                <a:lnTo>
                  <a:pt x="8825" y="4400"/>
                </a:lnTo>
              </a:path>
            </a:pathLst>
          </a:custGeom>
          <a:noFill/>
          <a:ln w="38160">
            <a:solidFill>
              <a:srgbClr val="FF0000"/>
            </a:solidFill>
            <a:miter lim="800000"/>
            <a:headEnd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6153" name="Freeform 9"/>
          <p:cNvSpPr>
            <a:spLocks/>
          </p:cNvSpPr>
          <p:nvPr/>
        </p:nvSpPr>
        <p:spPr bwMode="auto">
          <a:xfrm>
            <a:off x="2319338" y="4376738"/>
            <a:ext cx="2212975" cy="968375"/>
          </a:xfrm>
          <a:custGeom>
            <a:avLst/>
            <a:gdLst>
              <a:gd name="T0" fmla="*/ 2211514 w 6775"/>
              <a:gd name="T1" fmla="*/ 0 h 2964"/>
              <a:gd name="T2" fmla="*/ 0 w 6775"/>
              <a:gd name="T3" fmla="*/ 967455 h 2964"/>
              <a:gd name="T4" fmla="*/ 0 60000 65536"/>
              <a:gd name="T5" fmla="*/ 0 60000 65536"/>
              <a:gd name="T6" fmla="*/ 0 w 6775"/>
              <a:gd name="T7" fmla="*/ 0 h 2964"/>
              <a:gd name="T8" fmla="*/ 6775 w 6775"/>
              <a:gd name="T9" fmla="*/ 2964 h 296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6775" h="2964">
                <a:moveTo>
                  <a:pt x="6774" y="0"/>
                </a:moveTo>
                <a:lnTo>
                  <a:pt x="0" y="2963"/>
                </a:lnTo>
              </a:path>
            </a:pathLst>
          </a:custGeom>
          <a:noFill/>
          <a:ln w="38160">
            <a:solidFill>
              <a:srgbClr val="FF0000"/>
            </a:solidFill>
            <a:miter lim="800000"/>
            <a:headEnd/>
            <a:tailEnd type="triangle" w="med" len="med"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6154" name="Freeform 10"/>
          <p:cNvSpPr>
            <a:spLocks/>
          </p:cNvSpPr>
          <p:nvPr/>
        </p:nvSpPr>
        <p:spPr bwMode="auto">
          <a:xfrm>
            <a:off x="4564063" y="2874963"/>
            <a:ext cx="2979737" cy="1501775"/>
          </a:xfrm>
          <a:custGeom>
            <a:avLst/>
            <a:gdLst>
              <a:gd name="T0" fmla="*/ 0 w 9124"/>
              <a:gd name="T1" fmla="*/ 1501752 h 4601"/>
              <a:gd name="T2" fmla="*/ 2979033 w 9124"/>
              <a:gd name="T3" fmla="*/ 0 h 4601"/>
              <a:gd name="T4" fmla="*/ 0 60000 65536"/>
              <a:gd name="T5" fmla="*/ 0 60000 65536"/>
              <a:gd name="T6" fmla="*/ 0 w 9124"/>
              <a:gd name="T7" fmla="*/ 0 h 4601"/>
              <a:gd name="T8" fmla="*/ 9124 w 9124"/>
              <a:gd name="T9" fmla="*/ 4601 h 460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9124" h="4601">
                <a:moveTo>
                  <a:pt x="0" y="4600"/>
                </a:moveTo>
                <a:lnTo>
                  <a:pt x="9123" y="0"/>
                </a:lnTo>
              </a:path>
            </a:pathLst>
          </a:custGeom>
          <a:noFill/>
          <a:ln w="38160">
            <a:solidFill>
              <a:srgbClr val="FF0000"/>
            </a:solidFill>
            <a:prstDash val="sysDot"/>
            <a:miter lim="800000"/>
            <a:headEnd/>
            <a:tailEnd type="triangle" w="med" len="med"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6155" name="Freeform 11"/>
          <p:cNvSpPr>
            <a:spLocks noChangeArrowheads="1"/>
          </p:cNvSpPr>
          <p:nvPr/>
        </p:nvSpPr>
        <p:spPr bwMode="auto">
          <a:xfrm>
            <a:off x="1454150" y="3270250"/>
            <a:ext cx="3109913" cy="1588"/>
          </a:xfrm>
          <a:custGeom>
            <a:avLst/>
            <a:gdLst>
              <a:gd name="T0" fmla="*/ 0 w 9526"/>
              <a:gd name="T1" fmla="*/ 0 h 1"/>
              <a:gd name="T2" fmla="*/ 3110073 w 9526"/>
              <a:gd name="T3" fmla="*/ 0 h 1"/>
              <a:gd name="T4" fmla="*/ 0 60000 65536"/>
              <a:gd name="T5" fmla="*/ 0 60000 65536"/>
              <a:gd name="T6" fmla="*/ 0 w 9526"/>
              <a:gd name="T7" fmla="*/ 0 h 1"/>
              <a:gd name="T8" fmla="*/ 9526 w 9526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9526" h="1">
                <a:moveTo>
                  <a:pt x="0" y="0"/>
                </a:moveTo>
                <a:lnTo>
                  <a:pt x="9525" y="0"/>
                </a:lnTo>
              </a:path>
            </a:pathLst>
          </a:custGeom>
          <a:noFill/>
          <a:ln w="38160">
            <a:solidFill>
              <a:srgbClr val="FF0000"/>
            </a:solidFill>
            <a:miter lim="800000"/>
            <a:headEnd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6156" name="Freeform 12"/>
          <p:cNvSpPr>
            <a:spLocks/>
          </p:cNvSpPr>
          <p:nvPr/>
        </p:nvSpPr>
        <p:spPr bwMode="auto">
          <a:xfrm>
            <a:off x="3287713" y="3270250"/>
            <a:ext cx="1244600" cy="1588"/>
          </a:xfrm>
          <a:custGeom>
            <a:avLst/>
            <a:gdLst>
              <a:gd name="T0" fmla="*/ 1243834 w 3811"/>
              <a:gd name="T1" fmla="*/ 0 h 1"/>
              <a:gd name="T2" fmla="*/ 0 w 3811"/>
              <a:gd name="T3" fmla="*/ 0 h 1"/>
              <a:gd name="T4" fmla="*/ 0 60000 65536"/>
              <a:gd name="T5" fmla="*/ 0 60000 65536"/>
              <a:gd name="T6" fmla="*/ 0 w 3811"/>
              <a:gd name="T7" fmla="*/ 0 h 1"/>
              <a:gd name="T8" fmla="*/ 3811 w 3811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3811" h="1">
                <a:moveTo>
                  <a:pt x="3810" y="0"/>
                </a:moveTo>
                <a:lnTo>
                  <a:pt x="0" y="0"/>
                </a:lnTo>
              </a:path>
            </a:pathLst>
          </a:custGeom>
          <a:noFill/>
          <a:ln w="381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6157" name="Freeform 13"/>
          <p:cNvSpPr>
            <a:spLocks/>
          </p:cNvSpPr>
          <p:nvPr/>
        </p:nvSpPr>
        <p:spPr bwMode="auto">
          <a:xfrm>
            <a:off x="4564063" y="3270250"/>
            <a:ext cx="3179762" cy="1588"/>
          </a:xfrm>
          <a:custGeom>
            <a:avLst/>
            <a:gdLst>
              <a:gd name="T0" fmla="*/ 0 w 9737"/>
              <a:gd name="T1" fmla="*/ 0 h 1"/>
              <a:gd name="T2" fmla="*/ 3179193 w 9737"/>
              <a:gd name="T3" fmla="*/ 0 h 1"/>
              <a:gd name="T4" fmla="*/ 0 60000 65536"/>
              <a:gd name="T5" fmla="*/ 0 60000 65536"/>
              <a:gd name="T6" fmla="*/ 0 w 9737"/>
              <a:gd name="T7" fmla="*/ 0 h 1"/>
              <a:gd name="T8" fmla="*/ 9737 w 9737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9737" h="1">
                <a:moveTo>
                  <a:pt x="0" y="0"/>
                </a:moveTo>
                <a:lnTo>
                  <a:pt x="9736" y="0"/>
                </a:lnTo>
              </a:path>
            </a:pathLst>
          </a:custGeom>
          <a:noFill/>
          <a:ln w="38160">
            <a:solidFill>
              <a:srgbClr val="FF0000"/>
            </a:solidFill>
            <a:prstDash val="sysDot"/>
            <a:miter lim="800000"/>
            <a:headEnd/>
            <a:tailEnd type="triangle" w="med" len="med"/>
          </a:ln>
        </p:spPr>
        <p:txBody>
          <a:bodyPr lIns="82945" tIns="41473" rIns="82945" bIns="41473"/>
          <a:lstStyle/>
          <a:p>
            <a:endParaRPr lang="cs-CZ"/>
          </a:p>
        </p:txBody>
      </p:sp>
      <p:grpSp>
        <p:nvGrpSpPr>
          <p:cNvPr id="3" name="Group 14"/>
          <p:cNvGrpSpPr>
            <a:grpSpLocks/>
          </p:cNvGrpSpPr>
          <p:nvPr/>
        </p:nvGrpSpPr>
        <p:grpSpPr bwMode="auto">
          <a:xfrm>
            <a:off x="2212975" y="3201988"/>
            <a:ext cx="136525" cy="136525"/>
            <a:chOff x="1537" y="2223"/>
            <a:chExt cx="95" cy="95"/>
          </a:xfrm>
        </p:grpSpPr>
        <p:sp>
          <p:nvSpPr>
            <p:cNvPr id="24598" name="Line 15"/>
            <p:cNvSpPr>
              <a:spLocks noChangeShapeType="1"/>
            </p:cNvSpPr>
            <p:nvPr/>
          </p:nvSpPr>
          <p:spPr bwMode="auto">
            <a:xfrm flipH="1">
              <a:off x="1536" y="2223"/>
              <a:ext cx="98" cy="96"/>
            </a:xfrm>
            <a:prstGeom prst="line">
              <a:avLst/>
            </a:prstGeom>
            <a:noFill/>
            <a:ln w="57240">
              <a:solidFill>
                <a:srgbClr val="2323DC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9" name="Line 16"/>
            <p:cNvSpPr>
              <a:spLocks noChangeShapeType="1"/>
            </p:cNvSpPr>
            <p:nvPr/>
          </p:nvSpPr>
          <p:spPr bwMode="auto">
            <a:xfrm flipH="1" flipV="1">
              <a:off x="1536" y="2222"/>
              <a:ext cx="98" cy="98"/>
            </a:xfrm>
            <a:prstGeom prst="line">
              <a:avLst/>
            </a:prstGeom>
            <a:noFill/>
            <a:ln w="57240">
              <a:solidFill>
                <a:srgbClr val="2323DC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" name="Group 17"/>
          <p:cNvGrpSpPr>
            <a:grpSpLocks/>
          </p:cNvGrpSpPr>
          <p:nvPr/>
        </p:nvGrpSpPr>
        <p:grpSpPr bwMode="auto">
          <a:xfrm>
            <a:off x="6775450" y="3201988"/>
            <a:ext cx="136525" cy="136525"/>
            <a:chOff x="4705" y="2223"/>
            <a:chExt cx="95" cy="95"/>
          </a:xfrm>
        </p:grpSpPr>
        <p:sp>
          <p:nvSpPr>
            <p:cNvPr id="24596" name="Line 18"/>
            <p:cNvSpPr>
              <a:spLocks noChangeShapeType="1"/>
            </p:cNvSpPr>
            <p:nvPr/>
          </p:nvSpPr>
          <p:spPr bwMode="auto">
            <a:xfrm flipH="1">
              <a:off x="4704" y="2223"/>
              <a:ext cx="98" cy="96"/>
            </a:xfrm>
            <a:prstGeom prst="line">
              <a:avLst/>
            </a:prstGeom>
            <a:noFill/>
            <a:ln w="57240">
              <a:solidFill>
                <a:srgbClr val="2300DC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7" name="Line 19"/>
            <p:cNvSpPr>
              <a:spLocks noChangeShapeType="1"/>
            </p:cNvSpPr>
            <p:nvPr/>
          </p:nvSpPr>
          <p:spPr bwMode="auto">
            <a:xfrm flipH="1" flipV="1">
              <a:off x="4704" y="2222"/>
              <a:ext cx="98" cy="98"/>
            </a:xfrm>
            <a:prstGeom prst="line">
              <a:avLst/>
            </a:prstGeom>
            <a:noFill/>
            <a:ln w="57240">
              <a:solidFill>
                <a:srgbClr val="2300DC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65" name="Text Box 21"/>
          <p:cNvSpPr txBox="1">
            <a:spLocks noChangeArrowheads="1"/>
          </p:cNvSpPr>
          <p:nvPr/>
        </p:nvSpPr>
        <p:spPr bwMode="auto">
          <a:xfrm>
            <a:off x="7543800" y="4889500"/>
            <a:ext cx="1112838" cy="48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81639" tIns="42452" rIns="81639" bIns="42452">
            <a:spAutoFit/>
          </a:bodyPr>
          <a:lstStyle/>
          <a:p>
            <a:pPr fontAlgn="auto">
              <a:lnSpc>
                <a:spcPct val="109000"/>
              </a:lnSpc>
              <a:spcBef>
                <a:spcPts val="1361"/>
              </a:spcBef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2400" dirty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Black" pitchFamily="34" charset="0"/>
                <a:cs typeface="+mn-cs"/>
              </a:rPr>
              <a:t>obraz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0" y="0"/>
            <a:ext cx="91440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Když se na sebe díváš do zrcadla, tak tam, kde ty máš levé oko, tak tvůj obraz má jaké oko?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1331913" y="908050"/>
            <a:ext cx="35639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... pravé</a:t>
            </a:r>
          </a:p>
        </p:txBody>
      </p:sp>
      <p:sp>
        <p:nvSpPr>
          <p:cNvPr id="27" name="Šipka doprava 26"/>
          <p:cNvSpPr/>
          <p:nvPr/>
        </p:nvSpPr>
        <p:spPr>
          <a:xfrm>
            <a:off x="179388" y="1557338"/>
            <a:ext cx="1042987" cy="287337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403350" y="1412875"/>
            <a:ext cx="7416800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Obraz v rovinném zrcadle je stranově převrácený</a:t>
            </a:r>
            <a:endParaRPr lang="cs-CZ" sz="2800" b="1" dirty="0"/>
          </a:p>
        </p:txBody>
      </p:sp>
      <p:sp>
        <p:nvSpPr>
          <p:cNvPr id="30" name="Obdélník 29"/>
          <p:cNvSpPr>
            <a:spLocks noChangeArrowheads="1"/>
          </p:cNvSpPr>
          <p:nvPr/>
        </p:nvSpPr>
        <p:spPr bwMode="auto">
          <a:xfrm>
            <a:off x="127000" y="4424363"/>
            <a:ext cx="495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 [6]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9" presetClass="entr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/20"/>
                                          </p:val>
                                        </p:tav>
                                        <p:tav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x-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8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2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6" dur="10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41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45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49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39" presetClass="entr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/20"/>
                                          </p:val>
                                        </p:tav>
                                        <p:tav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+.3"/>
                                          </p:val>
                                        </p:tav>
                                        <p:tav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#ppt_x-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2" grpId="0" animBg="1"/>
      <p:bldP spid="6153" grpId="0" animBg="1"/>
      <p:bldP spid="6154" grpId="0" animBg="1"/>
      <p:bldP spid="6155" grpId="0" animBg="1"/>
      <p:bldP spid="6156" grpId="0" animBg="1"/>
      <p:bldP spid="6157" grpId="0" animBg="1"/>
      <p:bldP spid="25" grpId="0"/>
      <p:bldP spid="26" grpId="0"/>
      <p:bldP spid="27" grpId="0" animBg="1"/>
      <p:bldP spid="28" grpId="0" animBg="1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Line 1"/>
          <p:cNvSpPr>
            <a:spLocks noChangeShapeType="1"/>
          </p:cNvSpPr>
          <p:nvPr/>
        </p:nvSpPr>
        <p:spPr bwMode="auto">
          <a:xfrm>
            <a:off x="4572000" y="1960563"/>
            <a:ext cx="1588" cy="4408487"/>
          </a:xfrm>
          <a:prstGeom prst="line">
            <a:avLst/>
          </a:prstGeom>
          <a:noFill/>
          <a:ln w="108000">
            <a:solidFill>
              <a:srgbClr val="0000FF"/>
            </a:solidFill>
            <a:round/>
            <a:headEnd/>
            <a:tailEnd/>
          </a:ln>
        </p:spPr>
        <p:txBody>
          <a:bodyPr lIns="82945" tIns="41473" rIns="82945" bIns="41473"/>
          <a:lstStyle/>
          <a:p>
            <a:endParaRPr lang="cs-CZ"/>
          </a:p>
        </p:txBody>
      </p:sp>
      <p:sp>
        <p:nvSpPr>
          <p:cNvPr id="6147" name="AutoShape 2"/>
          <p:cNvSpPr>
            <a:spLocks noChangeArrowheads="1"/>
          </p:cNvSpPr>
          <p:nvPr/>
        </p:nvSpPr>
        <p:spPr bwMode="auto">
          <a:xfrm>
            <a:off x="1730375" y="3200400"/>
            <a:ext cx="1144588" cy="11430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wrap="none" lIns="82945" tIns="41473" rIns="82945" bIns="41473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0" y="0"/>
            <a:ext cx="9144000" cy="1341438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81639" tIns="40820" rIns="81639" bIns="40820"/>
          <a:lstStyle/>
          <a:p>
            <a:pPr fontAlgn="auto">
              <a:lnSpc>
                <a:spcPct val="88000"/>
              </a:lnSpc>
              <a:spcBef>
                <a:spcPts val="0"/>
              </a:spcBef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2800" dirty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</a:rPr>
              <a:t>Úkol 1: </a:t>
            </a:r>
          </a:p>
          <a:p>
            <a:pPr fontAlgn="auto">
              <a:lnSpc>
                <a:spcPct val="88000"/>
              </a:lnSpc>
              <a:spcBef>
                <a:spcPts val="0"/>
              </a:spcBef>
              <a:spcAft>
                <a:spcPts val="0"/>
              </a:spcAft>
              <a:tabLst>
                <a:tab pos="0" algn="l"/>
                <a:tab pos="406086" algn="l"/>
                <a:tab pos="813612" algn="l"/>
                <a:tab pos="1221138" algn="l"/>
                <a:tab pos="1628664" algn="l"/>
                <a:tab pos="2036190" algn="l"/>
                <a:tab pos="2443717" algn="l"/>
                <a:tab pos="2851242" algn="l"/>
                <a:tab pos="3258769" algn="l"/>
                <a:tab pos="3666294" algn="l"/>
                <a:tab pos="4073821" algn="l"/>
                <a:tab pos="4481346" algn="l"/>
                <a:tab pos="4888873" algn="l"/>
                <a:tab pos="5296398" algn="l"/>
                <a:tab pos="5703925" algn="l"/>
                <a:tab pos="6111450" algn="l"/>
                <a:tab pos="6518977" algn="l"/>
                <a:tab pos="6926502" algn="l"/>
                <a:tab pos="7334029" algn="l"/>
                <a:tab pos="7741554" algn="l"/>
                <a:tab pos="8149081" algn="l"/>
              </a:tabLst>
              <a:defRPr/>
            </a:pPr>
            <a:r>
              <a:rPr lang="cs-CZ" sz="2800" dirty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</a:rPr>
              <a:t>Nalezni </a:t>
            </a:r>
            <a:r>
              <a:rPr lang="cs-CZ" sz="2800" dirty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</a:rPr>
              <a:t>obraz předmětu v rovinném zrcadle </a:t>
            </a:r>
            <a:r>
              <a:rPr lang="cs-CZ" sz="2800" dirty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</a:rPr>
              <a:t>(musíš nalézt  </a:t>
            </a:r>
            <a:r>
              <a:rPr lang="cs-CZ" sz="2800" dirty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</a:rPr>
              <a:t>obraz alespoň dvou bodů předmětu):</a:t>
            </a:r>
          </a:p>
        </p:txBody>
      </p:sp>
      <p:sp>
        <p:nvSpPr>
          <p:cNvPr id="6159" name="Line 5"/>
          <p:cNvSpPr>
            <a:spLocks noChangeShapeType="1"/>
          </p:cNvSpPr>
          <p:nvPr/>
        </p:nvSpPr>
        <p:spPr bwMode="auto">
          <a:xfrm>
            <a:off x="1633538" y="2874963"/>
            <a:ext cx="2881312" cy="1436687"/>
          </a:xfrm>
          <a:prstGeom prst="line">
            <a:avLst/>
          </a:prstGeom>
          <a:noFill/>
          <a:ln w="38160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6160" name="Line 6"/>
          <p:cNvSpPr>
            <a:spLocks noChangeShapeType="1"/>
          </p:cNvSpPr>
          <p:nvPr/>
        </p:nvSpPr>
        <p:spPr bwMode="auto">
          <a:xfrm flipH="1">
            <a:off x="2317750" y="4311650"/>
            <a:ext cx="2216150" cy="968375"/>
          </a:xfrm>
          <a:prstGeom prst="line">
            <a:avLst/>
          </a:prstGeom>
          <a:noFill/>
          <a:ln w="38160">
            <a:solidFill>
              <a:srgbClr val="FF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6161" name="Line 7"/>
          <p:cNvSpPr>
            <a:spLocks noChangeShapeType="1"/>
          </p:cNvSpPr>
          <p:nvPr/>
        </p:nvSpPr>
        <p:spPr bwMode="auto">
          <a:xfrm flipV="1">
            <a:off x="4564063" y="2808288"/>
            <a:ext cx="2979737" cy="1504950"/>
          </a:xfrm>
          <a:prstGeom prst="line">
            <a:avLst/>
          </a:prstGeom>
          <a:noFill/>
          <a:ln w="38160">
            <a:solidFill>
              <a:srgbClr val="FF0000"/>
            </a:solidFill>
            <a:prstDash val="sysDot"/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6162" name="Line 8"/>
          <p:cNvSpPr>
            <a:spLocks noChangeShapeType="1"/>
          </p:cNvSpPr>
          <p:nvPr/>
        </p:nvSpPr>
        <p:spPr bwMode="auto">
          <a:xfrm>
            <a:off x="1454150" y="3205163"/>
            <a:ext cx="3109913" cy="1587"/>
          </a:xfrm>
          <a:prstGeom prst="line">
            <a:avLst/>
          </a:prstGeom>
          <a:noFill/>
          <a:ln w="38160">
            <a:solidFill>
              <a:srgbClr val="FF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6163" name="Line 9"/>
          <p:cNvSpPr>
            <a:spLocks noChangeShapeType="1"/>
          </p:cNvSpPr>
          <p:nvPr/>
        </p:nvSpPr>
        <p:spPr bwMode="auto">
          <a:xfrm flipH="1">
            <a:off x="3286125" y="3205163"/>
            <a:ext cx="1247775" cy="1587"/>
          </a:xfrm>
          <a:prstGeom prst="line">
            <a:avLst/>
          </a:prstGeom>
          <a:noFill/>
          <a:ln w="381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6164" name="Line 10"/>
          <p:cNvSpPr>
            <a:spLocks noChangeShapeType="1"/>
          </p:cNvSpPr>
          <p:nvPr/>
        </p:nvSpPr>
        <p:spPr bwMode="auto">
          <a:xfrm>
            <a:off x="4564063" y="3205163"/>
            <a:ext cx="3179762" cy="1587"/>
          </a:xfrm>
          <a:prstGeom prst="line">
            <a:avLst/>
          </a:prstGeom>
          <a:noFill/>
          <a:ln w="38160">
            <a:solidFill>
              <a:srgbClr val="FF0000"/>
            </a:solidFill>
            <a:prstDash val="sysDot"/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6153" name="Line 12"/>
          <p:cNvSpPr>
            <a:spLocks noChangeShapeType="1"/>
          </p:cNvSpPr>
          <p:nvPr/>
        </p:nvSpPr>
        <p:spPr bwMode="auto">
          <a:xfrm>
            <a:off x="1633538" y="4017963"/>
            <a:ext cx="2881312" cy="1436687"/>
          </a:xfrm>
          <a:prstGeom prst="line">
            <a:avLst/>
          </a:prstGeom>
          <a:noFill/>
          <a:ln w="38160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6154" name="Line 13"/>
          <p:cNvSpPr>
            <a:spLocks noChangeShapeType="1"/>
          </p:cNvSpPr>
          <p:nvPr/>
        </p:nvSpPr>
        <p:spPr bwMode="auto">
          <a:xfrm flipH="1">
            <a:off x="2317750" y="5453063"/>
            <a:ext cx="2216150" cy="968375"/>
          </a:xfrm>
          <a:prstGeom prst="line">
            <a:avLst/>
          </a:prstGeom>
          <a:noFill/>
          <a:ln w="38160">
            <a:solidFill>
              <a:srgbClr val="0000FF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6155" name="Line 14"/>
          <p:cNvSpPr>
            <a:spLocks noChangeShapeType="1"/>
          </p:cNvSpPr>
          <p:nvPr/>
        </p:nvSpPr>
        <p:spPr bwMode="auto">
          <a:xfrm flipV="1">
            <a:off x="4564063" y="3949700"/>
            <a:ext cx="2979737" cy="1504950"/>
          </a:xfrm>
          <a:prstGeom prst="line">
            <a:avLst/>
          </a:prstGeom>
          <a:noFill/>
          <a:ln w="38160">
            <a:solidFill>
              <a:srgbClr val="0000FF"/>
            </a:solidFill>
            <a:prstDash val="sysDot"/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6156" name="Line 15"/>
          <p:cNvSpPr>
            <a:spLocks noChangeShapeType="1"/>
          </p:cNvSpPr>
          <p:nvPr/>
        </p:nvSpPr>
        <p:spPr bwMode="auto">
          <a:xfrm>
            <a:off x="1454150" y="4348163"/>
            <a:ext cx="3109913" cy="1587"/>
          </a:xfrm>
          <a:prstGeom prst="line">
            <a:avLst/>
          </a:prstGeom>
          <a:noFill/>
          <a:ln w="38160">
            <a:solidFill>
              <a:srgbClr val="0000FF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6157" name="Line 16"/>
          <p:cNvSpPr>
            <a:spLocks noChangeShapeType="1"/>
          </p:cNvSpPr>
          <p:nvPr/>
        </p:nvSpPr>
        <p:spPr bwMode="auto">
          <a:xfrm flipH="1">
            <a:off x="3286125" y="4348163"/>
            <a:ext cx="1247775" cy="1587"/>
          </a:xfrm>
          <a:prstGeom prst="line">
            <a:avLst/>
          </a:prstGeom>
          <a:noFill/>
          <a:ln w="38160">
            <a:solidFill>
              <a:srgbClr val="000000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6158" name="Line 17"/>
          <p:cNvSpPr>
            <a:spLocks noChangeShapeType="1"/>
          </p:cNvSpPr>
          <p:nvPr/>
        </p:nvSpPr>
        <p:spPr bwMode="auto">
          <a:xfrm>
            <a:off x="4564063" y="4348163"/>
            <a:ext cx="3179762" cy="1587"/>
          </a:xfrm>
          <a:prstGeom prst="line">
            <a:avLst/>
          </a:prstGeom>
          <a:noFill/>
          <a:ln w="38160">
            <a:solidFill>
              <a:srgbClr val="0000FF"/>
            </a:solidFill>
            <a:prstDash val="sysDot"/>
            <a:miter lim="800000"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7186" name="AutoShape 18"/>
          <p:cNvSpPr>
            <a:spLocks noChangeArrowheads="1"/>
          </p:cNvSpPr>
          <p:nvPr/>
        </p:nvSpPr>
        <p:spPr bwMode="auto">
          <a:xfrm>
            <a:off x="6205538" y="3200400"/>
            <a:ext cx="1143000" cy="11430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rgbClr val="000000"/>
            </a:solidFill>
            <a:prstDash val="sysDot"/>
            <a:round/>
            <a:headEnd/>
            <a:tailEnd/>
          </a:ln>
        </p:spPr>
        <p:txBody>
          <a:bodyPr wrap="none" lIns="82945" tIns="41473" rIns="82945" bIns="41473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588" y="5480050"/>
            <a:ext cx="9144000" cy="138588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Úkol 2: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Napiš vodorovně své jméno a zobraz ho pomocí svislého zrcadla (nakresli obraz).</a:t>
            </a:r>
            <a:endParaRPr lang="cs-CZ" sz="2800" b="1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8501063" y="4833938"/>
            <a:ext cx="495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 [7]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animBg="1"/>
      <p:bldP spid="6147" grpId="0" animBg="1"/>
      <p:bldP spid="7171" grpId="0" animBg="1"/>
      <p:bldP spid="6159" grpId="0" animBg="1"/>
      <p:bldP spid="6160" grpId="0" animBg="1"/>
      <p:bldP spid="6161" grpId="0" animBg="1"/>
      <p:bldP spid="6162" grpId="0" animBg="1"/>
      <p:bldP spid="6163" grpId="0" animBg="1"/>
      <p:bldP spid="6164" grpId="0" animBg="1"/>
      <p:bldP spid="6153" grpId="0" animBg="1"/>
      <p:bldP spid="6154" grpId="0" animBg="1"/>
      <p:bldP spid="6155" grpId="0" animBg="1"/>
      <p:bldP spid="6156" grpId="0" animBg="1"/>
      <p:bldP spid="6157" grpId="0" animBg="1"/>
      <p:bldP spid="6158" grpId="0" animBg="1"/>
      <p:bldP spid="7186" grpId="0" animBg="1"/>
      <p:bldP spid="21" grpId="0" animBg="1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údaje o DUM</a:t>
            </a:r>
            <a:endParaRPr lang="cs-CZ" dirty="0"/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457200" y="1196975"/>
            <a:ext cx="8229600" cy="4810125"/>
          </a:xfrm>
          <a:prstGeom prst="rect">
            <a:avLst/>
          </a:prstGeom>
        </p:spPr>
        <p:txBody>
          <a:bodyPr/>
          <a:lstStyle/>
          <a:p>
            <a:pPr marL="36576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latin typeface="+mn-lt"/>
                <a:cs typeface="+mn-cs"/>
              </a:rPr>
              <a:t>Autor DUM: Pavlína Čermáková, ZŠ Studentská 895, Mnichovo Hradiště</a:t>
            </a:r>
          </a:p>
          <a:p>
            <a:pPr marL="36576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latin typeface="+mn-lt"/>
                <a:cs typeface="Times New Roman" pitchFamily="18" charset="0"/>
              </a:rPr>
              <a:t>Období vytvoření DUM: 2. pololetí školního roku 2010/2011</a:t>
            </a:r>
          </a:p>
          <a:p>
            <a:pPr marL="36576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latin typeface="+mn-lt"/>
                <a:cs typeface="Times New Roman" pitchFamily="18" charset="0"/>
              </a:rPr>
              <a:t>Ročník: sedmý</a:t>
            </a:r>
          </a:p>
          <a:p>
            <a:pPr marL="36576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latin typeface="+mn-lt"/>
                <a:cs typeface="Times New Roman" pitchFamily="18" charset="0"/>
              </a:rPr>
              <a:t>Vzdělávací oblast: Člověk a příroda</a:t>
            </a:r>
          </a:p>
          <a:p>
            <a:pPr marL="36576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latin typeface="+mn-lt"/>
                <a:cs typeface="Times New Roman" pitchFamily="18" charset="0"/>
              </a:rPr>
              <a:t>Vzdělávací obor: Fyzika</a:t>
            </a:r>
          </a:p>
          <a:p>
            <a:pPr marL="36576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latin typeface="+mn-lt"/>
                <a:cs typeface="Times New Roman" pitchFamily="18" charset="0"/>
              </a:rPr>
              <a:t>Tematický okruh: Optika</a:t>
            </a:r>
          </a:p>
          <a:p>
            <a:pPr marL="36576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latin typeface="+mn-lt"/>
                <a:cs typeface="Times New Roman" pitchFamily="18" charset="0"/>
              </a:rPr>
              <a:t>Téma: Zákon odrazu. Rovinné zrcadlo.</a:t>
            </a:r>
          </a:p>
          <a:p>
            <a:pPr marL="36576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latin typeface="+mn-lt"/>
                <a:cs typeface="Times New Roman" pitchFamily="18" charset="0"/>
              </a:rPr>
              <a:t>DUM byl vytvořen jako doprovodný materiál pro výklad v předmětu </a:t>
            </a:r>
            <a:r>
              <a:rPr lang="cs-CZ" sz="1600" dirty="0">
                <a:latin typeface="+mn-lt"/>
                <a:cs typeface="Times New Roman" pitchFamily="18" charset="0"/>
              </a:rPr>
              <a:t>Fyzika v sedmém ročníku ZŠ. Je určen k prezentaci pomocí datového projektoru. </a:t>
            </a:r>
          </a:p>
          <a:p>
            <a:pPr marL="36576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latin typeface="+mn-lt"/>
                <a:cs typeface="Times New Roman" pitchFamily="18" charset="0"/>
              </a:rPr>
              <a:t>Lze ho zaslat mailem žákům, kteří v době probírání nového</a:t>
            </a:r>
            <a:r>
              <a:rPr lang="cs-CZ" sz="2000" dirty="0">
                <a:latin typeface="+mn-lt"/>
                <a:cs typeface="Times New Roman" pitchFamily="18" charset="0"/>
              </a:rPr>
              <a:t> </a:t>
            </a:r>
            <a:r>
              <a:rPr lang="cs-CZ" sz="1600" dirty="0">
                <a:latin typeface="+mn-lt"/>
                <a:cs typeface="Times New Roman" pitchFamily="18" charset="0"/>
              </a:rPr>
              <a:t>učiva chyběli.</a:t>
            </a:r>
          </a:p>
          <a:p>
            <a:pPr marL="365125" indent="-255588" eaLnBrk="0" hangingPunct="0">
              <a:spcBef>
                <a:spcPts val="400"/>
              </a:spcBef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2700" dirty="0">
              <a:latin typeface="+mn-lt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273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Zdroje:</a:t>
            </a:r>
          </a:p>
          <a:p>
            <a:r>
              <a:rPr lang="cs-CZ" sz="1400">
                <a:solidFill>
                  <a:srgbClr val="000000"/>
                </a:solidFill>
                <a:latin typeface="Calibri" pitchFamily="34" charset="0"/>
              </a:rPr>
              <a:t>[1]</a:t>
            </a:r>
          </a:p>
          <a:p>
            <a:r>
              <a:rPr lang="cs-CZ" sz="1400">
                <a:latin typeface="Calibri" pitchFamily="34" charset="0"/>
              </a:rPr>
              <a:t>http://upload.wikimedia.org/wikipedia/commons/8/88/Rybn%C3%ADk_%C5%98eporyje.jpg</a:t>
            </a:r>
          </a:p>
          <a:p>
            <a:r>
              <a:rPr lang="cs-CZ" sz="1400">
                <a:solidFill>
                  <a:srgbClr val="000000"/>
                </a:solidFill>
                <a:latin typeface="Calibri" pitchFamily="34" charset="0"/>
              </a:rPr>
              <a:t>[2], [3]</a:t>
            </a:r>
          </a:p>
          <a:p>
            <a:r>
              <a:rPr lang="cs-CZ" sz="1400">
                <a:solidFill>
                  <a:srgbClr val="000000"/>
                </a:solidFill>
                <a:latin typeface="Calibri" pitchFamily="34" charset="0"/>
              </a:rPr>
              <a:t>Sken – str. 107 - </a:t>
            </a:r>
            <a:r>
              <a:rPr lang="cs-CZ" sz="1400">
                <a:latin typeface="Calibri" pitchFamily="34" charset="0"/>
              </a:rPr>
              <a:t>Doc. Dr. Ing. RAUNER, Karel , et al. Fyzika 7 učebnice pro základní školy a víceletá gymnázia. Plzeň : Fraus, 2005. 136 s. ISBN 80-7238-431-7.</a:t>
            </a:r>
          </a:p>
          <a:p>
            <a:r>
              <a:rPr lang="cs-CZ" sz="1400">
                <a:solidFill>
                  <a:srgbClr val="000000"/>
                </a:solidFill>
                <a:latin typeface="Calibri" pitchFamily="34" charset="0"/>
              </a:rPr>
              <a:t>[4], [5], [7]</a:t>
            </a:r>
          </a:p>
          <a:p>
            <a:r>
              <a:rPr lang="cs-CZ" sz="1400">
                <a:latin typeface="Calibri" pitchFamily="34" charset="0"/>
              </a:rPr>
              <a:t>-Vlastní obrázek</a:t>
            </a:r>
          </a:p>
          <a:p>
            <a:r>
              <a:rPr lang="cs-CZ" sz="1400">
                <a:solidFill>
                  <a:srgbClr val="000000"/>
                </a:solidFill>
                <a:latin typeface="Calibri" pitchFamily="34" charset="0"/>
              </a:rPr>
              <a:t>[6]</a:t>
            </a:r>
          </a:p>
          <a:p>
            <a:r>
              <a:rPr lang="cs-CZ" sz="1400">
                <a:solidFill>
                  <a:srgbClr val="000000"/>
                </a:solidFill>
                <a:latin typeface="Calibri" pitchFamily="34" charset="0"/>
              </a:rPr>
              <a:t>- Galerie klipart, </a:t>
            </a:r>
            <a:r>
              <a:rPr lang="cs-CZ" sz="1400">
                <a:latin typeface="Calibri" pitchFamily="34" charset="0"/>
              </a:rPr>
              <a:t>www.office,microsoft.cz</a:t>
            </a:r>
          </a:p>
          <a:p>
            <a:endParaRPr lang="cs-CZ" sz="1400">
              <a:solidFill>
                <a:srgbClr val="000000"/>
              </a:solidFill>
              <a:latin typeface="Calibri" pitchFamily="34" charset="0"/>
            </a:endParaRPr>
          </a:p>
          <a:p>
            <a:endParaRPr lang="cs-CZ" sz="1400">
              <a:latin typeface="Calibri" pitchFamily="34" charset="0"/>
            </a:endParaRPr>
          </a:p>
        </p:txBody>
      </p:sp>
      <p:sp>
        <p:nvSpPr>
          <p:cNvPr id="29698" name="Obdélník 2"/>
          <p:cNvSpPr>
            <a:spLocks noChangeArrowheads="1"/>
          </p:cNvSpPr>
          <p:nvPr/>
        </p:nvSpPr>
        <p:spPr bwMode="auto">
          <a:xfrm>
            <a:off x="0" y="6027738"/>
            <a:ext cx="91440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alibri" pitchFamily="34" charset="0"/>
              </a:rPr>
              <a:t>Vytvořeno jako DUM do předmětu fyzika na ZŠ Studentská 895, Mnichovo Hradiště</a:t>
            </a:r>
          </a:p>
        </p:txBody>
      </p:sp>
      <p:sp>
        <p:nvSpPr>
          <p:cNvPr id="29699" name="Obdélník 3"/>
          <p:cNvSpPr>
            <a:spLocks noChangeArrowheads="1"/>
          </p:cNvSpPr>
          <p:nvPr/>
        </p:nvSpPr>
        <p:spPr bwMode="auto">
          <a:xfrm>
            <a:off x="1331913" y="3941763"/>
            <a:ext cx="2365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8648700" y="6467475"/>
            <a:ext cx="495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 [2]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509</Words>
  <Application>Microsoft Office PowerPoint</Application>
  <PresentationFormat>On-screen Show (4:3)</PresentationFormat>
  <Paragraphs>115</Paragraphs>
  <Slides>11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Calibri</vt:lpstr>
      <vt:lpstr>Arial</vt:lpstr>
      <vt:lpstr>Symbol</vt:lpstr>
      <vt:lpstr>Arial Black</vt:lpstr>
      <vt:lpstr>Times New Roman</vt:lpstr>
      <vt:lpstr>Wingdings 3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Vytváření obrazu v rovinném zrcadle</vt:lpstr>
      <vt:lpstr>Snímek 8</vt:lpstr>
      <vt:lpstr>Snímek 9</vt:lpstr>
      <vt:lpstr>Základní údaje o DUM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51</cp:revision>
  <dcterms:modified xsi:type="dcterms:W3CDTF">2012-05-24T19:49:04Z</dcterms:modified>
</cp:coreProperties>
</file>