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58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6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D4AC5D-21C4-4608-93A9-0CA7FCEADDC1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DCC473-6299-4B44-8471-6FA56F8E64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34FB7-64B2-456B-8E0E-15EFBE523F1E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4EA5E-DDF2-432E-BAE0-6A76126031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AA8B2-A8BB-4E93-95E9-0DCCCB6ADDE7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3A57B-EE00-4C10-BFA1-72350465F5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69284-D51B-4EFC-A10F-F516B29FA520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DC7E6-115F-4B47-A992-E70285287A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8E005-E6E9-48AD-ABAD-24AF9161407E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F20F5-B43E-4FEC-A2FC-0C9BC8EFEC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C3A37-A9DC-49EE-94FF-6F1E24F8AC87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3121D-6674-4909-8364-FEFAF37006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CDF7B-0D94-4C0C-826F-8C3710E4A4CD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CCBD7-7123-49FB-A626-67368DBEBD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CAC0D-E637-46A6-B0FB-13BAC7DE8783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67FC26-36C1-4DAC-A17E-8C4487495C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615D2-B544-4E09-B2A5-1852EE45F8DC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47C64-8E94-4831-B6E1-7378F0459D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1671BF-5CA8-476A-9E78-4DCCDDFDF14B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74154-1213-4AE0-A0E1-3E0A4E5C5D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3CDD0-9DF5-4FC4-A1BF-D761BDFB438D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E10B98-60FE-447F-8901-C0593F7FBF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685800"/>
            <a:ext cx="8077200" cy="9144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905000"/>
            <a:ext cx="3962400" cy="2171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572000" y="1905000"/>
            <a:ext cx="3962400" cy="2171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4229100"/>
            <a:ext cx="3962400" cy="2171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572000" y="4229100"/>
            <a:ext cx="3962400" cy="21717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0" y="6629400"/>
            <a:ext cx="19050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124200" y="6629400"/>
            <a:ext cx="28956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239000" y="6629400"/>
            <a:ext cx="1905000" cy="2286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A65B7-9A5E-4172-9174-224AADD3082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755008-EB41-4401-8810-7B5CB31DD1A0}" type="datetimeFigureOut">
              <a:rPr lang="cs-CZ"/>
              <a:pPr>
                <a:defRPr/>
              </a:pPr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E62F35-C8FC-4E57-8DBB-754216A15C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.magnet.fsu.edu/primer/java/mirrors/convexmirrors/index.html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ovéPole 3"/>
          <p:cNvSpPr txBox="1">
            <a:spLocks noChangeArrowheads="1"/>
          </p:cNvSpPr>
          <p:nvPr/>
        </p:nvSpPr>
        <p:spPr bwMode="auto">
          <a:xfrm>
            <a:off x="0" y="2133600"/>
            <a:ext cx="9144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5400" b="1">
                <a:solidFill>
                  <a:srgbClr val="FF0000"/>
                </a:solidFill>
                <a:latin typeface="Calibri" pitchFamily="34" charset="0"/>
              </a:rPr>
              <a:t>Kulová zrcadla.</a:t>
            </a:r>
          </a:p>
          <a:p>
            <a:pPr algn="ctr"/>
            <a:r>
              <a:rPr lang="cs-CZ" sz="5400" b="1">
                <a:solidFill>
                  <a:srgbClr val="FF0000"/>
                </a:solidFill>
                <a:latin typeface="Calibri" pitchFamily="34" charset="0"/>
              </a:rPr>
              <a:t>Zobrazení zrcadlem vypuklým.</a:t>
            </a:r>
          </a:p>
        </p:txBody>
      </p:sp>
      <p:sp>
        <p:nvSpPr>
          <p:cNvPr id="3" name="Podnadpis 2"/>
          <p:cNvSpPr txBox="1">
            <a:spLocks/>
          </p:cNvSpPr>
          <p:nvPr/>
        </p:nvSpPr>
        <p:spPr>
          <a:xfrm>
            <a:off x="0" y="5654675"/>
            <a:ext cx="9144000" cy="1203325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600" dirty="0" smtClean="0"/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600" dirty="0" smtClean="0"/>
              <a:t>Autor: Pavlína Čermáková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600" dirty="0" smtClean="0"/>
              <a:t>Vytvořeno v rámci v projektu „EU peníze školám“ 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1600" b="1" dirty="0" smtClean="0"/>
              <a:t>OP VK oblast podpory 1.4 s názvem Zlepšení podmínek pro vzdělávání na základních školách</a:t>
            </a:r>
            <a:endParaRPr lang="cs-CZ" sz="1600" dirty="0"/>
          </a:p>
        </p:txBody>
      </p:sp>
      <p:pic>
        <p:nvPicPr>
          <p:cNvPr id="14339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75310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Obdélník 5"/>
          <p:cNvSpPr>
            <a:spLocks noChangeArrowheads="1"/>
          </p:cNvSpPr>
          <p:nvPr/>
        </p:nvSpPr>
        <p:spPr bwMode="auto">
          <a:xfrm>
            <a:off x="1908175" y="4365625"/>
            <a:ext cx="5327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VY_32_INOVACE_49_Zobrazeni_zrcadlem_vypuklym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0" y="0"/>
            <a:ext cx="9144000" cy="47625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lnSpc>
                <a:spcPct val="70000"/>
              </a:lnSpc>
              <a:spcAft>
                <a:spcPts val="0"/>
              </a:spcAft>
              <a:defRPr/>
            </a:pPr>
            <a:r>
              <a:rPr lang="cs-CZ" sz="3200" b="1" dirty="0"/>
              <a:t>Kulová zrcadla</a:t>
            </a:r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549275"/>
            <a:ext cx="914400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60000"/>
              </a:lnSpc>
            </a:pPr>
            <a:r>
              <a:rPr lang="cs-CZ" sz="2400">
                <a:latin typeface="Calibri" pitchFamily="34" charset="0"/>
              </a:rPr>
              <a:t>= taková zrcadla, jejichž zobrazovací plocha je částí kulové plochy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303213" y="1125538"/>
            <a:ext cx="8496300" cy="83026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/>
              <a:t>Vypuklé zrcadlo = obraz vytváří vnější kulová plocha (zrcadla na nepřehledných úsecích – silnice, železnice, …</a:t>
            </a:r>
            <a:endParaRPr lang="cs-CZ" sz="2400" dirty="0"/>
          </a:p>
        </p:txBody>
      </p:sp>
      <p:pic>
        <p:nvPicPr>
          <p:cNvPr id="1026" name="Picture 2" descr="http://upload.wikimedia.org/wikipedia/commons/0/0e/Mal%C3%A1_Mor%C3%A1vka%2C_dvojit%C3%A9_zrcad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3213" y="2171700"/>
            <a:ext cx="3063875" cy="448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-107950" y="6448425"/>
            <a:ext cx="5953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[1]</a:t>
            </a:r>
          </a:p>
        </p:txBody>
      </p:sp>
      <p:pic>
        <p:nvPicPr>
          <p:cNvPr id="1028" name="Picture 4" descr="http://www.abstore.cz/ed/photo/2787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4763" y="2193925"/>
            <a:ext cx="4660900" cy="444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>
            <a:spLocks noChangeArrowheads="1"/>
          </p:cNvSpPr>
          <p:nvPr/>
        </p:nvSpPr>
        <p:spPr bwMode="auto">
          <a:xfrm>
            <a:off x="8202613" y="6448425"/>
            <a:ext cx="596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[2]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nimBg="1"/>
      <p:bldP spid="23560" grpId="0"/>
      <p:bldP spid="12" grpId="0" animBg="1"/>
      <p:bldP spid="2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6518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lnSpc>
                <a:spcPct val="70000"/>
              </a:lnSpc>
              <a:spcAft>
                <a:spcPts val="0"/>
              </a:spcAft>
              <a:defRPr/>
            </a:pPr>
            <a:r>
              <a:rPr lang="cs-CZ" sz="3600" b="1" dirty="0"/>
              <a:t>Základní údaje a popis</a:t>
            </a:r>
            <a:r>
              <a:rPr lang="cs-CZ" sz="3600" dirty="0"/>
              <a:t> </a:t>
            </a:r>
          </a:p>
        </p:txBody>
      </p:sp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906463" y="4581525"/>
            <a:ext cx="7697787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400" b="1">
                <a:latin typeface="Calibri" pitchFamily="34" charset="0"/>
              </a:rPr>
              <a:t>o … optická osa zrcadla (přímka procházející body C a V)</a:t>
            </a:r>
            <a:br>
              <a:rPr lang="cs-CZ" sz="2400" b="1">
                <a:latin typeface="Calibri" pitchFamily="34" charset="0"/>
              </a:rPr>
            </a:br>
            <a:r>
              <a:rPr lang="cs-CZ" sz="2400" b="1">
                <a:latin typeface="Calibri" pitchFamily="34" charset="0"/>
              </a:rPr>
              <a:t>S … střed křivosti</a:t>
            </a:r>
            <a:br>
              <a:rPr lang="cs-CZ" sz="2400" b="1">
                <a:latin typeface="Calibri" pitchFamily="34" charset="0"/>
              </a:rPr>
            </a:br>
            <a:r>
              <a:rPr lang="cs-CZ" sz="2400" b="1">
                <a:latin typeface="Calibri" pitchFamily="34" charset="0"/>
              </a:rPr>
              <a:t>V … vrchol zrcadla</a:t>
            </a:r>
            <a:br>
              <a:rPr lang="cs-CZ" sz="2400" b="1">
                <a:latin typeface="Calibri" pitchFamily="34" charset="0"/>
              </a:rPr>
            </a:br>
            <a:r>
              <a:rPr lang="cs-CZ" sz="2400" b="1">
                <a:latin typeface="Calibri" pitchFamily="34" charset="0"/>
              </a:rPr>
              <a:t>r = |CV| … poloměr křivosti zrcadla</a:t>
            </a:r>
            <a:r>
              <a:rPr lang="cs-CZ" sz="2400">
                <a:latin typeface="Calibri" pitchFamily="34" charset="0"/>
              </a:rPr>
              <a:t> </a:t>
            </a:r>
            <a:br>
              <a:rPr lang="cs-CZ" sz="2400">
                <a:latin typeface="Calibri" pitchFamily="34" charset="0"/>
              </a:rPr>
            </a:br>
            <a:r>
              <a:rPr lang="cs-CZ" sz="2400" b="1">
                <a:latin typeface="Calibri" pitchFamily="34" charset="0"/>
              </a:rPr>
              <a:t>F … ohnisko kulového zrcadla </a:t>
            </a:r>
            <a:br>
              <a:rPr lang="cs-CZ" sz="2400" b="1">
                <a:latin typeface="Calibri" pitchFamily="34" charset="0"/>
              </a:rPr>
            </a:br>
            <a:r>
              <a:rPr lang="cs-CZ" sz="2400" b="1">
                <a:latin typeface="Calibri" pitchFamily="34" charset="0"/>
              </a:rPr>
              <a:t>f = |FV| … ohnisková vzdálenost </a:t>
            </a:r>
          </a:p>
        </p:txBody>
      </p:sp>
      <p:sp>
        <p:nvSpPr>
          <p:cNvPr id="67588" name="Rectangle 4"/>
          <p:cNvSpPr>
            <a:spLocks noChangeArrowheads="1"/>
          </p:cNvSpPr>
          <p:nvPr/>
        </p:nvSpPr>
        <p:spPr bwMode="auto">
          <a:xfrm>
            <a:off x="6227763" y="1341438"/>
            <a:ext cx="2916237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400" b="1">
                <a:latin typeface="Calibri" pitchFamily="34" charset="0"/>
              </a:rPr>
              <a:t>a … předmětová</a:t>
            </a:r>
          </a:p>
          <a:p>
            <a:r>
              <a:rPr lang="cs-CZ" sz="2400" b="1">
                <a:latin typeface="Calibri" pitchFamily="34" charset="0"/>
              </a:rPr>
              <a:t>       vzdálenost</a:t>
            </a:r>
            <a:br>
              <a:rPr lang="cs-CZ" sz="2400" b="1">
                <a:latin typeface="Calibri" pitchFamily="34" charset="0"/>
              </a:rPr>
            </a:br>
            <a:r>
              <a:rPr lang="cs-CZ" sz="2400" b="1">
                <a:latin typeface="Calibri" pitchFamily="34" charset="0"/>
              </a:rPr>
              <a:t>a´… obrazová </a:t>
            </a:r>
          </a:p>
          <a:p>
            <a:r>
              <a:rPr lang="cs-CZ" sz="2400" b="1">
                <a:latin typeface="Calibri" pitchFamily="34" charset="0"/>
              </a:rPr>
              <a:t>       vzdálenost</a:t>
            </a:r>
            <a:br>
              <a:rPr lang="cs-CZ" sz="2400" b="1">
                <a:latin typeface="Calibri" pitchFamily="34" charset="0"/>
              </a:rPr>
            </a:br>
            <a:r>
              <a:rPr lang="cs-CZ" sz="2400" b="1">
                <a:latin typeface="Calibri" pitchFamily="34" charset="0"/>
              </a:rPr>
              <a:t>y … výška předmětu</a:t>
            </a:r>
            <a:br>
              <a:rPr lang="cs-CZ" sz="2400" b="1">
                <a:latin typeface="Calibri" pitchFamily="34" charset="0"/>
              </a:rPr>
            </a:br>
            <a:r>
              <a:rPr lang="cs-CZ" sz="2400" b="1">
                <a:latin typeface="Calibri" pitchFamily="34" charset="0"/>
              </a:rPr>
              <a:t>y´… výška obrazu</a:t>
            </a:r>
          </a:p>
        </p:txBody>
      </p:sp>
      <p:grpSp>
        <p:nvGrpSpPr>
          <p:cNvPr id="16388" name="Group 86"/>
          <p:cNvGrpSpPr>
            <a:grpSpLocks/>
          </p:cNvGrpSpPr>
          <p:nvPr/>
        </p:nvGrpSpPr>
        <p:grpSpPr bwMode="auto">
          <a:xfrm>
            <a:off x="628650" y="842963"/>
            <a:ext cx="5291138" cy="3700462"/>
            <a:chOff x="396" y="531"/>
            <a:chExt cx="3333" cy="2331"/>
          </a:xfrm>
        </p:grpSpPr>
        <p:sp>
          <p:nvSpPr>
            <p:cNvPr id="16390" name="Rectangle 40"/>
            <p:cNvSpPr>
              <a:spLocks noChangeAspect="1" noChangeArrowheads="1"/>
            </p:cNvSpPr>
            <p:nvPr/>
          </p:nvSpPr>
          <p:spPr bwMode="auto">
            <a:xfrm>
              <a:off x="396" y="618"/>
              <a:ext cx="3333" cy="224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cs-CZ">
                <a:latin typeface="Calibri" pitchFamily="34" charset="0"/>
              </a:endParaRPr>
            </a:p>
          </p:txBody>
        </p:sp>
        <p:sp>
          <p:nvSpPr>
            <p:cNvPr id="16391" name="Line 41"/>
            <p:cNvSpPr>
              <a:spLocks noChangeAspect="1" noChangeShapeType="1"/>
            </p:cNvSpPr>
            <p:nvPr/>
          </p:nvSpPr>
          <p:spPr bwMode="auto">
            <a:xfrm rot="4080000" flipV="1">
              <a:off x="1037" y="762"/>
              <a:ext cx="673" cy="888"/>
            </a:xfrm>
            <a:prstGeom prst="line">
              <a:avLst/>
            </a:prstGeom>
            <a:noFill/>
            <a:ln w="28575">
              <a:solidFill>
                <a:srgbClr val="00CC00"/>
              </a:solidFill>
              <a:round/>
              <a:headEnd type="triangle" w="lg" len="lg"/>
              <a:tailEnd type="non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392" name="Line 42"/>
            <p:cNvSpPr>
              <a:spLocks noChangeAspect="1" noChangeShapeType="1"/>
            </p:cNvSpPr>
            <p:nvPr/>
          </p:nvSpPr>
          <p:spPr bwMode="auto">
            <a:xfrm flipH="1">
              <a:off x="3026" y="1618"/>
              <a:ext cx="0" cy="13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16393" name="Group 43"/>
            <p:cNvGrpSpPr>
              <a:grpSpLocks noChangeAspect="1"/>
            </p:cNvGrpSpPr>
            <p:nvPr/>
          </p:nvGrpSpPr>
          <p:grpSpPr bwMode="auto">
            <a:xfrm>
              <a:off x="1725" y="966"/>
              <a:ext cx="1429" cy="1428"/>
              <a:chOff x="2703" y="1490"/>
              <a:chExt cx="1906" cy="1906"/>
            </a:xfrm>
          </p:grpSpPr>
          <p:sp>
            <p:nvSpPr>
              <p:cNvPr id="16423" name="Arc 44"/>
              <p:cNvSpPr>
                <a:spLocks noChangeAspect="1"/>
              </p:cNvSpPr>
              <p:nvPr/>
            </p:nvSpPr>
            <p:spPr bwMode="auto">
              <a:xfrm rot="8148353" flipV="1">
                <a:off x="2753" y="1490"/>
                <a:ext cx="1856" cy="1905"/>
              </a:xfrm>
              <a:custGeom>
                <a:avLst/>
                <a:gdLst>
                  <a:gd name="T0" fmla="*/ 0 w 27603"/>
                  <a:gd name="T1" fmla="*/ 57 h 28344"/>
                  <a:gd name="T2" fmla="*/ 1783 w 27603"/>
                  <a:gd name="T3" fmla="*/ 1905 h 28344"/>
                  <a:gd name="T4" fmla="*/ 404 w 27603"/>
                  <a:gd name="T5" fmla="*/ 1452 h 28344"/>
                  <a:gd name="T6" fmla="*/ 0 60000 65536"/>
                  <a:gd name="T7" fmla="*/ 0 60000 65536"/>
                  <a:gd name="T8" fmla="*/ 0 60000 65536"/>
                  <a:gd name="T9" fmla="*/ 0 w 27603"/>
                  <a:gd name="T10" fmla="*/ 0 h 28344"/>
                  <a:gd name="T11" fmla="*/ 27603 w 27603"/>
                  <a:gd name="T12" fmla="*/ 28344 h 2834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7603" h="28344" fill="none" extrusionOk="0">
                    <a:moveTo>
                      <a:pt x="-1" y="850"/>
                    </a:moveTo>
                    <a:cubicBezTo>
                      <a:pt x="1951" y="286"/>
                      <a:pt x="3971" y="-1"/>
                      <a:pt x="6003" y="0"/>
                    </a:cubicBezTo>
                    <a:cubicBezTo>
                      <a:pt x="17932" y="0"/>
                      <a:pt x="27603" y="9670"/>
                      <a:pt x="27603" y="21600"/>
                    </a:cubicBezTo>
                    <a:cubicBezTo>
                      <a:pt x="27603" y="23891"/>
                      <a:pt x="27238" y="26167"/>
                      <a:pt x="26523" y="28344"/>
                    </a:cubicBezTo>
                  </a:path>
                  <a:path w="27603" h="28344" stroke="0" extrusionOk="0">
                    <a:moveTo>
                      <a:pt x="-1" y="850"/>
                    </a:moveTo>
                    <a:cubicBezTo>
                      <a:pt x="1951" y="286"/>
                      <a:pt x="3971" y="-1"/>
                      <a:pt x="6003" y="0"/>
                    </a:cubicBezTo>
                    <a:cubicBezTo>
                      <a:pt x="17932" y="0"/>
                      <a:pt x="27603" y="9670"/>
                      <a:pt x="27603" y="21600"/>
                    </a:cubicBezTo>
                    <a:cubicBezTo>
                      <a:pt x="27603" y="23891"/>
                      <a:pt x="27238" y="26167"/>
                      <a:pt x="26523" y="28344"/>
                    </a:cubicBezTo>
                    <a:lnTo>
                      <a:pt x="6003" y="21600"/>
                    </a:lnTo>
                    <a:close/>
                  </a:path>
                </a:pathLst>
              </a:custGeom>
              <a:noFill/>
              <a:ln w="139700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16424" name="Arc 45"/>
              <p:cNvSpPr>
                <a:spLocks noChangeAspect="1"/>
              </p:cNvSpPr>
              <p:nvPr/>
            </p:nvSpPr>
            <p:spPr bwMode="auto">
              <a:xfrm rot="8148353" flipV="1">
                <a:off x="2703" y="1492"/>
                <a:ext cx="1849" cy="1904"/>
              </a:xfrm>
              <a:custGeom>
                <a:avLst/>
                <a:gdLst>
                  <a:gd name="T0" fmla="*/ 0 w 27509"/>
                  <a:gd name="T1" fmla="*/ 55 h 28320"/>
                  <a:gd name="T2" fmla="*/ 1777 w 27509"/>
                  <a:gd name="T3" fmla="*/ 1904 h 28320"/>
                  <a:gd name="T4" fmla="*/ 397 w 27509"/>
                  <a:gd name="T5" fmla="*/ 1452 h 28320"/>
                  <a:gd name="T6" fmla="*/ 0 60000 65536"/>
                  <a:gd name="T7" fmla="*/ 0 60000 65536"/>
                  <a:gd name="T8" fmla="*/ 0 60000 65536"/>
                  <a:gd name="T9" fmla="*/ 0 w 27509"/>
                  <a:gd name="T10" fmla="*/ 0 h 28320"/>
                  <a:gd name="T11" fmla="*/ 27509 w 27509"/>
                  <a:gd name="T12" fmla="*/ 28320 h 283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7509" h="28320" fill="none" extrusionOk="0">
                    <a:moveTo>
                      <a:pt x="-1" y="823"/>
                    </a:moveTo>
                    <a:cubicBezTo>
                      <a:pt x="1922" y="277"/>
                      <a:pt x="3910" y="-1"/>
                      <a:pt x="5909" y="0"/>
                    </a:cubicBezTo>
                    <a:cubicBezTo>
                      <a:pt x="17838" y="0"/>
                      <a:pt x="27509" y="9670"/>
                      <a:pt x="27509" y="21600"/>
                    </a:cubicBezTo>
                    <a:cubicBezTo>
                      <a:pt x="27509" y="23882"/>
                      <a:pt x="27147" y="26150"/>
                      <a:pt x="26437" y="28320"/>
                    </a:cubicBezTo>
                  </a:path>
                  <a:path w="27509" h="28320" stroke="0" extrusionOk="0">
                    <a:moveTo>
                      <a:pt x="-1" y="823"/>
                    </a:moveTo>
                    <a:cubicBezTo>
                      <a:pt x="1922" y="277"/>
                      <a:pt x="3910" y="-1"/>
                      <a:pt x="5909" y="0"/>
                    </a:cubicBezTo>
                    <a:cubicBezTo>
                      <a:pt x="17838" y="0"/>
                      <a:pt x="27509" y="9670"/>
                      <a:pt x="27509" y="21600"/>
                    </a:cubicBezTo>
                    <a:cubicBezTo>
                      <a:pt x="27509" y="23882"/>
                      <a:pt x="27147" y="26150"/>
                      <a:pt x="26437" y="28320"/>
                    </a:cubicBezTo>
                    <a:lnTo>
                      <a:pt x="5909" y="21600"/>
                    </a:lnTo>
                    <a:close/>
                  </a:path>
                </a:pathLst>
              </a:cu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  <p:grpSp>
          <p:nvGrpSpPr>
            <p:cNvPr id="16394" name="Group 46"/>
            <p:cNvGrpSpPr>
              <a:grpSpLocks noChangeAspect="1"/>
            </p:cNvGrpSpPr>
            <p:nvPr/>
          </p:nvGrpSpPr>
          <p:grpSpPr bwMode="auto">
            <a:xfrm>
              <a:off x="600" y="1652"/>
              <a:ext cx="3061" cy="231"/>
              <a:chOff x="1202" y="2405"/>
              <a:chExt cx="3901" cy="309"/>
            </a:xfrm>
          </p:grpSpPr>
          <p:sp>
            <p:nvSpPr>
              <p:cNvPr id="16421" name="Line 47"/>
              <p:cNvSpPr>
                <a:spLocks noChangeAspect="1" noChangeShapeType="1"/>
              </p:cNvSpPr>
              <p:nvPr/>
            </p:nvSpPr>
            <p:spPr bwMode="auto">
              <a:xfrm>
                <a:off x="1202" y="2432"/>
                <a:ext cx="3901" cy="1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lgDashDot"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16422" name="Text Box 48"/>
              <p:cNvSpPr txBox="1">
                <a:spLocks noChangeAspect="1" noChangeArrowheads="1"/>
              </p:cNvSpPr>
              <p:nvPr/>
            </p:nvSpPr>
            <p:spPr bwMode="auto">
              <a:xfrm>
                <a:off x="4714" y="2405"/>
                <a:ext cx="234" cy="30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cs-CZ" b="1">
                    <a:latin typeface="Calibri" pitchFamily="34" charset="0"/>
                  </a:rPr>
                  <a:t>o</a:t>
                </a:r>
              </a:p>
            </p:txBody>
          </p:sp>
        </p:grpSp>
        <p:sp>
          <p:nvSpPr>
            <p:cNvPr id="16395" name="Text Box 49"/>
            <p:cNvSpPr txBox="1">
              <a:spLocks noChangeAspect="1" noChangeArrowheads="1"/>
            </p:cNvSpPr>
            <p:nvPr/>
          </p:nvSpPr>
          <p:spPr bwMode="auto">
            <a:xfrm>
              <a:off x="1616" y="1378"/>
              <a:ext cx="259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b="1">
                  <a:latin typeface="Calibri" pitchFamily="34" charset="0"/>
                </a:rPr>
                <a:t>V</a:t>
              </a:r>
            </a:p>
          </p:txBody>
        </p:sp>
        <p:sp>
          <p:nvSpPr>
            <p:cNvPr id="16396" name="Text Box 50"/>
            <p:cNvSpPr txBox="1">
              <a:spLocks noChangeAspect="1" noChangeArrowheads="1"/>
            </p:cNvSpPr>
            <p:nvPr/>
          </p:nvSpPr>
          <p:spPr bwMode="auto">
            <a:xfrm>
              <a:off x="2865" y="1348"/>
              <a:ext cx="34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b="1">
                  <a:latin typeface="Calibri" pitchFamily="34" charset="0"/>
                </a:rPr>
                <a:t>S</a:t>
              </a:r>
            </a:p>
          </p:txBody>
        </p:sp>
        <p:sp>
          <p:nvSpPr>
            <p:cNvPr id="16397" name="Line 51"/>
            <p:cNvSpPr>
              <a:spLocks noChangeAspect="1" noChangeShapeType="1"/>
            </p:cNvSpPr>
            <p:nvPr/>
          </p:nvSpPr>
          <p:spPr bwMode="auto">
            <a:xfrm rot="4620000" flipV="1">
              <a:off x="1045" y="478"/>
              <a:ext cx="349" cy="1488"/>
            </a:xfrm>
            <a:prstGeom prst="line">
              <a:avLst/>
            </a:prstGeom>
            <a:noFill/>
            <a:ln w="28575">
              <a:solidFill>
                <a:srgbClr val="00CC00"/>
              </a:solidFill>
              <a:round/>
              <a:headEnd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398" name="Line 52"/>
            <p:cNvSpPr>
              <a:spLocks noChangeShapeType="1"/>
            </p:cNvSpPr>
            <p:nvPr/>
          </p:nvSpPr>
          <p:spPr bwMode="auto">
            <a:xfrm rot="4020000" flipV="1">
              <a:off x="1107" y="826"/>
              <a:ext cx="640" cy="799"/>
            </a:xfrm>
            <a:prstGeom prst="line">
              <a:avLst/>
            </a:prstGeom>
            <a:noFill/>
            <a:ln w="28575">
              <a:solidFill>
                <a:srgbClr val="00CC00"/>
              </a:solidFill>
              <a:round/>
              <a:headEnd type="none" w="lg" len="lg"/>
              <a:tailEnd type="triangl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399" name="Line 53"/>
            <p:cNvSpPr>
              <a:spLocks noChangeAspect="1" noChangeShapeType="1"/>
            </p:cNvSpPr>
            <p:nvPr/>
          </p:nvSpPr>
          <p:spPr bwMode="auto">
            <a:xfrm rot="-420000">
              <a:off x="1946" y="1294"/>
              <a:ext cx="1075" cy="470"/>
            </a:xfrm>
            <a:prstGeom prst="line">
              <a:avLst/>
            </a:prstGeom>
            <a:noFill/>
            <a:ln w="28575">
              <a:solidFill>
                <a:srgbClr val="00CC00"/>
              </a:solidFill>
              <a:prstDash val="dash"/>
              <a:round/>
              <a:headEnd/>
              <a:tailEnd type="non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00" name="Line 54"/>
            <p:cNvSpPr>
              <a:spLocks noChangeAspect="1" noChangeShapeType="1"/>
            </p:cNvSpPr>
            <p:nvPr/>
          </p:nvSpPr>
          <p:spPr bwMode="auto">
            <a:xfrm rot="8100000" flipV="1">
              <a:off x="2201" y="1114"/>
              <a:ext cx="8" cy="652"/>
            </a:xfrm>
            <a:prstGeom prst="line">
              <a:avLst/>
            </a:prstGeom>
            <a:noFill/>
            <a:ln w="28575">
              <a:solidFill>
                <a:srgbClr val="00CC00"/>
              </a:solidFill>
              <a:prstDash val="dash"/>
              <a:round/>
              <a:headEnd type="none" w="lg" len="lg"/>
              <a:tailEnd type="non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01" name="Line 55"/>
            <p:cNvSpPr>
              <a:spLocks noChangeAspect="1" noChangeShapeType="1"/>
            </p:cNvSpPr>
            <p:nvPr/>
          </p:nvSpPr>
          <p:spPr bwMode="auto">
            <a:xfrm rot="8100000" flipV="1">
              <a:off x="1696" y="531"/>
              <a:ext cx="0" cy="784"/>
            </a:xfrm>
            <a:prstGeom prst="line">
              <a:avLst/>
            </a:prstGeom>
            <a:noFill/>
            <a:ln w="28575">
              <a:solidFill>
                <a:srgbClr val="00CC00"/>
              </a:solidFill>
              <a:round/>
              <a:headEnd type="triangle" w="lg" len="lg"/>
              <a:tailEnd type="none" w="lg" len="lg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02" name="Line 56"/>
            <p:cNvSpPr>
              <a:spLocks noChangeAspect="1" noChangeShapeType="1"/>
            </p:cNvSpPr>
            <p:nvPr/>
          </p:nvSpPr>
          <p:spPr bwMode="auto">
            <a:xfrm flipH="1">
              <a:off x="2436" y="1611"/>
              <a:ext cx="0" cy="13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03" name="Text Box 57"/>
            <p:cNvSpPr txBox="1">
              <a:spLocks noChangeAspect="1" noChangeArrowheads="1"/>
            </p:cNvSpPr>
            <p:nvPr/>
          </p:nvSpPr>
          <p:spPr bwMode="auto">
            <a:xfrm>
              <a:off x="2281" y="1337"/>
              <a:ext cx="225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b="1">
                  <a:latin typeface="Calibri" pitchFamily="34" charset="0"/>
                </a:rPr>
                <a:t>F</a:t>
              </a:r>
            </a:p>
          </p:txBody>
        </p:sp>
        <p:sp>
          <p:nvSpPr>
            <p:cNvPr id="16404" name="Line 64"/>
            <p:cNvSpPr>
              <a:spLocks noChangeAspect="1" noChangeShapeType="1"/>
            </p:cNvSpPr>
            <p:nvPr/>
          </p:nvSpPr>
          <p:spPr bwMode="auto">
            <a:xfrm>
              <a:off x="1871" y="1673"/>
              <a:ext cx="0" cy="115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05" name="Line 65"/>
            <p:cNvSpPr>
              <a:spLocks noChangeAspect="1" noChangeShapeType="1"/>
            </p:cNvSpPr>
            <p:nvPr/>
          </p:nvSpPr>
          <p:spPr bwMode="auto">
            <a:xfrm>
              <a:off x="3029" y="1673"/>
              <a:ext cx="0" cy="115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06" name="Line 66"/>
            <p:cNvSpPr>
              <a:spLocks noChangeAspect="1" noChangeShapeType="1"/>
            </p:cNvSpPr>
            <p:nvPr/>
          </p:nvSpPr>
          <p:spPr bwMode="auto">
            <a:xfrm>
              <a:off x="2444" y="1673"/>
              <a:ext cx="0" cy="78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07" name="Line 67"/>
            <p:cNvSpPr>
              <a:spLocks noChangeAspect="1" noChangeShapeType="1"/>
            </p:cNvSpPr>
            <p:nvPr/>
          </p:nvSpPr>
          <p:spPr bwMode="auto">
            <a:xfrm>
              <a:off x="1866" y="2794"/>
              <a:ext cx="1172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08" name="Line 68"/>
            <p:cNvSpPr>
              <a:spLocks noChangeAspect="1" noChangeShapeType="1"/>
            </p:cNvSpPr>
            <p:nvPr/>
          </p:nvSpPr>
          <p:spPr bwMode="auto">
            <a:xfrm>
              <a:off x="2436" y="2352"/>
              <a:ext cx="595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09" name="Text Box 69"/>
            <p:cNvSpPr txBox="1">
              <a:spLocks noChangeAspect="1" noChangeArrowheads="1"/>
            </p:cNvSpPr>
            <p:nvPr/>
          </p:nvSpPr>
          <p:spPr bwMode="auto">
            <a:xfrm>
              <a:off x="2437" y="2591"/>
              <a:ext cx="2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b="1">
                  <a:solidFill>
                    <a:srgbClr val="FF0000"/>
                  </a:solidFill>
                  <a:latin typeface="Times New Roman" pitchFamily="18" charset="0"/>
                </a:rPr>
                <a:t>r</a:t>
              </a:r>
            </a:p>
          </p:txBody>
        </p:sp>
        <p:sp>
          <p:nvSpPr>
            <p:cNvPr id="16410" name="Text Box 70"/>
            <p:cNvSpPr txBox="1">
              <a:spLocks noChangeAspect="1" noChangeArrowheads="1"/>
            </p:cNvSpPr>
            <p:nvPr/>
          </p:nvSpPr>
          <p:spPr bwMode="auto">
            <a:xfrm>
              <a:off x="2636" y="2147"/>
              <a:ext cx="20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b="1">
                  <a:solidFill>
                    <a:srgbClr val="FF0000"/>
                  </a:solidFill>
                  <a:latin typeface="Times New Roman" pitchFamily="18" charset="0"/>
                </a:rPr>
                <a:t>f</a:t>
              </a:r>
            </a:p>
          </p:txBody>
        </p:sp>
        <p:sp>
          <p:nvSpPr>
            <p:cNvPr id="16411" name="Line 71"/>
            <p:cNvSpPr>
              <a:spLocks noChangeShapeType="1"/>
            </p:cNvSpPr>
            <p:nvPr/>
          </p:nvSpPr>
          <p:spPr bwMode="auto">
            <a:xfrm flipV="1">
              <a:off x="1429" y="1216"/>
              <a:ext cx="0" cy="454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12" name="Line 73"/>
            <p:cNvSpPr>
              <a:spLocks noChangeShapeType="1"/>
            </p:cNvSpPr>
            <p:nvPr/>
          </p:nvSpPr>
          <p:spPr bwMode="auto">
            <a:xfrm rot="240000" flipH="1" flipV="1">
              <a:off x="2200" y="1434"/>
              <a:ext cx="17" cy="254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13" name="Line 74"/>
            <p:cNvSpPr>
              <a:spLocks noChangeShapeType="1"/>
            </p:cNvSpPr>
            <p:nvPr/>
          </p:nvSpPr>
          <p:spPr bwMode="auto">
            <a:xfrm>
              <a:off x="1429" y="1661"/>
              <a:ext cx="0" cy="68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14" name="Line 75"/>
            <p:cNvSpPr>
              <a:spLocks noChangeShapeType="1"/>
            </p:cNvSpPr>
            <p:nvPr/>
          </p:nvSpPr>
          <p:spPr bwMode="auto">
            <a:xfrm>
              <a:off x="2209" y="1661"/>
              <a:ext cx="0" cy="49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15" name="Line 76"/>
            <p:cNvSpPr>
              <a:spLocks noChangeAspect="1" noChangeShapeType="1"/>
            </p:cNvSpPr>
            <p:nvPr/>
          </p:nvSpPr>
          <p:spPr bwMode="auto">
            <a:xfrm>
              <a:off x="1420" y="2296"/>
              <a:ext cx="453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16" name="Line 77"/>
            <p:cNvSpPr>
              <a:spLocks noChangeAspect="1" noChangeShapeType="1"/>
            </p:cNvSpPr>
            <p:nvPr/>
          </p:nvSpPr>
          <p:spPr bwMode="auto">
            <a:xfrm>
              <a:off x="1855" y="2024"/>
              <a:ext cx="363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6417" name="Text Box 78"/>
            <p:cNvSpPr txBox="1">
              <a:spLocks noChangeAspect="1" noChangeArrowheads="1"/>
            </p:cNvSpPr>
            <p:nvPr/>
          </p:nvSpPr>
          <p:spPr bwMode="auto">
            <a:xfrm>
              <a:off x="1936" y="1797"/>
              <a:ext cx="31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000" b="1">
                  <a:solidFill>
                    <a:srgbClr val="FF0000"/>
                  </a:solidFill>
                  <a:latin typeface="Times New Roman" pitchFamily="18" charset="0"/>
                </a:rPr>
                <a:t>a´</a:t>
              </a:r>
            </a:p>
          </p:txBody>
        </p:sp>
        <p:sp>
          <p:nvSpPr>
            <p:cNvPr id="16418" name="Text Box 80"/>
            <p:cNvSpPr txBox="1">
              <a:spLocks noChangeAspect="1" noChangeArrowheads="1"/>
            </p:cNvSpPr>
            <p:nvPr/>
          </p:nvSpPr>
          <p:spPr bwMode="auto">
            <a:xfrm>
              <a:off x="1547" y="2078"/>
              <a:ext cx="20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000" b="1">
                  <a:solidFill>
                    <a:srgbClr val="FF0000"/>
                  </a:solidFill>
                  <a:latin typeface="Times New Roman" pitchFamily="18" charset="0"/>
                </a:rPr>
                <a:t>a</a:t>
              </a:r>
            </a:p>
          </p:txBody>
        </p:sp>
        <p:sp>
          <p:nvSpPr>
            <p:cNvPr id="16419" name="Text Box 84"/>
            <p:cNvSpPr txBox="1">
              <a:spLocks noChangeAspect="1" noChangeArrowheads="1"/>
            </p:cNvSpPr>
            <p:nvPr/>
          </p:nvSpPr>
          <p:spPr bwMode="auto">
            <a:xfrm>
              <a:off x="1982" y="1425"/>
              <a:ext cx="318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000" b="1">
                  <a:solidFill>
                    <a:schemeClr val="accent2"/>
                  </a:solidFill>
                  <a:latin typeface="Times New Roman" pitchFamily="18" charset="0"/>
                </a:rPr>
                <a:t>y´</a:t>
              </a:r>
            </a:p>
          </p:txBody>
        </p:sp>
        <p:sp>
          <p:nvSpPr>
            <p:cNvPr id="16420" name="Text Box 85"/>
            <p:cNvSpPr txBox="1">
              <a:spLocks noChangeAspect="1" noChangeArrowheads="1"/>
            </p:cNvSpPr>
            <p:nvPr/>
          </p:nvSpPr>
          <p:spPr bwMode="auto">
            <a:xfrm>
              <a:off x="1247" y="1299"/>
              <a:ext cx="204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000" b="1">
                  <a:solidFill>
                    <a:schemeClr val="accent2"/>
                  </a:solidFill>
                  <a:latin typeface="Times New Roman" pitchFamily="18" charset="0"/>
                </a:rPr>
                <a:t>y</a:t>
              </a:r>
            </a:p>
          </p:txBody>
        </p:sp>
      </p:grpSp>
      <p:sp>
        <p:nvSpPr>
          <p:cNvPr id="16389" name="Rectangle 87"/>
          <p:cNvSpPr>
            <a:spLocks noChangeArrowheads="1"/>
          </p:cNvSpPr>
          <p:nvPr/>
        </p:nvSpPr>
        <p:spPr bwMode="auto">
          <a:xfrm>
            <a:off x="669925" y="1370013"/>
            <a:ext cx="1584325" cy="5762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 animBg="1" autoUpdateAnimBg="0"/>
      <p:bldP spid="67587" grpId="0" autoUpdateAnimBg="0"/>
      <p:bldP spid="67588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314325" y="1052513"/>
            <a:ext cx="8424863" cy="129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800" b="1">
                <a:latin typeface="Calibri" pitchFamily="34" charset="0"/>
              </a:rPr>
              <a:t>Při optickém zobrazení použijeme pro konstrukci obrazu vždy minimálně dva ze tří význačných paprsků:</a:t>
            </a:r>
            <a:r>
              <a:rPr lang="cs-CZ" sz="2800">
                <a:latin typeface="Calibri" pitchFamily="34" charset="0"/>
              </a:rPr>
              <a:t> </a:t>
            </a:r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868363" y="2781300"/>
            <a:ext cx="767715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400" b="1">
                <a:solidFill>
                  <a:srgbClr val="00CC00"/>
                </a:solidFill>
                <a:latin typeface="Calibri" pitchFamily="34" charset="0"/>
              </a:rPr>
              <a:t>Paprsek směřující do středu křivosti zrcadla prochází po odrazu po stejné přímce zpět.</a:t>
            </a:r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827088" y="3933825"/>
            <a:ext cx="748982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2400" b="1">
                <a:solidFill>
                  <a:srgbClr val="FF0000"/>
                </a:solidFill>
                <a:latin typeface="Calibri" pitchFamily="34" charset="0"/>
              </a:rPr>
              <a:t>Paprsek rovnoběžný s optickou osou se odráží tak, jako by vycházel z ohniska zrcadla.</a:t>
            </a:r>
            <a:r>
              <a:rPr lang="cs-CZ" sz="2400">
                <a:solidFill>
                  <a:srgbClr val="FF0000"/>
                </a:solidFill>
                <a:latin typeface="Calibri" pitchFamily="34" charset="0"/>
              </a:rPr>
              <a:t> </a:t>
            </a:r>
          </a:p>
        </p:txBody>
      </p:sp>
      <p:sp>
        <p:nvSpPr>
          <p:cNvPr id="66565" name="Rectangle 5"/>
          <p:cNvSpPr>
            <a:spLocks noChangeArrowheads="1"/>
          </p:cNvSpPr>
          <p:nvPr/>
        </p:nvSpPr>
        <p:spPr bwMode="auto">
          <a:xfrm>
            <a:off x="827088" y="4941888"/>
            <a:ext cx="7489825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rPr>
              <a:t>Paprsek </a:t>
            </a:r>
            <a:r>
              <a:rPr lang="cs-CZ" sz="2400" b="1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rPr>
              <a:t>procházející ohniskem </a:t>
            </a:r>
            <a:r>
              <a:rPr lang="cs-CZ" sz="2400" b="1" dirty="0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rPr>
              <a:t>zrcadla se odráží rovnoběžně s optickou osou.</a:t>
            </a:r>
            <a:r>
              <a:rPr lang="cs-CZ" sz="2400" dirty="0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rPr>
              <a:t> </a:t>
            </a:r>
          </a:p>
        </p:txBody>
      </p:sp>
      <p:sp>
        <p:nvSpPr>
          <p:cNvPr id="66566" name="Rectangle 6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83661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/>
              <a:t>Význačné paprsky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325438" y="2781300"/>
            <a:ext cx="5540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solidFill>
                  <a:srgbClr val="92D050"/>
                </a:solidFill>
                <a:latin typeface="Calibri" pitchFamily="34" charset="0"/>
              </a:rPr>
              <a:t>1.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325438" y="3933825"/>
            <a:ext cx="55403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 b="1">
                <a:solidFill>
                  <a:srgbClr val="FF0000"/>
                </a:solidFill>
                <a:latin typeface="Calibri" pitchFamily="34" charset="0"/>
              </a:rPr>
              <a:t>2.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14325" y="4941888"/>
            <a:ext cx="554038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>
                <a:solidFill>
                  <a:schemeClr val="tx2">
                    <a:lumMod val="50000"/>
                  </a:schemeClr>
                </a:solidFill>
                <a:latin typeface="+mn-lt"/>
                <a:cs typeface="+mn-cs"/>
              </a:rPr>
              <a:t>3.</a:t>
            </a:r>
            <a:endParaRPr lang="cs-CZ" sz="3600" b="1" dirty="0">
              <a:solidFill>
                <a:schemeClr val="tx2">
                  <a:lumMod val="5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6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/>
      <p:bldP spid="66564" grpId="0"/>
      <p:bldP spid="66565" grpId="0"/>
      <p:bldP spid="2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1452563" y="1585913"/>
            <a:ext cx="7058025" cy="4752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54275" name="Line 3"/>
          <p:cNvSpPr>
            <a:spLocks noChangeShapeType="1"/>
          </p:cNvSpPr>
          <p:nvPr/>
        </p:nvSpPr>
        <p:spPr bwMode="auto">
          <a:xfrm rot="4500000" flipV="1">
            <a:off x="2309018" y="1574007"/>
            <a:ext cx="1509713" cy="2889250"/>
          </a:xfrm>
          <a:prstGeom prst="line">
            <a:avLst/>
          </a:prstGeom>
          <a:noFill/>
          <a:ln w="28575">
            <a:solidFill>
              <a:srgbClr val="00CC00"/>
            </a:solidFill>
            <a:round/>
            <a:headEnd type="triangle" w="lg" len="lg"/>
            <a:tailEnd type="non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7651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b="1" dirty="0"/>
              <a:t>Zobrazení předmětu vypuklým zrcadlem.</a:t>
            </a:r>
          </a:p>
        </p:txBody>
      </p:sp>
      <p:sp>
        <p:nvSpPr>
          <p:cNvPr id="18436" name="Line 6"/>
          <p:cNvSpPr>
            <a:spLocks noChangeAspect="1" noChangeShapeType="1"/>
          </p:cNvSpPr>
          <p:nvPr/>
        </p:nvSpPr>
        <p:spPr bwMode="auto">
          <a:xfrm flipH="1">
            <a:off x="7046913" y="3746500"/>
            <a:ext cx="1587" cy="292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grpSp>
        <p:nvGrpSpPr>
          <p:cNvPr id="18437" name="Group 7"/>
          <p:cNvGrpSpPr>
            <a:grpSpLocks/>
          </p:cNvGrpSpPr>
          <p:nvPr/>
        </p:nvGrpSpPr>
        <p:grpSpPr bwMode="auto">
          <a:xfrm>
            <a:off x="4291013" y="2365375"/>
            <a:ext cx="3025775" cy="3025775"/>
            <a:chOff x="2703" y="1490"/>
            <a:chExt cx="1906" cy="1906"/>
          </a:xfrm>
        </p:grpSpPr>
        <p:sp>
          <p:nvSpPr>
            <p:cNvPr id="18461" name="Arc 8"/>
            <p:cNvSpPr>
              <a:spLocks/>
            </p:cNvSpPr>
            <p:nvPr/>
          </p:nvSpPr>
          <p:spPr bwMode="auto">
            <a:xfrm rot="8148353" flipV="1">
              <a:off x="2753" y="1490"/>
              <a:ext cx="1856" cy="1905"/>
            </a:xfrm>
            <a:custGeom>
              <a:avLst/>
              <a:gdLst>
                <a:gd name="T0" fmla="*/ 0 w 27603"/>
                <a:gd name="T1" fmla="*/ 57 h 28344"/>
                <a:gd name="T2" fmla="*/ 1783 w 27603"/>
                <a:gd name="T3" fmla="*/ 1905 h 28344"/>
                <a:gd name="T4" fmla="*/ 404 w 27603"/>
                <a:gd name="T5" fmla="*/ 1452 h 28344"/>
                <a:gd name="T6" fmla="*/ 0 60000 65536"/>
                <a:gd name="T7" fmla="*/ 0 60000 65536"/>
                <a:gd name="T8" fmla="*/ 0 60000 65536"/>
                <a:gd name="T9" fmla="*/ 0 w 27603"/>
                <a:gd name="T10" fmla="*/ 0 h 28344"/>
                <a:gd name="T11" fmla="*/ 27603 w 27603"/>
                <a:gd name="T12" fmla="*/ 28344 h 28344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7603" h="28344" fill="none" extrusionOk="0">
                  <a:moveTo>
                    <a:pt x="-1" y="850"/>
                  </a:moveTo>
                  <a:cubicBezTo>
                    <a:pt x="1951" y="286"/>
                    <a:pt x="3971" y="-1"/>
                    <a:pt x="6003" y="0"/>
                  </a:cubicBezTo>
                  <a:cubicBezTo>
                    <a:pt x="17932" y="0"/>
                    <a:pt x="27603" y="9670"/>
                    <a:pt x="27603" y="21600"/>
                  </a:cubicBezTo>
                  <a:cubicBezTo>
                    <a:pt x="27603" y="23891"/>
                    <a:pt x="27238" y="26167"/>
                    <a:pt x="26523" y="28344"/>
                  </a:cubicBezTo>
                </a:path>
                <a:path w="27603" h="28344" stroke="0" extrusionOk="0">
                  <a:moveTo>
                    <a:pt x="-1" y="850"/>
                  </a:moveTo>
                  <a:cubicBezTo>
                    <a:pt x="1951" y="286"/>
                    <a:pt x="3971" y="-1"/>
                    <a:pt x="6003" y="0"/>
                  </a:cubicBezTo>
                  <a:cubicBezTo>
                    <a:pt x="17932" y="0"/>
                    <a:pt x="27603" y="9670"/>
                    <a:pt x="27603" y="21600"/>
                  </a:cubicBezTo>
                  <a:cubicBezTo>
                    <a:pt x="27603" y="23891"/>
                    <a:pt x="27238" y="26167"/>
                    <a:pt x="26523" y="28344"/>
                  </a:cubicBezTo>
                  <a:lnTo>
                    <a:pt x="6003" y="21600"/>
                  </a:lnTo>
                  <a:close/>
                </a:path>
              </a:pathLst>
            </a:custGeom>
            <a:noFill/>
            <a:ln w="139700">
              <a:solidFill>
                <a:schemeClr val="folHlink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18462" name="Arc 9"/>
            <p:cNvSpPr>
              <a:spLocks/>
            </p:cNvSpPr>
            <p:nvPr/>
          </p:nvSpPr>
          <p:spPr bwMode="auto">
            <a:xfrm rot="8148353" flipV="1">
              <a:off x="2703" y="1492"/>
              <a:ext cx="1849" cy="1904"/>
            </a:xfrm>
            <a:custGeom>
              <a:avLst/>
              <a:gdLst>
                <a:gd name="T0" fmla="*/ 0 w 27509"/>
                <a:gd name="T1" fmla="*/ 55 h 28320"/>
                <a:gd name="T2" fmla="*/ 1777 w 27509"/>
                <a:gd name="T3" fmla="*/ 1904 h 28320"/>
                <a:gd name="T4" fmla="*/ 397 w 27509"/>
                <a:gd name="T5" fmla="*/ 1452 h 28320"/>
                <a:gd name="T6" fmla="*/ 0 60000 65536"/>
                <a:gd name="T7" fmla="*/ 0 60000 65536"/>
                <a:gd name="T8" fmla="*/ 0 60000 65536"/>
                <a:gd name="T9" fmla="*/ 0 w 27509"/>
                <a:gd name="T10" fmla="*/ 0 h 28320"/>
                <a:gd name="T11" fmla="*/ 27509 w 27509"/>
                <a:gd name="T12" fmla="*/ 28320 h 28320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27509" h="28320" fill="none" extrusionOk="0">
                  <a:moveTo>
                    <a:pt x="-1" y="823"/>
                  </a:moveTo>
                  <a:cubicBezTo>
                    <a:pt x="1922" y="277"/>
                    <a:pt x="3910" y="-1"/>
                    <a:pt x="5909" y="0"/>
                  </a:cubicBezTo>
                  <a:cubicBezTo>
                    <a:pt x="17838" y="0"/>
                    <a:pt x="27509" y="9670"/>
                    <a:pt x="27509" y="21600"/>
                  </a:cubicBezTo>
                  <a:cubicBezTo>
                    <a:pt x="27509" y="23882"/>
                    <a:pt x="27147" y="26150"/>
                    <a:pt x="26437" y="28320"/>
                  </a:cubicBezTo>
                </a:path>
                <a:path w="27509" h="28320" stroke="0" extrusionOk="0">
                  <a:moveTo>
                    <a:pt x="-1" y="823"/>
                  </a:moveTo>
                  <a:cubicBezTo>
                    <a:pt x="1922" y="277"/>
                    <a:pt x="3910" y="-1"/>
                    <a:pt x="5909" y="0"/>
                  </a:cubicBezTo>
                  <a:cubicBezTo>
                    <a:pt x="17838" y="0"/>
                    <a:pt x="27509" y="9670"/>
                    <a:pt x="27509" y="21600"/>
                  </a:cubicBezTo>
                  <a:cubicBezTo>
                    <a:pt x="27509" y="23882"/>
                    <a:pt x="27147" y="26150"/>
                    <a:pt x="26437" y="28320"/>
                  </a:cubicBezTo>
                  <a:lnTo>
                    <a:pt x="5909" y="21600"/>
                  </a:lnTo>
                  <a:close/>
                </a:path>
              </a:pathLst>
            </a:cu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cs-CZ"/>
            </a:p>
          </p:txBody>
        </p:sp>
      </p:grpSp>
      <p:grpSp>
        <p:nvGrpSpPr>
          <p:cNvPr id="18438" name="Group 10"/>
          <p:cNvGrpSpPr>
            <a:grpSpLocks/>
          </p:cNvGrpSpPr>
          <p:nvPr/>
        </p:nvGrpSpPr>
        <p:grpSpPr bwMode="auto">
          <a:xfrm>
            <a:off x="1908175" y="3817938"/>
            <a:ext cx="6192838" cy="457200"/>
            <a:chOff x="1202" y="2405"/>
            <a:chExt cx="3901" cy="288"/>
          </a:xfrm>
        </p:grpSpPr>
        <p:sp>
          <p:nvSpPr>
            <p:cNvPr id="18459" name="Line 11"/>
            <p:cNvSpPr>
              <a:spLocks noChangeShapeType="1"/>
            </p:cNvSpPr>
            <p:nvPr/>
          </p:nvSpPr>
          <p:spPr bwMode="auto">
            <a:xfrm>
              <a:off x="1202" y="2432"/>
              <a:ext cx="3901" cy="19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lgDashDot"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60" name="Text Box 12"/>
            <p:cNvSpPr txBox="1">
              <a:spLocks noChangeArrowheads="1"/>
            </p:cNvSpPr>
            <p:nvPr/>
          </p:nvSpPr>
          <p:spPr bwMode="auto">
            <a:xfrm>
              <a:off x="4740" y="2405"/>
              <a:ext cx="1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400" b="1">
                  <a:latin typeface="Calibri" pitchFamily="34" charset="0"/>
                </a:rPr>
                <a:t>o</a:t>
              </a:r>
            </a:p>
          </p:txBody>
        </p:sp>
      </p:grpSp>
      <p:sp>
        <p:nvSpPr>
          <p:cNvPr id="18439" name="Text Box 13"/>
          <p:cNvSpPr txBox="1">
            <a:spLocks noChangeArrowheads="1"/>
          </p:cNvSpPr>
          <p:nvPr/>
        </p:nvSpPr>
        <p:spPr bwMode="auto">
          <a:xfrm>
            <a:off x="4241800" y="3875088"/>
            <a:ext cx="288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latin typeface="Calibri" pitchFamily="34" charset="0"/>
              </a:rPr>
              <a:t>V</a:t>
            </a:r>
          </a:p>
        </p:txBody>
      </p:sp>
      <p:sp>
        <p:nvSpPr>
          <p:cNvPr id="18440" name="Text Box 14"/>
          <p:cNvSpPr txBox="1">
            <a:spLocks noChangeArrowheads="1"/>
          </p:cNvSpPr>
          <p:nvPr/>
        </p:nvSpPr>
        <p:spPr bwMode="auto">
          <a:xfrm>
            <a:off x="6862763" y="3976688"/>
            <a:ext cx="288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latin typeface="Calibri" pitchFamily="34" charset="0"/>
              </a:rPr>
              <a:t>S</a:t>
            </a:r>
          </a:p>
        </p:txBody>
      </p:sp>
      <p:sp>
        <p:nvSpPr>
          <p:cNvPr id="54291" name="Line 19"/>
          <p:cNvSpPr>
            <a:spLocks noChangeShapeType="1"/>
          </p:cNvSpPr>
          <p:nvPr/>
        </p:nvSpPr>
        <p:spPr bwMode="auto">
          <a:xfrm rot="4620000" flipV="1">
            <a:off x="3346450" y="1695450"/>
            <a:ext cx="536575" cy="2384425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54292" name="Line 20"/>
          <p:cNvSpPr>
            <a:spLocks noChangeShapeType="1"/>
          </p:cNvSpPr>
          <p:nvPr/>
        </p:nvSpPr>
        <p:spPr bwMode="auto">
          <a:xfrm rot="4620000" flipV="1">
            <a:off x="3045620" y="2094706"/>
            <a:ext cx="976312" cy="2054225"/>
          </a:xfrm>
          <a:prstGeom prst="line">
            <a:avLst/>
          </a:prstGeom>
          <a:noFill/>
          <a:ln w="28575">
            <a:solidFill>
              <a:srgbClr val="00CC00"/>
            </a:solidFill>
            <a:round/>
            <a:headEnd type="none" w="lg" len="lg"/>
            <a:tailEnd type="triangl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54293" name="Line 21"/>
          <p:cNvSpPr>
            <a:spLocks noChangeShapeType="1"/>
          </p:cNvSpPr>
          <p:nvPr/>
        </p:nvSpPr>
        <p:spPr bwMode="auto">
          <a:xfrm>
            <a:off x="4657725" y="3371850"/>
            <a:ext cx="2449513" cy="546100"/>
          </a:xfrm>
          <a:prstGeom prst="line">
            <a:avLst/>
          </a:prstGeom>
          <a:noFill/>
          <a:ln w="28575">
            <a:solidFill>
              <a:srgbClr val="00CC00"/>
            </a:solidFill>
            <a:prstDash val="dash"/>
            <a:round/>
            <a:headEnd/>
            <a:tailEnd type="non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54294" name="Line 22"/>
          <p:cNvSpPr>
            <a:spLocks noChangeShapeType="1"/>
          </p:cNvSpPr>
          <p:nvPr/>
        </p:nvSpPr>
        <p:spPr bwMode="auto">
          <a:xfrm rot="8100000" flipV="1">
            <a:off x="5307806" y="2699545"/>
            <a:ext cx="22225" cy="1357312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 type="none" w="lg" len="lg"/>
            <a:tailEnd type="non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54295" name="Line 23"/>
          <p:cNvSpPr>
            <a:spLocks noChangeAspect="1" noChangeShapeType="1"/>
          </p:cNvSpPr>
          <p:nvPr/>
        </p:nvSpPr>
        <p:spPr bwMode="auto">
          <a:xfrm rot="8100000" flipV="1">
            <a:off x="4229100" y="1443038"/>
            <a:ext cx="1588" cy="1662112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 type="triangle" w="lg" len="lg"/>
            <a:tailEnd type="non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18446" name="Line 24"/>
          <p:cNvSpPr>
            <a:spLocks noChangeAspect="1" noChangeShapeType="1"/>
          </p:cNvSpPr>
          <p:nvPr/>
        </p:nvSpPr>
        <p:spPr bwMode="auto">
          <a:xfrm flipH="1">
            <a:off x="5795963" y="3730625"/>
            <a:ext cx="1587" cy="2921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18447" name="Text Box 25"/>
          <p:cNvSpPr txBox="1">
            <a:spLocks noChangeArrowheads="1"/>
          </p:cNvSpPr>
          <p:nvPr/>
        </p:nvSpPr>
        <p:spPr bwMode="auto">
          <a:xfrm>
            <a:off x="5608638" y="3962400"/>
            <a:ext cx="288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latin typeface="Calibri" pitchFamily="34" charset="0"/>
              </a:rPr>
              <a:t>F</a:t>
            </a:r>
          </a:p>
        </p:txBody>
      </p:sp>
      <p:sp>
        <p:nvSpPr>
          <p:cNvPr id="54300" name="Line 28"/>
          <p:cNvSpPr>
            <a:spLocks noChangeAspect="1" noChangeShapeType="1"/>
          </p:cNvSpPr>
          <p:nvPr/>
        </p:nvSpPr>
        <p:spPr bwMode="auto">
          <a:xfrm>
            <a:off x="2411413" y="2881313"/>
            <a:ext cx="2217737" cy="706437"/>
          </a:xfrm>
          <a:prstGeom prst="line">
            <a:avLst/>
          </a:prstGeom>
          <a:noFill/>
          <a:ln w="28575">
            <a:solidFill>
              <a:schemeClr val="tx2">
                <a:lumMod val="50000"/>
              </a:schemeClr>
            </a:solidFill>
            <a:round/>
            <a:headEnd/>
            <a:tailEnd type="triangle" w="lg" len="lg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54301" name="Line 29"/>
          <p:cNvSpPr>
            <a:spLocks noChangeShapeType="1"/>
          </p:cNvSpPr>
          <p:nvPr/>
        </p:nvSpPr>
        <p:spPr bwMode="auto">
          <a:xfrm>
            <a:off x="4614863" y="3573463"/>
            <a:ext cx="2232025" cy="0"/>
          </a:xfrm>
          <a:prstGeom prst="line">
            <a:avLst/>
          </a:prstGeom>
          <a:noFill/>
          <a:ln w="28575">
            <a:solidFill>
              <a:schemeClr val="tx2">
                <a:lumMod val="50000"/>
              </a:schemeClr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54302" name="Line 30"/>
          <p:cNvSpPr>
            <a:spLocks noChangeShapeType="1"/>
          </p:cNvSpPr>
          <p:nvPr/>
        </p:nvSpPr>
        <p:spPr bwMode="auto">
          <a:xfrm flipH="1">
            <a:off x="1806575" y="3573463"/>
            <a:ext cx="2808288" cy="0"/>
          </a:xfrm>
          <a:prstGeom prst="line">
            <a:avLst/>
          </a:prstGeom>
          <a:noFill/>
          <a:ln w="28575">
            <a:solidFill>
              <a:schemeClr val="tx2">
                <a:lumMod val="50000"/>
              </a:schemeClr>
            </a:solidFill>
            <a:round/>
            <a:headEnd/>
            <a:tailEnd type="triangle" w="lg" len="lg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18451" name="Line 32"/>
          <p:cNvSpPr>
            <a:spLocks noChangeShapeType="1"/>
          </p:cNvSpPr>
          <p:nvPr/>
        </p:nvSpPr>
        <p:spPr bwMode="auto">
          <a:xfrm>
            <a:off x="2411413" y="2881313"/>
            <a:ext cx="0" cy="97155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 type="triangle" w="med" len="med"/>
            <a:tailEnd/>
          </a:ln>
        </p:spPr>
        <p:txBody>
          <a:bodyPr/>
          <a:lstStyle/>
          <a:p>
            <a:endParaRPr lang="cs-CZ"/>
          </a:p>
        </p:txBody>
      </p:sp>
      <p:grpSp>
        <p:nvGrpSpPr>
          <p:cNvPr id="4" name="Group 39"/>
          <p:cNvGrpSpPr>
            <a:grpSpLocks/>
          </p:cNvGrpSpPr>
          <p:nvPr/>
        </p:nvGrpSpPr>
        <p:grpSpPr bwMode="auto">
          <a:xfrm>
            <a:off x="5105400" y="3500438"/>
            <a:ext cx="476250" cy="396875"/>
            <a:chOff x="3216" y="2205"/>
            <a:chExt cx="300" cy="250"/>
          </a:xfrm>
        </p:grpSpPr>
        <p:sp>
          <p:nvSpPr>
            <p:cNvPr id="18457" name="Line 35"/>
            <p:cNvSpPr>
              <a:spLocks noChangeShapeType="1"/>
            </p:cNvSpPr>
            <p:nvPr/>
          </p:nvSpPr>
          <p:spPr bwMode="auto">
            <a:xfrm flipV="1">
              <a:off x="3470" y="2242"/>
              <a:ext cx="0" cy="20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58" name="Text Box 37"/>
            <p:cNvSpPr txBox="1">
              <a:spLocks noChangeArrowheads="1"/>
            </p:cNvSpPr>
            <p:nvPr/>
          </p:nvSpPr>
          <p:spPr bwMode="auto">
            <a:xfrm>
              <a:off x="3216" y="2205"/>
              <a:ext cx="30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000" b="1">
                  <a:latin typeface="Calibri" pitchFamily="34" charset="0"/>
                </a:rPr>
                <a:t>y´</a:t>
              </a:r>
            </a:p>
          </p:txBody>
        </p:sp>
      </p:grpSp>
      <p:sp>
        <p:nvSpPr>
          <p:cNvPr id="18453" name="Text Box 38"/>
          <p:cNvSpPr txBox="1">
            <a:spLocks noChangeArrowheads="1"/>
          </p:cNvSpPr>
          <p:nvPr/>
        </p:nvSpPr>
        <p:spPr bwMode="auto">
          <a:xfrm>
            <a:off x="2051050" y="3068638"/>
            <a:ext cx="288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 b="1">
                <a:latin typeface="Calibri" pitchFamily="34" charset="0"/>
              </a:rPr>
              <a:t>y</a:t>
            </a:r>
          </a:p>
        </p:txBody>
      </p:sp>
      <p:sp>
        <p:nvSpPr>
          <p:cNvPr id="29" name="Rectangle 3"/>
          <p:cNvSpPr>
            <a:spLocks noChangeArrowheads="1"/>
          </p:cNvSpPr>
          <p:nvPr/>
        </p:nvSpPr>
        <p:spPr bwMode="auto">
          <a:xfrm>
            <a:off x="-7938" y="6124575"/>
            <a:ext cx="9151938" cy="7334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Paprsek </a:t>
            </a:r>
            <a:r>
              <a:rPr lang="cs-CZ" sz="2800" b="1" dirty="0">
                <a:solidFill>
                  <a:schemeClr val="tx1"/>
                </a:solidFill>
              </a:rPr>
              <a:t>směřující do středu </a:t>
            </a:r>
            <a:r>
              <a:rPr lang="cs-CZ" sz="2800" b="1" dirty="0">
                <a:solidFill>
                  <a:schemeClr val="tx1"/>
                </a:solidFill>
              </a:rPr>
              <a:t>křivosti zrcadla </a:t>
            </a:r>
            <a:r>
              <a:rPr lang="cs-CZ" sz="2800" b="1" dirty="0">
                <a:solidFill>
                  <a:schemeClr val="tx1"/>
                </a:solidFill>
              </a:rPr>
              <a:t>se odráží </a:t>
            </a:r>
            <a:r>
              <a:rPr lang="cs-CZ" sz="2800" b="1" dirty="0">
                <a:solidFill>
                  <a:schemeClr val="tx1"/>
                </a:solidFill>
              </a:rPr>
              <a:t>po </a:t>
            </a:r>
            <a:r>
              <a:rPr lang="cs-CZ" sz="2800" b="1" dirty="0">
                <a:solidFill>
                  <a:schemeClr val="tx1"/>
                </a:solidFill>
              </a:rPr>
              <a:t>stejné přímce zpět</a:t>
            </a:r>
            <a:r>
              <a:rPr lang="cs-CZ" sz="2800" b="1" dirty="0">
                <a:solidFill>
                  <a:schemeClr val="tx2">
                    <a:lumMod val="50000"/>
                  </a:schemeClr>
                </a:solidFill>
              </a:rPr>
              <a:t>.</a:t>
            </a:r>
            <a:endParaRPr lang="cs-CZ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0" name="Rectangle 3"/>
          <p:cNvSpPr>
            <a:spLocks noChangeArrowheads="1"/>
          </p:cNvSpPr>
          <p:nvPr/>
        </p:nvSpPr>
        <p:spPr bwMode="auto">
          <a:xfrm>
            <a:off x="-22225" y="6119813"/>
            <a:ext cx="9151938" cy="7334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Paprsek </a:t>
            </a:r>
            <a:r>
              <a:rPr lang="cs-CZ" sz="2800" b="1" dirty="0">
                <a:solidFill>
                  <a:schemeClr val="tx1"/>
                </a:solidFill>
              </a:rPr>
              <a:t>rovnoběžný s optickou osou se odráží tak, jako by vycházel z ohniska F.</a:t>
            </a:r>
            <a:endParaRPr lang="cs-CZ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1" name="Rectangle 3"/>
          <p:cNvSpPr>
            <a:spLocks noChangeArrowheads="1"/>
          </p:cNvSpPr>
          <p:nvPr/>
        </p:nvSpPr>
        <p:spPr bwMode="auto">
          <a:xfrm>
            <a:off x="-55563" y="6119813"/>
            <a:ext cx="9151938" cy="7334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tx1"/>
                </a:solidFill>
              </a:rPr>
              <a:t>Paprsek </a:t>
            </a:r>
            <a:r>
              <a:rPr lang="cs-CZ" sz="2800" b="1" dirty="0">
                <a:solidFill>
                  <a:schemeClr val="tx1"/>
                </a:solidFill>
              </a:rPr>
              <a:t>směřující do ohniska je po odrazu rovnoběžný s optickou osou.</a:t>
            </a:r>
            <a:endParaRPr lang="cs-CZ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54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21" dur="10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10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54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1000"/>
                                        <p:tgtEl>
                                          <p:spTgt spid="54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54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1000"/>
                                        <p:tgtEl>
                                          <p:spTgt spid="54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1000"/>
                                        <p:tgtEl>
                                          <p:spTgt spid="54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1000"/>
                                        <p:tgtEl>
                                          <p:spTgt spid="54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 animBg="1"/>
      <p:bldP spid="54275" grpId="0" animBg="1"/>
      <p:bldP spid="54276" grpId="0" animBg="1"/>
      <p:bldP spid="54291" grpId="0" animBg="1"/>
      <p:bldP spid="54292" grpId="0" animBg="1"/>
      <p:bldP spid="54292" grpId="1" animBg="1"/>
      <p:bldP spid="54293" grpId="0" animBg="1"/>
      <p:bldP spid="54294" grpId="0" animBg="1"/>
      <p:bldP spid="54295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ChangeArrowheads="1"/>
          </p:cNvSpPr>
          <p:nvPr/>
        </p:nvSpPr>
        <p:spPr bwMode="auto">
          <a:xfrm>
            <a:off x="250825" y="1052513"/>
            <a:ext cx="8497888" cy="10080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tx1"/>
                </a:solidFill>
              </a:rPr>
              <a:t>Poloha předmětu … </a:t>
            </a:r>
            <a:r>
              <a:rPr lang="en-US" sz="3200" b="1" dirty="0">
                <a:solidFill>
                  <a:schemeClr val="tx1"/>
                </a:solidFill>
              </a:rPr>
              <a:t>a</a:t>
            </a:r>
            <a:r>
              <a:rPr lang="cs-CZ" sz="3200" b="1" dirty="0">
                <a:solidFill>
                  <a:schemeClr val="tx1"/>
                </a:solidFill>
              </a:rPr>
              <a:t> </a:t>
            </a:r>
            <a:r>
              <a:rPr lang="en-US" sz="3200" b="1" dirty="0">
                <a:solidFill>
                  <a:schemeClr val="tx1"/>
                </a:solidFill>
              </a:rPr>
              <a:t>&gt;</a:t>
            </a:r>
            <a:r>
              <a:rPr lang="cs-CZ" sz="3200" b="1" dirty="0">
                <a:solidFill>
                  <a:schemeClr val="tx1"/>
                </a:solidFill>
              </a:rPr>
              <a:t> </a:t>
            </a:r>
            <a:r>
              <a:rPr lang="cs-CZ" sz="3200" b="1" dirty="0">
                <a:solidFill>
                  <a:schemeClr val="tx1"/>
                </a:solidFill>
              </a:rPr>
              <a:t>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tx1"/>
                </a:solidFill>
              </a:rPr>
              <a:t>… platí tedy pro jakoukoliv polohu předmětu 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9215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b="1" dirty="0" smtClean="0"/>
              <a:t>Vlastnosti obrazu</a:t>
            </a:r>
            <a:endParaRPr lang="cs-CZ" sz="3200" b="1" dirty="0"/>
          </a:p>
        </p:txBody>
      </p:sp>
      <p:sp>
        <p:nvSpPr>
          <p:cNvPr id="68613" name="Rectangle 5"/>
          <p:cNvSpPr>
            <a:spLocks noChangeArrowheads="1"/>
          </p:cNvSpPr>
          <p:nvPr/>
        </p:nvSpPr>
        <p:spPr bwMode="auto">
          <a:xfrm>
            <a:off x="0" y="2205038"/>
            <a:ext cx="8077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cs-CZ" sz="4000" b="1">
                <a:solidFill>
                  <a:srgbClr val="FF0000"/>
                </a:solidFill>
                <a:latin typeface="Calibri" pitchFamily="34" charset="0"/>
              </a:rPr>
              <a:t>Výsledek zobrazení:</a:t>
            </a:r>
          </a:p>
        </p:txBody>
      </p:sp>
      <p:sp>
        <p:nvSpPr>
          <p:cNvPr id="68614" name="Rectangle 6"/>
          <p:cNvSpPr>
            <a:spLocks noChangeArrowheads="1"/>
          </p:cNvSpPr>
          <p:nvPr/>
        </p:nvSpPr>
        <p:spPr bwMode="auto">
          <a:xfrm>
            <a:off x="4038600" y="3095625"/>
            <a:ext cx="3702050" cy="625475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/>
              <a:t>Obraz je zmenšený</a:t>
            </a:r>
            <a:r>
              <a:rPr lang="cs-CZ" sz="3200" dirty="0"/>
              <a:t> </a:t>
            </a:r>
            <a:endParaRPr lang="cs-CZ" sz="3200" dirty="0"/>
          </a:p>
        </p:txBody>
      </p:sp>
      <p:sp>
        <p:nvSpPr>
          <p:cNvPr id="68615" name="Rectangle 7"/>
          <p:cNvSpPr>
            <a:spLocks noChangeArrowheads="1"/>
          </p:cNvSpPr>
          <p:nvPr/>
        </p:nvSpPr>
        <p:spPr bwMode="auto">
          <a:xfrm>
            <a:off x="1187450" y="4167188"/>
            <a:ext cx="8316913" cy="503237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tx1"/>
                </a:solidFill>
              </a:rPr>
              <a:t>Obraz </a:t>
            </a:r>
            <a:r>
              <a:rPr lang="cs-CZ" sz="3200" b="1" dirty="0">
                <a:solidFill>
                  <a:schemeClr val="tx1"/>
                </a:solidFill>
              </a:rPr>
              <a:t>je vzpřímený (není výškově převrácený)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tx1"/>
                </a:solidFill>
              </a:rPr>
              <a:t> </a:t>
            </a:r>
            <a:r>
              <a:rPr lang="cs-CZ" sz="3200" b="1" dirty="0">
                <a:solidFill>
                  <a:schemeClr val="tx1"/>
                </a:solidFill>
              </a:rPr>
              <a:t>               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" name="Obdélník 1"/>
          <p:cNvSpPr>
            <a:spLocks noChangeArrowheads="1"/>
          </p:cNvSpPr>
          <p:nvPr/>
        </p:nvSpPr>
        <p:spPr bwMode="auto">
          <a:xfrm>
            <a:off x="250825" y="4713288"/>
            <a:ext cx="87137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>
                <a:solidFill>
                  <a:srgbClr val="000000"/>
                </a:solidFill>
                <a:latin typeface="Calibri" pitchFamily="34" charset="0"/>
              </a:rPr>
              <a:t>Obraz je zdánlivý (jako by byl za rovinou zrcadla)</a:t>
            </a: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3459163" y="2903538"/>
            <a:ext cx="601662" cy="4318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2627313" y="2903538"/>
            <a:ext cx="695325" cy="95726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493713" y="2903538"/>
            <a:ext cx="2349500" cy="174307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7920038" y="6475413"/>
            <a:ext cx="1223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  <a:hlinkClick r:id="rId2"/>
              </a:rPr>
              <a:t>animace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 animBg="1"/>
      <p:bldP spid="68613" grpId="0"/>
      <p:bldP spid="68614" grpId="0"/>
      <p:bldP spid="68615" grpId="0"/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ChangeArrowheads="1"/>
          </p:cNvSpPr>
          <p:nvPr/>
        </p:nvSpPr>
        <p:spPr bwMode="auto">
          <a:xfrm>
            <a:off x="1143000" y="1536700"/>
            <a:ext cx="7058025" cy="47529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62483" name="Line 19"/>
          <p:cNvSpPr>
            <a:spLocks noChangeShapeType="1"/>
          </p:cNvSpPr>
          <p:nvPr/>
        </p:nvSpPr>
        <p:spPr bwMode="auto">
          <a:xfrm rot="4620000" flipV="1">
            <a:off x="4413251" y="1662112"/>
            <a:ext cx="309562" cy="1243013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62486" name="Line 22"/>
          <p:cNvSpPr>
            <a:spLocks noChangeShapeType="1"/>
          </p:cNvSpPr>
          <p:nvPr/>
        </p:nvSpPr>
        <p:spPr bwMode="auto">
          <a:xfrm rot="8100000" flipV="1">
            <a:off x="5093494" y="2323306"/>
            <a:ext cx="742950" cy="1500188"/>
          </a:xfrm>
          <a:prstGeom prst="line">
            <a:avLst/>
          </a:prstGeom>
          <a:noFill/>
          <a:ln w="28575">
            <a:solidFill>
              <a:schemeClr val="accent2"/>
            </a:solidFill>
            <a:prstDash val="dash"/>
            <a:round/>
            <a:headEnd type="none" w="lg" len="lg"/>
            <a:tailEnd type="non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62487" name="Line 23"/>
          <p:cNvSpPr>
            <a:spLocks noChangeAspect="1" noChangeShapeType="1"/>
          </p:cNvSpPr>
          <p:nvPr/>
        </p:nvSpPr>
        <p:spPr bwMode="auto">
          <a:xfrm rot="9660000" flipV="1">
            <a:off x="5116513" y="1714500"/>
            <a:ext cx="0" cy="588963"/>
          </a:xfrm>
          <a:prstGeom prst="line">
            <a:avLst/>
          </a:prstGeom>
          <a:noFill/>
          <a:ln w="28575">
            <a:solidFill>
              <a:schemeClr val="accent2"/>
            </a:solidFill>
            <a:round/>
            <a:headEnd type="triangle" w="lg" len="lg"/>
            <a:tailEnd type="non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62493" name="Line 29"/>
          <p:cNvSpPr>
            <a:spLocks noChangeShapeType="1"/>
          </p:cNvSpPr>
          <p:nvPr/>
        </p:nvSpPr>
        <p:spPr bwMode="auto">
          <a:xfrm>
            <a:off x="4730750" y="3040063"/>
            <a:ext cx="1814513" cy="0"/>
          </a:xfrm>
          <a:prstGeom prst="line">
            <a:avLst/>
          </a:prstGeom>
          <a:noFill/>
          <a:ln w="28575">
            <a:solidFill>
              <a:srgbClr val="FF00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2496" name="Line 32"/>
          <p:cNvSpPr>
            <a:spLocks noChangeAspect="1" noChangeShapeType="1"/>
          </p:cNvSpPr>
          <p:nvPr/>
        </p:nvSpPr>
        <p:spPr bwMode="auto">
          <a:xfrm rot="4500000" flipV="1">
            <a:off x="3883025" y="2366963"/>
            <a:ext cx="927100" cy="609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62498" name="Line 34"/>
          <p:cNvSpPr>
            <a:spLocks noChangeShapeType="1"/>
          </p:cNvSpPr>
          <p:nvPr/>
        </p:nvSpPr>
        <p:spPr bwMode="auto">
          <a:xfrm flipH="1">
            <a:off x="1892300" y="3040063"/>
            <a:ext cx="2879725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62503" name="Line 39"/>
          <p:cNvSpPr>
            <a:spLocks noChangeShapeType="1"/>
          </p:cNvSpPr>
          <p:nvPr/>
        </p:nvSpPr>
        <p:spPr bwMode="auto">
          <a:xfrm flipH="1" flipV="1">
            <a:off x="2843213" y="1728788"/>
            <a:ext cx="2016125" cy="1008062"/>
          </a:xfrm>
          <a:prstGeom prst="line">
            <a:avLst/>
          </a:prstGeom>
          <a:noFill/>
          <a:ln w="28575">
            <a:solidFill>
              <a:srgbClr val="00CC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62501" name="Line 37"/>
          <p:cNvSpPr>
            <a:spLocks noChangeShapeType="1"/>
          </p:cNvSpPr>
          <p:nvPr/>
        </p:nvSpPr>
        <p:spPr bwMode="auto">
          <a:xfrm rot="4620000" flipV="1">
            <a:off x="4060032" y="2099469"/>
            <a:ext cx="700087" cy="828675"/>
          </a:xfrm>
          <a:prstGeom prst="line">
            <a:avLst/>
          </a:prstGeom>
          <a:noFill/>
          <a:ln w="28575">
            <a:solidFill>
              <a:srgbClr val="00CC00"/>
            </a:solidFill>
            <a:round/>
            <a:headEnd/>
            <a:tailEnd type="triangle" w="lg" len="lg"/>
          </a:ln>
        </p:spPr>
        <p:txBody>
          <a:bodyPr/>
          <a:lstStyle/>
          <a:p>
            <a:endParaRPr lang="cs-CZ"/>
          </a:p>
        </p:txBody>
      </p:sp>
      <p:sp>
        <p:nvSpPr>
          <p:cNvPr id="62502" name="Line 38"/>
          <p:cNvSpPr>
            <a:spLocks noChangeShapeType="1"/>
          </p:cNvSpPr>
          <p:nvPr/>
        </p:nvSpPr>
        <p:spPr bwMode="auto">
          <a:xfrm rot="120000">
            <a:off x="4857750" y="2795588"/>
            <a:ext cx="2235200" cy="1079500"/>
          </a:xfrm>
          <a:prstGeom prst="line">
            <a:avLst/>
          </a:prstGeom>
          <a:noFill/>
          <a:ln w="28575">
            <a:solidFill>
              <a:srgbClr val="00CC00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62504" name="Rectangle 40"/>
          <p:cNvSpPr>
            <a:spLocks noChangeArrowheads="1"/>
          </p:cNvSpPr>
          <p:nvPr/>
        </p:nvSpPr>
        <p:spPr bwMode="auto">
          <a:xfrm>
            <a:off x="-7938" y="53975"/>
            <a:ext cx="9163051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60000"/>
              </a:lnSpc>
            </a:pPr>
            <a:endParaRPr lang="cs-CZ" sz="2800" b="1">
              <a:latin typeface="Calibri" pitchFamily="34" charset="0"/>
            </a:endParaRPr>
          </a:p>
        </p:txBody>
      </p:sp>
      <p:grpSp>
        <p:nvGrpSpPr>
          <p:cNvPr id="2" name="Group 49"/>
          <p:cNvGrpSpPr>
            <a:grpSpLocks/>
          </p:cNvGrpSpPr>
          <p:nvPr/>
        </p:nvGrpSpPr>
        <p:grpSpPr bwMode="auto">
          <a:xfrm>
            <a:off x="1908175" y="2276475"/>
            <a:ext cx="6192838" cy="3114675"/>
            <a:chOff x="1202" y="1434"/>
            <a:chExt cx="3901" cy="1962"/>
          </a:xfrm>
        </p:grpSpPr>
        <p:sp>
          <p:nvSpPr>
            <p:cNvPr id="20499" name="Line 6"/>
            <p:cNvSpPr>
              <a:spLocks noChangeAspect="1" noChangeShapeType="1"/>
            </p:cNvSpPr>
            <p:nvPr/>
          </p:nvSpPr>
          <p:spPr bwMode="auto">
            <a:xfrm flipH="1">
              <a:off x="4439" y="2360"/>
              <a:ext cx="1" cy="18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grpSp>
          <p:nvGrpSpPr>
            <p:cNvPr id="20500" name="Group 7"/>
            <p:cNvGrpSpPr>
              <a:grpSpLocks/>
            </p:cNvGrpSpPr>
            <p:nvPr/>
          </p:nvGrpSpPr>
          <p:grpSpPr bwMode="auto">
            <a:xfrm>
              <a:off x="2703" y="1490"/>
              <a:ext cx="1906" cy="1906"/>
              <a:chOff x="2703" y="1490"/>
              <a:chExt cx="1906" cy="1906"/>
            </a:xfrm>
          </p:grpSpPr>
          <p:sp>
            <p:nvSpPr>
              <p:cNvPr id="20510" name="Arc 8"/>
              <p:cNvSpPr>
                <a:spLocks/>
              </p:cNvSpPr>
              <p:nvPr/>
            </p:nvSpPr>
            <p:spPr bwMode="auto">
              <a:xfrm rot="8148353" flipV="1">
                <a:off x="2753" y="1490"/>
                <a:ext cx="1856" cy="1905"/>
              </a:xfrm>
              <a:custGeom>
                <a:avLst/>
                <a:gdLst>
                  <a:gd name="T0" fmla="*/ 0 w 27603"/>
                  <a:gd name="T1" fmla="*/ 57 h 28344"/>
                  <a:gd name="T2" fmla="*/ 1783 w 27603"/>
                  <a:gd name="T3" fmla="*/ 1905 h 28344"/>
                  <a:gd name="T4" fmla="*/ 404 w 27603"/>
                  <a:gd name="T5" fmla="*/ 1452 h 28344"/>
                  <a:gd name="T6" fmla="*/ 0 60000 65536"/>
                  <a:gd name="T7" fmla="*/ 0 60000 65536"/>
                  <a:gd name="T8" fmla="*/ 0 60000 65536"/>
                  <a:gd name="T9" fmla="*/ 0 w 27603"/>
                  <a:gd name="T10" fmla="*/ 0 h 28344"/>
                  <a:gd name="T11" fmla="*/ 27603 w 27603"/>
                  <a:gd name="T12" fmla="*/ 28344 h 28344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7603" h="28344" fill="none" extrusionOk="0">
                    <a:moveTo>
                      <a:pt x="-1" y="850"/>
                    </a:moveTo>
                    <a:cubicBezTo>
                      <a:pt x="1951" y="286"/>
                      <a:pt x="3971" y="-1"/>
                      <a:pt x="6003" y="0"/>
                    </a:cubicBezTo>
                    <a:cubicBezTo>
                      <a:pt x="17932" y="0"/>
                      <a:pt x="27603" y="9670"/>
                      <a:pt x="27603" y="21600"/>
                    </a:cubicBezTo>
                    <a:cubicBezTo>
                      <a:pt x="27603" y="23891"/>
                      <a:pt x="27238" y="26167"/>
                      <a:pt x="26523" y="28344"/>
                    </a:cubicBezTo>
                  </a:path>
                  <a:path w="27603" h="28344" stroke="0" extrusionOk="0">
                    <a:moveTo>
                      <a:pt x="-1" y="850"/>
                    </a:moveTo>
                    <a:cubicBezTo>
                      <a:pt x="1951" y="286"/>
                      <a:pt x="3971" y="-1"/>
                      <a:pt x="6003" y="0"/>
                    </a:cubicBezTo>
                    <a:cubicBezTo>
                      <a:pt x="17932" y="0"/>
                      <a:pt x="27603" y="9670"/>
                      <a:pt x="27603" y="21600"/>
                    </a:cubicBezTo>
                    <a:cubicBezTo>
                      <a:pt x="27603" y="23891"/>
                      <a:pt x="27238" y="26167"/>
                      <a:pt x="26523" y="28344"/>
                    </a:cubicBezTo>
                    <a:lnTo>
                      <a:pt x="6003" y="21600"/>
                    </a:lnTo>
                    <a:close/>
                  </a:path>
                </a:pathLst>
              </a:custGeom>
              <a:noFill/>
              <a:ln w="139700">
                <a:solidFill>
                  <a:schemeClr val="folHlink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  <p:sp>
            <p:nvSpPr>
              <p:cNvPr id="20511" name="Arc 9"/>
              <p:cNvSpPr>
                <a:spLocks/>
              </p:cNvSpPr>
              <p:nvPr/>
            </p:nvSpPr>
            <p:spPr bwMode="auto">
              <a:xfrm rot="8148353" flipV="1">
                <a:off x="2703" y="1492"/>
                <a:ext cx="1849" cy="1904"/>
              </a:xfrm>
              <a:custGeom>
                <a:avLst/>
                <a:gdLst>
                  <a:gd name="T0" fmla="*/ 0 w 27509"/>
                  <a:gd name="T1" fmla="*/ 55 h 28320"/>
                  <a:gd name="T2" fmla="*/ 1777 w 27509"/>
                  <a:gd name="T3" fmla="*/ 1904 h 28320"/>
                  <a:gd name="T4" fmla="*/ 397 w 27509"/>
                  <a:gd name="T5" fmla="*/ 1452 h 28320"/>
                  <a:gd name="T6" fmla="*/ 0 60000 65536"/>
                  <a:gd name="T7" fmla="*/ 0 60000 65536"/>
                  <a:gd name="T8" fmla="*/ 0 60000 65536"/>
                  <a:gd name="T9" fmla="*/ 0 w 27509"/>
                  <a:gd name="T10" fmla="*/ 0 h 28320"/>
                  <a:gd name="T11" fmla="*/ 27509 w 27509"/>
                  <a:gd name="T12" fmla="*/ 28320 h 28320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27509" h="28320" fill="none" extrusionOk="0">
                    <a:moveTo>
                      <a:pt x="-1" y="823"/>
                    </a:moveTo>
                    <a:cubicBezTo>
                      <a:pt x="1922" y="277"/>
                      <a:pt x="3910" y="-1"/>
                      <a:pt x="5909" y="0"/>
                    </a:cubicBezTo>
                    <a:cubicBezTo>
                      <a:pt x="17838" y="0"/>
                      <a:pt x="27509" y="9670"/>
                      <a:pt x="27509" y="21600"/>
                    </a:cubicBezTo>
                    <a:cubicBezTo>
                      <a:pt x="27509" y="23882"/>
                      <a:pt x="27147" y="26150"/>
                      <a:pt x="26437" y="28320"/>
                    </a:cubicBezTo>
                  </a:path>
                  <a:path w="27509" h="28320" stroke="0" extrusionOk="0">
                    <a:moveTo>
                      <a:pt x="-1" y="823"/>
                    </a:moveTo>
                    <a:cubicBezTo>
                      <a:pt x="1922" y="277"/>
                      <a:pt x="3910" y="-1"/>
                      <a:pt x="5909" y="0"/>
                    </a:cubicBezTo>
                    <a:cubicBezTo>
                      <a:pt x="17838" y="0"/>
                      <a:pt x="27509" y="9670"/>
                      <a:pt x="27509" y="21600"/>
                    </a:cubicBezTo>
                    <a:cubicBezTo>
                      <a:pt x="27509" y="23882"/>
                      <a:pt x="27147" y="26150"/>
                      <a:pt x="26437" y="28320"/>
                    </a:cubicBezTo>
                    <a:lnTo>
                      <a:pt x="5909" y="21600"/>
                    </a:lnTo>
                    <a:close/>
                  </a:path>
                </a:pathLst>
              </a:cu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cs-CZ"/>
              </a:p>
            </p:txBody>
          </p:sp>
        </p:grpSp>
        <p:grpSp>
          <p:nvGrpSpPr>
            <p:cNvPr id="20501" name="Group 10"/>
            <p:cNvGrpSpPr>
              <a:grpSpLocks/>
            </p:cNvGrpSpPr>
            <p:nvPr/>
          </p:nvGrpSpPr>
          <p:grpSpPr bwMode="auto">
            <a:xfrm>
              <a:off x="1202" y="2405"/>
              <a:ext cx="3901" cy="288"/>
              <a:chOff x="1202" y="2405"/>
              <a:chExt cx="3901" cy="288"/>
            </a:xfrm>
          </p:grpSpPr>
          <p:sp>
            <p:nvSpPr>
              <p:cNvPr id="20508" name="Line 11"/>
              <p:cNvSpPr>
                <a:spLocks noChangeShapeType="1"/>
              </p:cNvSpPr>
              <p:nvPr/>
            </p:nvSpPr>
            <p:spPr bwMode="auto">
              <a:xfrm>
                <a:off x="1202" y="2432"/>
                <a:ext cx="3901" cy="19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prstDash val="lgDashDot"/>
                <a:round/>
                <a:headEnd/>
                <a:tailEnd/>
              </a:ln>
            </p:spPr>
            <p:txBody>
              <a:bodyPr/>
              <a:lstStyle/>
              <a:p>
                <a:endParaRPr lang="cs-CZ"/>
              </a:p>
            </p:txBody>
          </p:sp>
          <p:sp>
            <p:nvSpPr>
              <p:cNvPr id="20509" name="Text Box 12"/>
              <p:cNvSpPr txBox="1">
                <a:spLocks noChangeArrowheads="1"/>
              </p:cNvSpPr>
              <p:nvPr/>
            </p:nvSpPr>
            <p:spPr bwMode="auto">
              <a:xfrm>
                <a:off x="4740" y="2405"/>
                <a:ext cx="182" cy="2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cs-CZ" sz="2400" b="1">
                    <a:latin typeface="Calibri" pitchFamily="34" charset="0"/>
                  </a:rPr>
                  <a:t>o</a:t>
                </a:r>
              </a:p>
            </p:txBody>
          </p:sp>
        </p:grpSp>
        <p:sp>
          <p:nvSpPr>
            <p:cNvPr id="20502" name="Text Box 13"/>
            <p:cNvSpPr txBox="1">
              <a:spLocks noChangeArrowheads="1"/>
            </p:cNvSpPr>
            <p:nvPr/>
          </p:nvSpPr>
          <p:spPr bwMode="auto">
            <a:xfrm>
              <a:off x="2699" y="2154"/>
              <a:ext cx="1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400" b="1">
                  <a:latin typeface="Calibri" pitchFamily="34" charset="0"/>
                </a:rPr>
                <a:t>V</a:t>
              </a:r>
            </a:p>
          </p:txBody>
        </p:sp>
        <p:sp>
          <p:nvSpPr>
            <p:cNvPr id="20503" name="Text Box 14"/>
            <p:cNvSpPr txBox="1">
              <a:spLocks noChangeArrowheads="1"/>
            </p:cNvSpPr>
            <p:nvPr/>
          </p:nvSpPr>
          <p:spPr bwMode="auto">
            <a:xfrm>
              <a:off x="4314" y="2115"/>
              <a:ext cx="1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400" b="1">
                  <a:latin typeface="Calibri" pitchFamily="34" charset="0"/>
                </a:rPr>
                <a:t>S</a:t>
              </a:r>
            </a:p>
          </p:txBody>
        </p:sp>
        <p:sp>
          <p:nvSpPr>
            <p:cNvPr id="20504" name="Line 24"/>
            <p:cNvSpPr>
              <a:spLocks noChangeAspect="1" noChangeShapeType="1"/>
            </p:cNvSpPr>
            <p:nvPr/>
          </p:nvSpPr>
          <p:spPr bwMode="auto">
            <a:xfrm flipH="1">
              <a:off x="3624" y="2350"/>
              <a:ext cx="1" cy="18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0505" name="Text Box 25"/>
            <p:cNvSpPr txBox="1">
              <a:spLocks noChangeArrowheads="1"/>
            </p:cNvSpPr>
            <p:nvPr/>
          </p:nvSpPr>
          <p:spPr bwMode="auto">
            <a:xfrm>
              <a:off x="3560" y="2115"/>
              <a:ext cx="1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400" b="1">
                  <a:latin typeface="Calibri" pitchFamily="34" charset="0"/>
                </a:rPr>
                <a:t>F</a:t>
              </a:r>
            </a:p>
          </p:txBody>
        </p:sp>
        <p:sp>
          <p:nvSpPr>
            <p:cNvPr id="20506" name="Line 42"/>
            <p:cNvSpPr>
              <a:spLocks noChangeShapeType="1"/>
            </p:cNvSpPr>
            <p:nvPr/>
          </p:nvSpPr>
          <p:spPr bwMode="auto">
            <a:xfrm flipV="1">
              <a:off x="2472" y="1434"/>
              <a:ext cx="0" cy="99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0507" name="Text Box 44"/>
            <p:cNvSpPr txBox="1">
              <a:spLocks noChangeArrowheads="1"/>
            </p:cNvSpPr>
            <p:nvPr/>
          </p:nvSpPr>
          <p:spPr bwMode="auto">
            <a:xfrm>
              <a:off x="2245" y="1888"/>
              <a:ext cx="182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400" b="1">
                  <a:latin typeface="Calibri" pitchFamily="34" charset="0"/>
                </a:rPr>
                <a:t>y</a:t>
              </a:r>
            </a:p>
          </p:txBody>
        </p:sp>
      </p:grpSp>
      <p:grpSp>
        <p:nvGrpSpPr>
          <p:cNvPr id="5" name="Group 50"/>
          <p:cNvGrpSpPr>
            <a:grpSpLocks/>
          </p:cNvGrpSpPr>
          <p:nvPr/>
        </p:nvGrpSpPr>
        <p:grpSpPr bwMode="auto">
          <a:xfrm>
            <a:off x="5075238" y="3054350"/>
            <a:ext cx="576262" cy="827088"/>
            <a:chOff x="3197" y="1924"/>
            <a:chExt cx="363" cy="521"/>
          </a:xfrm>
        </p:grpSpPr>
        <p:sp>
          <p:nvSpPr>
            <p:cNvPr id="20497" name="Line 47"/>
            <p:cNvSpPr>
              <a:spLocks noChangeShapeType="1"/>
            </p:cNvSpPr>
            <p:nvPr/>
          </p:nvSpPr>
          <p:spPr bwMode="auto">
            <a:xfrm flipV="1">
              <a:off x="3424" y="1924"/>
              <a:ext cx="0" cy="52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0498" name="Text Box 48"/>
            <p:cNvSpPr txBox="1">
              <a:spLocks noChangeArrowheads="1"/>
            </p:cNvSpPr>
            <p:nvPr/>
          </p:nvSpPr>
          <p:spPr bwMode="auto">
            <a:xfrm>
              <a:off x="3197" y="2024"/>
              <a:ext cx="363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400" b="1">
                  <a:latin typeface="Calibri" pitchFamily="34" charset="0"/>
                </a:rPr>
                <a:t>y´</a:t>
              </a:r>
            </a:p>
          </p:txBody>
        </p:sp>
      </p:grpSp>
      <p:sp>
        <p:nvSpPr>
          <p:cNvPr id="62516" name="Rectangle 52"/>
          <p:cNvSpPr>
            <a:spLocks noChangeArrowheads="1"/>
          </p:cNvSpPr>
          <p:nvPr/>
        </p:nvSpPr>
        <p:spPr bwMode="auto">
          <a:xfrm>
            <a:off x="176213" y="5589588"/>
            <a:ext cx="8691562" cy="126841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</a:rPr>
              <a:t>Závěr:</a:t>
            </a:r>
            <a:br>
              <a:rPr lang="cs-CZ" sz="2800" b="1" dirty="0">
                <a:solidFill>
                  <a:srgbClr val="FF0000"/>
                </a:solidFill>
              </a:rPr>
            </a:br>
            <a:r>
              <a:rPr lang="cs-CZ" sz="2800" b="1" dirty="0">
                <a:solidFill>
                  <a:srgbClr val="FF0000"/>
                </a:solidFill>
              </a:rPr>
              <a:t>Při zobrazení vypuklým zrcadlem je obraz vždy zmenšený, zdánlivý a vzpřímený.</a:t>
            </a:r>
          </a:p>
        </p:txBody>
      </p:sp>
      <p:sp>
        <p:nvSpPr>
          <p:cNvPr id="20495" name="TextovéPole 6"/>
          <p:cNvSpPr txBox="1">
            <a:spLocks noChangeArrowheads="1"/>
          </p:cNvSpPr>
          <p:nvPr/>
        </p:nvSpPr>
        <p:spPr bwMode="auto">
          <a:xfrm>
            <a:off x="-7938" y="0"/>
            <a:ext cx="9151938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solidFill>
                  <a:srgbClr val="000000"/>
                </a:solidFill>
                <a:latin typeface="Calibri" pitchFamily="34" charset="0"/>
              </a:rPr>
              <a:t>Překresli si obrázek do sešitu.</a:t>
            </a:r>
          </a:p>
          <a:p>
            <a:r>
              <a:rPr lang="cs-CZ" sz="2800">
                <a:latin typeface="Calibri" pitchFamily="34" charset="0"/>
              </a:rPr>
              <a:t>f = 2 cm, předmět je od vrcholu vzdálen 1,5 cm, zkus najít obraz předmětu o velikosti 2,5 cm.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6848475" y="1268413"/>
            <a:ext cx="2019300" cy="157003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/>
              <a:t>Obraz je: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400" dirty="0"/>
              <a:t>zmenšený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400" dirty="0"/>
              <a:t>vzpřímený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cs-CZ" sz="2400" dirty="0"/>
              <a:t>zdánlivý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2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2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62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62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1000"/>
                                        <p:tgtEl>
                                          <p:spTgt spid="62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62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1000"/>
                                        <p:tgtEl>
                                          <p:spTgt spid="62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62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62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1000"/>
                                        <p:tgtEl>
                                          <p:spTgt spid="62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1000"/>
                                        <p:tgtEl>
                                          <p:spTgt spid="62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6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6" grpId="0" animBg="1"/>
      <p:bldP spid="62483" grpId="0" animBg="1"/>
      <p:bldP spid="62486" grpId="0" animBg="1"/>
      <p:bldP spid="62487" grpId="0" animBg="1"/>
      <p:bldP spid="62493" grpId="0" animBg="1"/>
      <p:bldP spid="62496" grpId="0" animBg="1"/>
      <p:bldP spid="62498" grpId="0" animBg="1"/>
      <p:bldP spid="62503" grpId="0" animBg="1"/>
      <p:bldP spid="62501" grpId="0" animBg="1"/>
      <p:bldP spid="62502" grpId="0" animBg="1"/>
      <p:bldP spid="62504" grpId="0"/>
      <p:bldP spid="62516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0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0" y="5229225"/>
            <a:ext cx="914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latin typeface="Calibri" pitchFamily="34" charset="0"/>
              </a:rPr>
              <a:t>Obraz vytvořený vypuklým zrcadlem je:</a:t>
            </a:r>
          </a:p>
          <a:p>
            <a:r>
              <a:rPr lang="cs-CZ" sz="4000">
                <a:latin typeface="Calibri" pitchFamily="34" charset="0"/>
              </a:rPr>
              <a:t>	</a:t>
            </a:r>
            <a:r>
              <a:rPr lang="cs-CZ" sz="4000" b="1">
                <a:solidFill>
                  <a:srgbClr val="FF0000"/>
                </a:solidFill>
                <a:latin typeface="Calibri" pitchFamily="34" charset="0"/>
              </a:rPr>
              <a:t>vzpřímený, zmenšený, zdánlivý</a:t>
            </a:r>
          </a:p>
        </p:txBody>
      </p:sp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8547100" y="4710113"/>
            <a:ext cx="5969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Calibri" pitchFamily="34" charset="0"/>
              </a:rPr>
              <a:t>[3]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Základní údaje o DUM</a:t>
            </a:r>
            <a:endParaRPr lang="cs-CZ" dirty="0"/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457200" y="1196975"/>
            <a:ext cx="8229600" cy="4810125"/>
          </a:xfrm>
          <a:prstGeom prst="rect">
            <a:avLst/>
          </a:prstGeom>
        </p:spPr>
        <p:txBody>
          <a:bodyPr/>
          <a:lstStyle/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latin typeface="+mn-lt"/>
                <a:cs typeface="+mn-cs"/>
              </a:rPr>
              <a:t>Autor DUM: Pavlína Čermáková, ZŠ Studentská 895, Mnichovo Hradiště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latin typeface="+mn-lt"/>
                <a:cs typeface="Times New Roman" pitchFamily="18" charset="0"/>
              </a:rPr>
              <a:t>Období vytvoření DUM: 2. pololetí školního roku 2010/2011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latin typeface="+mn-lt"/>
                <a:cs typeface="Times New Roman" pitchFamily="18" charset="0"/>
              </a:rPr>
              <a:t>Ročník: sedmý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latin typeface="+mn-lt"/>
                <a:cs typeface="Times New Roman" pitchFamily="18" charset="0"/>
              </a:rPr>
              <a:t>Vzdělávací oblast: Člověk a příroda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latin typeface="+mn-lt"/>
                <a:cs typeface="Times New Roman" pitchFamily="18" charset="0"/>
              </a:rPr>
              <a:t>Vzdělávací obor: Fyzika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latin typeface="+mn-lt"/>
                <a:cs typeface="Times New Roman" pitchFamily="18" charset="0"/>
              </a:rPr>
              <a:t>Tematický okruh: Optika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latin typeface="+mn-lt"/>
                <a:cs typeface="Times New Roman" pitchFamily="18" charset="0"/>
              </a:rPr>
              <a:t>Téma: Kulová zrcadla. Zobrazení předmětu zrcadlem vypuklým.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latin typeface="+mn-lt"/>
                <a:cs typeface="Times New Roman" pitchFamily="18" charset="0"/>
              </a:rPr>
              <a:t>DUM byl vytvořen jako doprovodný materiál pro výklad v předmětu </a:t>
            </a:r>
            <a:r>
              <a:rPr lang="cs-CZ" sz="1600" dirty="0">
                <a:latin typeface="+mn-lt"/>
                <a:cs typeface="Times New Roman" pitchFamily="18" charset="0"/>
              </a:rPr>
              <a:t>Fyzika v sedmém ročníku ZŠ. Je určen k prezentaci pomocí datového projektoru. </a:t>
            </a:r>
          </a:p>
          <a:p>
            <a:pPr marL="365760" indent="-256032" fontAlgn="auto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5000"/>
              <a:buFont typeface="Arial" pitchFamily="34" charset="0"/>
              <a:buChar char="•"/>
              <a:defRPr/>
            </a:pPr>
            <a:r>
              <a:rPr lang="cs-CZ" sz="1600" dirty="0">
                <a:latin typeface="+mn-lt"/>
                <a:cs typeface="Times New Roman" pitchFamily="18" charset="0"/>
              </a:rPr>
              <a:t>Lze ho zaslat mailem žákům, kteří v době probírání nového</a:t>
            </a:r>
            <a:r>
              <a:rPr lang="cs-CZ" sz="2000" dirty="0">
                <a:latin typeface="+mn-lt"/>
                <a:cs typeface="Times New Roman" pitchFamily="18" charset="0"/>
              </a:rPr>
              <a:t> </a:t>
            </a:r>
            <a:r>
              <a:rPr lang="cs-CZ" sz="1600" dirty="0">
                <a:latin typeface="+mn-lt"/>
                <a:cs typeface="Times New Roman" pitchFamily="18" charset="0"/>
              </a:rPr>
              <a:t>učiva chyběli.</a:t>
            </a:r>
          </a:p>
          <a:p>
            <a:pPr marL="365125" indent="-255588" eaLnBrk="0" hangingPunct="0">
              <a:spcBef>
                <a:spcPts val="400"/>
              </a:spcBef>
              <a:buClr>
                <a:schemeClr val="accent1"/>
              </a:buClr>
              <a:buSzPct val="65000"/>
              <a:buFont typeface="Wingdings 3" pitchFamily="18" charset="2"/>
              <a:buChar char=""/>
              <a:defRPr/>
            </a:pPr>
            <a:endParaRPr lang="cs-CZ" sz="2700" dirty="0">
              <a:latin typeface="+mn-lt"/>
              <a:cs typeface="+mn-cs"/>
            </a:endParaRPr>
          </a:p>
        </p:txBody>
      </p:sp>
      <p:sp>
        <p:nvSpPr>
          <p:cNvPr id="22531" name="Obdélník 3"/>
          <p:cNvSpPr>
            <a:spLocks noChangeArrowheads="1"/>
          </p:cNvSpPr>
          <p:nvPr/>
        </p:nvSpPr>
        <p:spPr bwMode="auto">
          <a:xfrm>
            <a:off x="0" y="6027738"/>
            <a:ext cx="9144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latin typeface="Calibri" pitchFamily="34" charset="0"/>
              </a:rPr>
              <a:t>Vytvořeno jako DUM do předmětu fyzika na ZŠ Studentská 895, Mnichovo Hradiště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extovéPole 6"/>
          <p:cNvSpPr txBox="1">
            <a:spLocks noChangeArrowheads="1"/>
          </p:cNvSpPr>
          <p:nvPr/>
        </p:nvSpPr>
        <p:spPr bwMode="auto">
          <a:xfrm>
            <a:off x="0" y="0"/>
            <a:ext cx="9144000" cy="529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>
                <a:latin typeface="Calibri" pitchFamily="34" charset="0"/>
              </a:rPr>
              <a:t>Zdroje:</a:t>
            </a:r>
          </a:p>
          <a:p>
            <a:r>
              <a:rPr lang="cs-CZ" sz="1600">
                <a:latin typeface="Calibri" pitchFamily="34" charset="0"/>
              </a:rPr>
              <a:t>Mgr.RAUNER, Karel , et al. Fyzika 7 učebnice pro základní školy a víceletá gymnázia. Plzeň : Fraus, 2005. 136 s. ISBN 80-7238-431-7.</a:t>
            </a:r>
          </a:p>
          <a:p>
            <a:r>
              <a:rPr lang="cs-CZ" sz="1600">
                <a:latin typeface="Calibri" pitchFamily="34" charset="0"/>
              </a:rPr>
              <a:t>[1]</a:t>
            </a:r>
          </a:p>
          <a:p>
            <a:r>
              <a:rPr lang="cs-CZ" sz="1600">
                <a:latin typeface="Calibri" pitchFamily="34" charset="0"/>
              </a:rPr>
              <a:t>http://upload.wikimedia.org/wikipedia/commons/0/0e/Mal%C3%A1_Mor%C3%A1vka%2C_dvojit%C3%A9_zrcadlo.jpg</a:t>
            </a:r>
          </a:p>
          <a:p>
            <a:r>
              <a:rPr lang="cs-CZ" sz="1600">
                <a:latin typeface="Calibri" pitchFamily="34" charset="0"/>
              </a:rPr>
              <a:t>[2]</a:t>
            </a:r>
          </a:p>
          <a:p>
            <a:r>
              <a:rPr lang="cs-CZ" sz="1600">
                <a:latin typeface="Calibri" pitchFamily="34" charset="0"/>
              </a:rPr>
              <a:t>http://www.google.cz/imgres?q=zrcadlo+na+k%C5%99i%C5%BEovatce&amp;hl=cs&amp;biw=1366&amp;bih=571&amp;gbv=2&amp;tbm=isch&amp;tbnid=jOhQ3qD2cGUNpM:&amp;imgrefurl=http://www.abstore.cz/dopravni-zrcadla.html&amp;docid=_vmHaekuCXiYxM&amp;imgurl=http://www.abstore.cz/ed/photo/2787a.jpg&amp;w=600&amp;h=571&amp;ei=BGW-T7HDNsWfOq_J5SQ&amp;zoom=1&amp;iact=hc&amp;vpx=84&amp;vpy=126&amp;dur=89&amp;hovh=219&amp;hovw=230&amp;tx=137&amp;ty=132&amp;sig=101810909943249336466&amp;page=1&amp;tbnh=116&amp;tbnw=122&amp;start=0&amp;ndsp=23&amp;ved=1t:429,r:0,s:0,i:71</a:t>
            </a:r>
          </a:p>
          <a:p>
            <a:r>
              <a:rPr lang="cs-CZ" sz="1600">
                <a:latin typeface="Calibri" pitchFamily="34" charset="0"/>
              </a:rPr>
              <a:t>[3]</a:t>
            </a:r>
          </a:p>
          <a:p>
            <a:r>
              <a:rPr lang="cs-CZ" sz="1600">
                <a:latin typeface="Calibri" pitchFamily="34" charset="0"/>
              </a:rPr>
              <a:t>Sken str. 111 - Mgr.RAUNER, Karel , et al. Fyzika 7 učebnice pro základní školy a víceletá gymnázia. Plzeň : Fraus, 2005. 136 s. ISBN 80-7238-431-7.</a:t>
            </a:r>
          </a:p>
          <a:p>
            <a:r>
              <a:rPr lang="cs-CZ" sz="1600">
                <a:latin typeface="Calibri" pitchFamily="34" charset="0"/>
              </a:rPr>
              <a:t>Část materiálů využita z metodického portálu www.rvp.cz, autor Radomír Macháň</a:t>
            </a:r>
          </a:p>
          <a:p>
            <a:endParaRPr lang="cs-CZ" sz="1600">
              <a:latin typeface="Calibri" pitchFamily="34" charset="0"/>
            </a:endParaRPr>
          </a:p>
          <a:p>
            <a:endParaRPr lang="cs-CZ" sz="1600">
              <a:latin typeface="Calibri" pitchFamily="34" charset="0"/>
            </a:endParaRPr>
          </a:p>
          <a:p>
            <a:endParaRPr lang="cs-CZ" sz="1600">
              <a:latin typeface="Calibri" pitchFamily="34" charset="0"/>
            </a:endParaRPr>
          </a:p>
          <a:p>
            <a:endParaRPr lang="cs-CZ" sz="1600"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455</Words>
  <Application>Microsoft Office PowerPoint</Application>
  <PresentationFormat>On-screen Show (4:3)</PresentationFormat>
  <Paragraphs>92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Calibri</vt:lpstr>
      <vt:lpstr>Arial</vt:lpstr>
      <vt:lpstr>Times New Roman</vt:lpstr>
      <vt:lpstr>Wingdings 3</vt:lpstr>
      <vt:lpstr>Motiv sady Office</vt:lpstr>
      <vt:lpstr>Motiv sady Office</vt:lpstr>
      <vt:lpstr>Snímek 1</vt:lpstr>
      <vt:lpstr>Kulová zrcadla</vt:lpstr>
      <vt:lpstr>Základní údaje a popis </vt:lpstr>
      <vt:lpstr>Význačné paprsky</vt:lpstr>
      <vt:lpstr>Zobrazení předmětu vypuklým zrcadlem.</vt:lpstr>
      <vt:lpstr>Vlastnosti obrazu</vt:lpstr>
      <vt:lpstr>Snímek 7</vt:lpstr>
      <vt:lpstr>Snímek 8</vt:lpstr>
      <vt:lpstr>Základní údaje o DUM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DUM</cp:lastModifiedBy>
  <cp:revision>56</cp:revision>
  <dcterms:modified xsi:type="dcterms:W3CDTF">2012-05-24T20:00:12Z</dcterms:modified>
</cp:coreProperties>
</file>