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79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VY_52_INOVACE_6_2_POZNÁVÁNÍ DRUHŮ JEDNODĚLOŽNÝCH ROSTLIN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Číslo skupiny: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Autor: Mgr. Jana </a:t>
            </a:r>
            <a:r>
              <a:rPr lang="cs-CZ" sz="900" dirty="0" err="1" smtClean="0"/>
              <a:t>Střížková</a:t>
            </a: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Vzdělávací oblast/Předmět/Téma: ČLOVĚK A PŘÍRODA / PŘÍRODOPIS / </a:t>
            </a:r>
            <a:r>
              <a:rPr lang="cs-CZ" sz="900" dirty="0" smtClean="0"/>
              <a:t>BOTANIKA</a:t>
            </a: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Metodický list:        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 marL="452438" indent="-452438">
              <a:lnSpc>
                <a:spcPct val="80000"/>
              </a:lnSpc>
              <a:buNone/>
            </a:pPr>
            <a:r>
              <a:rPr lang="cs-CZ" sz="900" dirty="0" smtClean="0"/>
              <a:t>Anotace: Hravou formou poznávání a určování druhů jednoděložných rostlin. Nejprve procvičit vybrané jednoděložné rostliny. Pokud žáci rostliny  umí poznávat, může se zařadit hravější forma  - odkrývání polí a </a:t>
            </a:r>
            <a:r>
              <a:rPr lang="cs-CZ" sz="900" dirty="0" smtClean="0"/>
              <a:t>soutěžení</a:t>
            </a:r>
            <a:r>
              <a:rPr lang="cs-CZ" sz="900" dirty="0" smtClean="0"/>
              <a:t> </a:t>
            </a:r>
            <a:r>
              <a:rPr lang="cs-CZ" sz="900" dirty="0" smtClean="0"/>
              <a:t>(například</a:t>
            </a:r>
            <a:r>
              <a:rPr lang="cs-CZ" sz="900" dirty="0" smtClean="0"/>
              <a:t>, kdo určí na co nejmenší počet polí, nebo družstva proti sobě, kdy odkrývají </a:t>
            </a:r>
            <a:r>
              <a:rPr lang="cs-CZ" sz="900" dirty="0" err="1" smtClean="0"/>
              <a:t>nastřídačku</a:t>
            </a:r>
            <a:r>
              <a:rPr lang="cs-CZ" sz="900" dirty="0" smtClean="0"/>
              <a:t>).</a:t>
            </a:r>
            <a:endParaRPr lang="cs-CZ" sz="900" dirty="0" smtClean="0"/>
          </a:p>
          <a:p>
            <a:pPr marL="542925" indent="-542925">
              <a:lnSpc>
                <a:spcPct val="80000"/>
              </a:lnSpc>
              <a:buFont typeface="Arial" charset="0"/>
              <a:buNone/>
            </a:pPr>
            <a:endParaRPr lang="cs-CZ" sz="900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Ověřeno ve třídě: 7.B</a:t>
            </a:r>
            <a:endParaRPr lang="cs-CZ" sz="900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Datum ověření:  21.5.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/>
              <a:t>Datum:	 215. 2012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„POZNÁVAČKA a ODKRÝVAČKA“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URČOVÁNÍ JEDNODĚLOŽNÝCH ROSTLIN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Zástupný symbol pro obsah 15" descr="P10802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703343" y="1761153"/>
            <a:ext cx="5091269" cy="3818452"/>
          </a:xfrm>
        </p:spPr>
      </p:pic>
      <p:sp>
        <p:nvSpPr>
          <p:cNvPr id="23" name="TextovéPole 22"/>
          <p:cNvSpPr txBox="1"/>
          <p:nvPr/>
        </p:nvSpPr>
        <p:spPr>
          <a:xfrm>
            <a:off x="5220072" y="40466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LILIE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1080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458532" y="1645924"/>
            <a:ext cx="5321564" cy="3991173"/>
          </a:xfrm>
        </p:spPr>
      </p:pic>
      <p:sp>
        <p:nvSpPr>
          <p:cNvPr id="23" name="TextovéPole 22"/>
          <p:cNvSpPr txBox="1"/>
          <p:nvPr/>
        </p:nvSpPr>
        <p:spPr>
          <a:xfrm>
            <a:off x="3779912" y="4046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KONVALINKA VONNÁ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10801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909461" y="1771059"/>
            <a:ext cx="5170521" cy="3877891"/>
          </a:xfrm>
        </p:spPr>
      </p:pic>
      <p:sp>
        <p:nvSpPr>
          <p:cNvPr id="23" name="TextovéPole 22"/>
          <p:cNvSpPr txBox="1"/>
          <p:nvPr/>
        </p:nvSpPr>
        <p:spPr>
          <a:xfrm>
            <a:off x="5076056" y="40466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     </a:t>
            </a:r>
            <a:r>
              <a:rPr lang="cs-CZ" b="1" dirty="0" smtClean="0"/>
              <a:t>TULIPÁN  ZAHRADNÍ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Zástupný symbol pro obsah 18" descr="ječmen set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196752"/>
            <a:ext cx="3528392" cy="5104179"/>
          </a:xfrm>
        </p:spPr>
      </p:pic>
      <p:sp>
        <p:nvSpPr>
          <p:cNvPr id="23" name="TextovéPole 22"/>
          <p:cNvSpPr txBox="1"/>
          <p:nvPr/>
        </p:nvSpPr>
        <p:spPr>
          <a:xfrm>
            <a:off x="5436096" y="4766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JEČMEN SETÝ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rákos obecný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340768"/>
            <a:ext cx="3600400" cy="4811749"/>
          </a:xfrm>
        </p:spPr>
      </p:pic>
      <p:sp>
        <p:nvSpPr>
          <p:cNvPr id="23" name="TextovéPole 22"/>
          <p:cNvSpPr txBox="1"/>
          <p:nvPr/>
        </p:nvSpPr>
        <p:spPr>
          <a:xfrm>
            <a:off x="4860032" y="476672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RÁKOS OBECNÝ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česnek pažitka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052736"/>
            <a:ext cx="3816424" cy="5100455"/>
          </a:xfrm>
        </p:spPr>
      </p:pic>
      <p:sp>
        <p:nvSpPr>
          <p:cNvPr id="23" name="TextovéPole 22"/>
          <p:cNvSpPr txBox="1"/>
          <p:nvPr/>
        </p:nvSpPr>
        <p:spPr>
          <a:xfrm>
            <a:off x="4499992" y="40466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ČESNEK PAŽITKA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lilie zlatohláv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196752"/>
            <a:ext cx="4032448" cy="5389159"/>
          </a:xfrm>
        </p:spPr>
      </p:pic>
      <p:sp>
        <p:nvSpPr>
          <p:cNvPr id="23" name="TextovéPole 22"/>
          <p:cNvSpPr txBox="1"/>
          <p:nvPr/>
        </p:nvSpPr>
        <p:spPr>
          <a:xfrm>
            <a:off x="3995936" y="40466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LILIE ZLATOHLÁVEK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rstnatec májov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980728"/>
            <a:ext cx="4052087" cy="5415405"/>
          </a:xfrm>
        </p:spPr>
      </p:pic>
      <p:sp>
        <p:nvSpPr>
          <p:cNvPr id="23" name="TextovéPole 22"/>
          <p:cNvSpPr txBox="1"/>
          <p:nvPr/>
        </p:nvSpPr>
        <p:spPr>
          <a:xfrm>
            <a:off x="5004048" y="40466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PRSTNATEC MÁJOVÝ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srha říznačka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052736"/>
            <a:ext cx="3456384" cy="4865446"/>
          </a:xfrm>
        </p:spPr>
      </p:pic>
      <p:sp>
        <p:nvSpPr>
          <p:cNvPr id="23" name="TextovéPole 22"/>
          <p:cNvSpPr txBox="1"/>
          <p:nvPr/>
        </p:nvSpPr>
        <p:spPr>
          <a:xfrm>
            <a:off x="4788024" y="40466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SRHA ŘÍZNAČKA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šenice setá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196752"/>
            <a:ext cx="3816424" cy="5100454"/>
          </a:xfrm>
        </p:spPr>
      </p:pic>
      <p:sp>
        <p:nvSpPr>
          <p:cNvPr id="23" name="TextovéPole 22"/>
          <p:cNvSpPr txBox="1"/>
          <p:nvPr/>
        </p:nvSpPr>
        <p:spPr>
          <a:xfrm>
            <a:off x="4644008" y="40466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PŠENICE SETÁ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oves set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340769"/>
            <a:ext cx="3672408" cy="4907984"/>
          </a:xfrm>
        </p:spPr>
      </p:pic>
      <p:sp>
        <p:nvSpPr>
          <p:cNvPr id="23" name="TextovéPole 22"/>
          <p:cNvSpPr txBox="1"/>
          <p:nvPr/>
        </p:nvSpPr>
        <p:spPr>
          <a:xfrm>
            <a:off x="4932040" y="40466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OVES SETÝ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sárka luční (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196752"/>
            <a:ext cx="3672408" cy="4907984"/>
          </a:xfrm>
        </p:spPr>
      </p:pic>
      <p:sp>
        <p:nvSpPr>
          <p:cNvPr id="23" name="TextovéPole 22"/>
          <p:cNvSpPr txBox="1"/>
          <p:nvPr/>
        </p:nvSpPr>
        <p:spPr>
          <a:xfrm>
            <a:off x="5220072" y="40466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PSÁRKA LUČNÍ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vemeník dvoulistý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980727"/>
            <a:ext cx="3816424" cy="5089397"/>
          </a:xfrm>
        </p:spPr>
      </p:pic>
      <p:sp>
        <p:nvSpPr>
          <p:cNvPr id="23" name="TextovéPole 22"/>
          <p:cNvSpPr txBox="1"/>
          <p:nvPr/>
        </p:nvSpPr>
        <p:spPr>
          <a:xfrm>
            <a:off x="5220072" y="40466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VEMENÍK DVOULISTÝ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vraní oko čtyřlisté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052736"/>
            <a:ext cx="3600400" cy="4811750"/>
          </a:xfrm>
        </p:spPr>
      </p:pic>
      <p:sp>
        <p:nvSpPr>
          <p:cNvPr id="23" name="TextovéPole 22"/>
          <p:cNvSpPr txBox="1"/>
          <p:nvPr/>
        </p:nvSpPr>
        <p:spPr>
          <a:xfrm>
            <a:off x="5436096" y="40466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VRANÍ OKO ČTYŘLISTÉ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křivatec žlutý.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340768"/>
            <a:ext cx="5832693" cy="4364323"/>
          </a:xfrm>
        </p:spPr>
      </p:pic>
      <p:sp>
        <p:nvSpPr>
          <p:cNvPr id="23" name="TextovéPole 22"/>
          <p:cNvSpPr txBox="1"/>
          <p:nvPr/>
        </p:nvSpPr>
        <p:spPr>
          <a:xfrm>
            <a:off x="5508104" y="40466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KŘIVATEC ŽLUTÝ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kokořík mnohokvět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86468" y="1340769"/>
            <a:ext cx="5677865" cy="4248472"/>
          </a:xfrm>
        </p:spPr>
      </p:pic>
      <p:sp>
        <p:nvSpPr>
          <p:cNvPr id="23" name="TextovéPole 22"/>
          <p:cNvSpPr txBox="1"/>
          <p:nvPr/>
        </p:nvSpPr>
        <p:spPr>
          <a:xfrm>
            <a:off x="4427984" y="40466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KOKOŘÍK MNOHOKVĚTÝ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bojínek luční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124744"/>
            <a:ext cx="3600400" cy="4811749"/>
          </a:xfrm>
        </p:spPr>
      </p:pic>
      <p:sp>
        <p:nvSpPr>
          <p:cNvPr id="23" name="TextovéPole 22"/>
          <p:cNvSpPr txBox="1"/>
          <p:nvPr/>
        </p:nvSpPr>
        <p:spPr>
          <a:xfrm>
            <a:off x="5292080" y="40466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BOJÍNEK LUČNÍ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lipnice roč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980727"/>
            <a:ext cx="3816424" cy="5089475"/>
          </a:xfrm>
        </p:spPr>
      </p:pic>
      <p:sp>
        <p:nvSpPr>
          <p:cNvPr id="23" name="TextovéPole 22"/>
          <p:cNvSpPr txBox="1"/>
          <p:nvPr/>
        </p:nvSpPr>
        <p:spPr>
          <a:xfrm>
            <a:off x="4211960" y="40466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LIPNICE  ROČNÍ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18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zakrytých obrázků: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AutoNum type="arabicPeriod"/>
            </a:pPr>
            <a:r>
              <a:rPr lang="cs-CZ" sz="1800" dirty="0" smtClean="0"/>
              <a:t>Lilie</a:t>
            </a:r>
          </a:p>
          <a:p>
            <a:pPr>
              <a:buAutoNum type="arabicPeriod"/>
            </a:pPr>
            <a:r>
              <a:rPr lang="cs-CZ" sz="1800" dirty="0" smtClean="0"/>
              <a:t>Konvalinka vonná</a:t>
            </a:r>
          </a:p>
          <a:p>
            <a:pPr>
              <a:buAutoNum type="arabicPeriod"/>
            </a:pPr>
            <a:r>
              <a:rPr lang="cs-CZ" sz="1800" dirty="0" smtClean="0"/>
              <a:t>Tulipán zahradní</a:t>
            </a:r>
          </a:p>
          <a:p>
            <a:pPr>
              <a:buAutoNum type="arabicPeriod"/>
            </a:pPr>
            <a:r>
              <a:rPr lang="cs-CZ" sz="1800" dirty="0" smtClean="0"/>
              <a:t>Jemen setý</a:t>
            </a:r>
          </a:p>
          <a:p>
            <a:pPr>
              <a:buAutoNum type="arabicPeriod"/>
            </a:pPr>
            <a:r>
              <a:rPr lang="cs-CZ" sz="1800" dirty="0" smtClean="0"/>
              <a:t>Rákos obecný</a:t>
            </a:r>
          </a:p>
          <a:p>
            <a:pPr>
              <a:buAutoNum type="arabicPeriod"/>
            </a:pPr>
            <a:r>
              <a:rPr lang="cs-CZ" sz="1800" dirty="0" smtClean="0"/>
              <a:t>Česnek pažitka</a:t>
            </a:r>
          </a:p>
          <a:p>
            <a:pPr>
              <a:buAutoNum type="arabicPeriod"/>
            </a:pPr>
            <a:r>
              <a:rPr lang="cs-CZ" sz="1800" dirty="0" smtClean="0"/>
              <a:t>Lilie zlatohlavá</a:t>
            </a:r>
          </a:p>
          <a:p>
            <a:pPr>
              <a:buAutoNum type="arabicPeriod"/>
            </a:pPr>
            <a:r>
              <a:rPr lang="cs-CZ" sz="1800" dirty="0" err="1" smtClean="0"/>
              <a:t>Prstnatec</a:t>
            </a:r>
            <a:r>
              <a:rPr lang="cs-CZ" sz="1800" dirty="0" smtClean="0"/>
              <a:t> májový</a:t>
            </a:r>
          </a:p>
          <a:p>
            <a:pPr>
              <a:buAutoNum type="arabicPeriod"/>
            </a:pPr>
            <a:r>
              <a:rPr lang="cs-CZ" sz="1800" dirty="0" smtClean="0"/>
              <a:t>Srha říznačka</a:t>
            </a:r>
          </a:p>
          <a:p>
            <a:pPr>
              <a:buAutoNum type="arabicPeriod"/>
            </a:pPr>
            <a:r>
              <a:rPr lang="cs-CZ" sz="1800" dirty="0" smtClean="0"/>
              <a:t>Pšenice setá</a:t>
            </a:r>
          </a:p>
          <a:p>
            <a:pPr>
              <a:buAutoNum type="arabicPeriod"/>
            </a:pPr>
            <a:r>
              <a:rPr lang="cs-CZ" sz="1800" dirty="0" smtClean="0"/>
              <a:t>Oves setý</a:t>
            </a:r>
          </a:p>
          <a:p>
            <a:pPr>
              <a:buAutoNum type="arabicPeriod"/>
            </a:pPr>
            <a:r>
              <a:rPr lang="cs-CZ" sz="1800" dirty="0" smtClean="0"/>
              <a:t>Psárka luční</a:t>
            </a:r>
          </a:p>
          <a:p>
            <a:pPr>
              <a:buAutoNum type="arabicPeriod"/>
            </a:pPr>
            <a:r>
              <a:rPr lang="cs-CZ" sz="1800" dirty="0" smtClean="0"/>
              <a:t>Vemeník dvoulistý</a:t>
            </a:r>
          </a:p>
          <a:p>
            <a:pPr>
              <a:buAutoNum type="arabicPeriod"/>
            </a:pPr>
            <a:r>
              <a:rPr lang="cs-CZ" sz="1800" dirty="0" smtClean="0"/>
              <a:t>Vraní oko čtyřlisté</a:t>
            </a:r>
          </a:p>
          <a:p>
            <a:pPr>
              <a:buAutoNum type="arabicPeriod"/>
            </a:pPr>
            <a:r>
              <a:rPr lang="cs-CZ" sz="1800" dirty="0" smtClean="0"/>
              <a:t>Křivatec žlutý</a:t>
            </a:r>
          </a:p>
          <a:p>
            <a:pPr>
              <a:buAutoNum type="arabicPeriod"/>
            </a:pPr>
            <a:r>
              <a:rPr lang="cs-CZ" sz="1800" dirty="0" smtClean="0"/>
              <a:t>Kokořík mnohokvětý</a:t>
            </a:r>
          </a:p>
          <a:p>
            <a:pPr>
              <a:buAutoNum type="arabicPeriod"/>
            </a:pPr>
            <a:r>
              <a:rPr lang="cs-CZ" sz="1800" dirty="0" smtClean="0"/>
              <a:t>Bojínek luční</a:t>
            </a:r>
          </a:p>
          <a:p>
            <a:pPr>
              <a:buAutoNum type="arabicPeriod"/>
            </a:pPr>
            <a:r>
              <a:rPr lang="cs-CZ" sz="1800" smtClean="0"/>
              <a:t>Lipnice roční</a:t>
            </a: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Zástupný symbol pro obsah 15" descr="P10802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340768"/>
            <a:ext cx="5818593" cy="4363945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20072" y="40466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LILIE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1080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412776"/>
            <a:ext cx="5321564" cy="3991173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779912" y="4046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KONVALINKA VONNÁ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10801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340768"/>
            <a:ext cx="5890601" cy="4417951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076056" y="40466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     </a:t>
            </a:r>
            <a:r>
              <a:rPr lang="cs-CZ" b="1" dirty="0" smtClean="0"/>
              <a:t>TULIPÁN  ZAHRADNÍ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Zástupný symbol pro obsah 18" descr="ječmen set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3968" y="1772816"/>
            <a:ext cx="2696638" cy="3900962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4766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JEČMEN SETÝ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0.0287 L -2.77778E-7 -0.36204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rákos obecný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700808"/>
            <a:ext cx="2917416" cy="3898976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860032" y="476672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RÁKOS OBECNÝ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česnek pažitka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412776"/>
            <a:ext cx="3095759" cy="4137323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40466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ČESNEK PAŽITKA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lilie zlatohláv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35896" y="1628800"/>
            <a:ext cx="2901639" cy="3877891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40466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LILIE ZLATOHLÁVEK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rstnatec májov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51920" y="1412776"/>
            <a:ext cx="3098528" cy="4141023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40466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PRSTNATEC MÁJOVÝ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srha říznačka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484784"/>
            <a:ext cx="2990284" cy="4209331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40466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SRHA ŘÍZNAČKA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šenice setá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9872" y="1412776"/>
            <a:ext cx="3146447" cy="4205064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40466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PŠENICE SETÁ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oves set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340769"/>
            <a:ext cx="3096344" cy="4138104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40466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OVES SETÝ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sárka luční (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340769"/>
            <a:ext cx="3240360" cy="4330574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20072" y="40466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PSÁRKA LUČNÍ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vemeník dvoulistý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99964" y="1340769"/>
            <a:ext cx="3185833" cy="4248472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20072" y="40466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VEMENÍK DVOULISTÝ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vraní oko čtyřlisté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556792"/>
            <a:ext cx="3041879" cy="4065315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40466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VRANÍ OKO ČTYŘLISTÉ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křivatec žlutý.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340768"/>
            <a:ext cx="5832693" cy="4364323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40466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KŘIVATEC ŽLUTÝ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kokořík mnohokvět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86468" y="1340769"/>
            <a:ext cx="5677865" cy="4248472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427984" y="40466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KOKOŘÍK MNOHOKVĚTÝ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bojínek luční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412776"/>
            <a:ext cx="3205448" cy="4283916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40466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BOJÍNEK LUČNÍ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lipnice roč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79912" y="1556792"/>
            <a:ext cx="3131788" cy="4176464"/>
          </a:xfrm>
        </p:spPr>
      </p:pic>
      <p:sp>
        <p:nvSpPr>
          <p:cNvPr id="5" name="Obdélník 4"/>
          <p:cNvSpPr/>
          <p:nvPr/>
        </p:nvSpPr>
        <p:spPr>
          <a:xfrm>
            <a:off x="971600" y="1268760"/>
            <a:ext cx="2160240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1268760"/>
            <a:ext cx="2160240" cy="15121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268760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2160240" cy="15121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780928"/>
            <a:ext cx="2160240" cy="151216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780928"/>
            <a:ext cx="2160240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2160240" cy="15121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293096"/>
            <a:ext cx="2160240" cy="151216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216024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40466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r>
              <a:rPr lang="cs-CZ" b="1" dirty="0" smtClean="0"/>
              <a:t>:     LIPNICE  ROČNÍ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18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C 0.00121 -0.02454 0.00399 -0.03982 0.01597 -0.05857 C 0.02083 -0.06621 0.0243 -0.075 0.03177 -0.07824 C 0.03507 -0.08472 0.03715 -0.08449 0.04271 -0.08634 C 0.05121 -0.08565 0.06562 -0.08773 0.07326 -0.07824 C 0.07673 -0.07408 0.07969 -0.06945 0.08298 -0.06505 C 0.08507 -0.06227 0.08628 -0.05857 0.08785 -0.05533 C 0.08871 -0.05371 0.09028 -0.05047 0.09028 -0.05047 C 0.09462 -0.02709 0.08646 0.00092 0.08298 0.0243 C 0.08524 0.04884 0.08733 0.0581 0.10243 0.07153 C 0.10503 0.08171 0.11024 0.08356 0.11597 0.08935 C 0.1243 0.09815 0.12535 0.09977 0.13663 0.10231 C 0.1401 0.10162 0.14722 0.10116 0.15121 0.09907 C 0.16059 0.09444 0.16771 0.08403 0.17569 0.07639 C 0.18819 0.06458 0.17257 0.08287 0.18542 0.06828 C 0.19288 0.05972 0.19878 0.05185 0.20851 0.04861 C 0.21476 0.04328 0.22222 0.04051 0.22934 0.03889 C 0.25417 0.04143 0.26267 0.03703 0.27812 0.05856 C 0.27899 0.06203 0.2816 0.06458 0.28177 0.06828 C 0.28264 0.08125 0.28108 0.08055 0.27812 0.08935 C 0.27361 0.10278 0.27118 0.11828 0.26476 0.13009 C 0.26337 0.13703 0.26163 0.14213 0.25851 0.14791 C 0.25608 0.16111 0.25208 0.17453 0.24757 0.1868 C 0.24583 0.19629 0.24583 0.20694 0.24878 0.2162 C 0.25243 0.22778 0.26875 0.25092 0.27812 0.25509 C 0.28594 0.26597 0.30243 0.27453 0.31354 0.27801 C 0.32135 0.28333 0.32986 0.28611 0.33785 0.29097 C 0.34427 0.29491 0.34774 0.29884 0.35486 0.30069 C 0.36371 0.30648 0.37344 0.31203 0.38298 0.31528 C 0.39201 0.32338 0.3875 0.32106 0.39635 0.32338 C 0.40121 0.33032 0.39774 0.32616 0.40851 0.33333 C 0.41458 0.33727 0.42274 0.34745 0.42812 0.35278 C 0.43194 0.35671 0.43472 0.36227 0.43906 0.36412 C 0.44601 0.37338 0.45434 0.38287 0.46233 0.39004 C 0.47222 0.39884 0.45937 0.38379 0.46962 0.39514 C 0.47326 0.3993 0.48125 0.40879 0.48542 0.41134 C 0.48767 0.41273 0.49045 0.41296 0.49271 0.41458 C 0.49601 0.41666 0.49913 0.41898 0.50243 0.42106 C 0.50469 0.42268 0.50989 0.4243 0.50989 0.4243 C 0.52031 0.43356 0.51597 0.43981 0.51597 0.46018 L 0.12448 0.45856 " pathEditMode="relative" ptsTypes="fffffffffffffffffffffffffffffffffffffff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není-li uvedeno jinak vlastní práce autora</a:t>
            </a:r>
          </a:p>
          <a:p>
            <a:pPr>
              <a:buNone/>
            </a:pPr>
            <a:r>
              <a:rPr lang="cs-CZ" sz="1600" smtClean="0"/>
              <a:t>obrázky  4 - 18 </a:t>
            </a:r>
            <a:r>
              <a:rPr lang="cs-CZ" sz="1600" dirty="0" smtClean="0"/>
              <a:t>se souhlasem Renaty Daňkové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556</Words>
  <Application>Microsoft Office PowerPoint</Application>
  <PresentationFormat>Předvádění na obrazovce (4:3)</PresentationFormat>
  <Paragraphs>127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„POZNÁVAČKA a ODKRÝVAČKA“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Seznam zakrytých obrázků: 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23</cp:revision>
  <dcterms:modified xsi:type="dcterms:W3CDTF">2012-05-24T20:18:07Z</dcterms:modified>
</cp:coreProperties>
</file>