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62" r:id="rId5"/>
    <p:sldId id="265" r:id="rId6"/>
    <p:sldId id="263" r:id="rId7"/>
    <p:sldId id="266" r:id="rId8"/>
    <p:sldId id="268" r:id="rId9"/>
    <p:sldId id="269" r:id="rId10"/>
    <p:sldId id="271" r:id="rId11"/>
    <p:sldId id="259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BC200-907B-4A4F-A973-E3962BD5CDD9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2C40B-D694-4D36-9A6F-2D530CCE61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BC200-907B-4A4F-A973-E3962BD5CDD9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2C40B-D694-4D36-9A6F-2D530CCE61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BC200-907B-4A4F-A973-E3962BD5CDD9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2C40B-D694-4D36-9A6F-2D530CCE61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BC200-907B-4A4F-A973-E3962BD5CDD9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2C40B-D694-4D36-9A6F-2D530CCE61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BC200-907B-4A4F-A973-E3962BD5CDD9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2C40B-D694-4D36-9A6F-2D530CCE61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BC200-907B-4A4F-A973-E3962BD5CDD9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2C40B-D694-4D36-9A6F-2D530CCE61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BC200-907B-4A4F-A973-E3962BD5CDD9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2C40B-D694-4D36-9A6F-2D530CCE61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BC200-907B-4A4F-A973-E3962BD5CDD9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2C40B-D694-4D36-9A6F-2D530CCE61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BC200-907B-4A4F-A973-E3962BD5CDD9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2C40B-D694-4D36-9A6F-2D530CCE61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BC200-907B-4A4F-A973-E3962BD5CDD9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2C40B-D694-4D36-9A6F-2D530CCE61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BC200-907B-4A4F-A973-E3962BD5CDD9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2C40B-D694-4D36-9A6F-2D530CCE61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9BC200-907B-4A4F-A973-E3962BD5CDD9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E2C40B-D694-4D36-9A6F-2D530CCE616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41045600"/>
              </p:ext>
            </p:extLst>
          </p:nvPr>
        </p:nvGraphicFramePr>
        <p:xfrm>
          <a:off x="1368425" y="2924944"/>
          <a:ext cx="6405925" cy="3279648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Bláhová Eva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VY_32_INOVACE_12B_9_Krev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12B_PŘ8.roč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6.3.2012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8.B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DUM je určen k výkladu a procvičení učiva. Žáci se seznamují se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složením a funkcí krve. Na závěrečných snímcích procvičí a upevní učivo.</a:t>
                      </a: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KREV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SLOŽENÍ A FUNKCE KRVE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FUNKCE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Rozvádí živiny v těle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Odvádí zplodiny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Rozvádí kyslík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Odvádí oxid uhličitý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Obsahuje obranné látky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Tvoří stálé vnitřní prostředí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5220072" y="436510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KREV - SLOŽENÍ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507288" cy="496855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                                                                      </a:t>
            </a:r>
            <a:endParaRPr lang="cs-CZ" dirty="0"/>
          </a:p>
          <a:p>
            <a:pPr>
              <a:buNone/>
            </a:pPr>
            <a:r>
              <a:rPr lang="cs-CZ" dirty="0" smtClean="0"/>
              <a:t>                                                                                                                                    </a:t>
            </a:r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BÍLÉ KRVINKY</a:t>
            </a:r>
          </a:p>
        </p:txBody>
      </p:sp>
      <p:pic>
        <p:nvPicPr>
          <p:cNvPr id="4" name="Zástupný symbol pro obsah 3" descr="krev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907704" y="2060848"/>
            <a:ext cx="5112568" cy="3834426"/>
          </a:xfrm>
        </p:spPr>
      </p:pic>
      <p:sp>
        <p:nvSpPr>
          <p:cNvPr id="5" name="Šipka doprava 4"/>
          <p:cNvSpPr/>
          <p:nvPr/>
        </p:nvSpPr>
        <p:spPr>
          <a:xfrm>
            <a:off x="611560" y="1988840"/>
            <a:ext cx="2520280" cy="86409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hnutá šipka 6"/>
          <p:cNvSpPr/>
          <p:nvPr/>
        </p:nvSpPr>
        <p:spPr>
          <a:xfrm>
            <a:off x="1619672" y="3645024"/>
            <a:ext cx="1944216" cy="2448272"/>
          </a:xfrm>
          <a:prstGeom prst="ben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Šipka doleva 10"/>
          <p:cNvSpPr/>
          <p:nvPr/>
        </p:nvSpPr>
        <p:spPr>
          <a:xfrm>
            <a:off x="6228184" y="2852936"/>
            <a:ext cx="1656184" cy="57606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428596" y="1643050"/>
            <a:ext cx="350046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ČERVENÉ KRVINKY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42910" y="5857892"/>
            <a:ext cx="33575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BÍLÉ KRVINKY</a:t>
            </a:r>
            <a:endParaRPr lang="cs-CZ" sz="3200" b="1" dirty="0"/>
          </a:p>
        </p:txBody>
      </p:sp>
      <p:sp>
        <p:nvSpPr>
          <p:cNvPr id="14" name="Šipka dolů 13"/>
          <p:cNvSpPr/>
          <p:nvPr/>
        </p:nvSpPr>
        <p:spPr>
          <a:xfrm>
            <a:off x="6072198" y="1071546"/>
            <a:ext cx="642942" cy="128588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429256" y="1500174"/>
            <a:ext cx="32861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KREVNÍ DESTIČKY</a:t>
            </a:r>
            <a:endParaRPr lang="cs-CZ" sz="32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715008" y="3286124"/>
            <a:ext cx="31432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KREVNÍ PLAZMA</a:t>
            </a:r>
            <a:endParaRPr lang="cs-CZ" sz="3200" b="1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11" grpId="0" animBg="1"/>
      <p:bldP spid="12" grpId="0"/>
      <p:bldP spid="13" grpId="0"/>
      <p:bldP spid="14" grpId="0" animBg="1"/>
      <p:bldP spid="15" grpId="0"/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Krevní plazma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340768"/>
            <a:ext cx="8640960" cy="5256584"/>
          </a:xfrm>
        </p:spPr>
        <p:txBody>
          <a:bodyPr>
            <a:norm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Krevní plazma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je tekutá složka krve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nejobjemnější část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krevní plazma má jantarově nažloutlou barvu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těle zdravého člověka je zhruba 3–3,5 l, tj. přibližně 5 % tělesné hmotnosti.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lazma je tvořena z 90 % vodou, zbytek tvoří organické látky (hormony, enzymy, vitamíny) a anorganické soli (0,9%, fyziologický roztok).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Červené krvinky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Zástupný symbol pro obsah 5" descr="Redbloodcells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494755" y="1412776"/>
            <a:ext cx="3810351" cy="4392488"/>
          </a:xfrm>
        </p:spPr>
      </p:pic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427984" y="1412776"/>
            <a:ext cx="4536504" cy="4713387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Ploché buňky, miskovitého tvaru, bezjaderné (nerozmnožují se)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Obsahují barvivo hemoglobin – obsahuje železo – váže a přenáší kyslík (zpět CO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Vznikají v kostní dřeni, žijí 3-4 měsíce, zanikají v játrech nebo slezině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Bílé krvinky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196752"/>
            <a:ext cx="4038600" cy="4929411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Jsou různého tvaru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Tvoří se ve slezině, brzlíku, mízních uzlinách, kostní dřeni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Pohlcují cizorodé, choroboplodné organismy – brání proti infekci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Obalí, pohltí a rozloží bakterii, vir = fagocytóza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sah 4" descr="290px-Red_White_Blood_cells.jpg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duotone>
              <a:prstClr val="black"/>
              <a:srgbClr val="D9C3A5">
                <a:tint val="50000"/>
                <a:satMod val="180000"/>
              </a:srgbClr>
            </a:duotone>
          </a:blip>
          <a:stretch>
            <a:fillRect/>
          </a:stretch>
        </p:blipFill>
        <p:spPr>
          <a:xfrm>
            <a:off x="4724461" y="1268760"/>
            <a:ext cx="4419539" cy="2880320"/>
          </a:xfrm>
        </p:spPr>
      </p:pic>
      <p:cxnSp>
        <p:nvCxnSpPr>
          <p:cNvPr id="9" name="Přímá spojovací šipka 8"/>
          <p:cNvCxnSpPr/>
          <p:nvPr/>
        </p:nvCxnSpPr>
        <p:spPr>
          <a:xfrm flipV="1">
            <a:off x="5364088" y="2492896"/>
            <a:ext cx="648072" cy="18002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flipH="1" flipV="1">
            <a:off x="7452320" y="2852936"/>
            <a:ext cx="216024" cy="15841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>
            <a:off x="7380312" y="836712"/>
            <a:ext cx="936104" cy="151216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4355976" y="4293096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Červená krvinka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300192" y="476672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Bílá krvinka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660232" y="4365104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Krevní destička</a:t>
            </a:r>
            <a:endParaRPr lang="cs-CZ" dirty="0"/>
          </a:p>
        </p:txBody>
      </p:sp>
      <p:pic>
        <p:nvPicPr>
          <p:cNvPr id="1026" name="Picture 2" descr="C:\Users\admin\Pictures\220px-FAGOCITOSI_BY_RAFF_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60741" y="4941168"/>
            <a:ext cx="2849345" cy="19168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Krevní destičky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Bezjaderné tělísko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Vzniká v kostní dřeni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Má schopnost se shlukovat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Zabraňuje vykrvácení – tvoří strup, význam pro srážení krve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Krevní skupiny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Máme asi 5 l krve</a:t>
            </a:r>
            <a:r>
              <a:rPr lang="cs-CZ" dirty="0" smtClean="0"/>
              <a:t>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 všichni stejnou – 4 krevní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skupiny – objev J. Janský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A, B, AB, 0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při transplantacích – vhodný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dárce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Dárcovství krve – každý zdravý člověk nad 19 let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VYZKOUŠEJTE </a:t>
            </a:r>
            <a:r>
              <a:rPr lang="cs-CZ" dirty="0" smtClean="0"/>
              <a:t>SE</a:t>
            </a:r>
            <a:endParaRPr lang="cs-CZ" dirty="0"/>
          </a:p>
        </p:txBody>
      </p:sp>
      <p:pic>
        <p:nvPicPr>
          <p:cNvPr id="4" name="Zástupný symbol pro obsah 3" descr="krev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979712" y="1918965"/>
            <a:ext cx="5112568" cy="3834426"/>
          </a:xfrm>
        </p:spPr>
      </p:pic>
      <p:sp>
        <p:nvSpPr>
          <p:cNvPr id="5" name="Šipka doprava 4"/>
          <p:cNvSpPr/>
          <p:nvPr/>
        </p:nvSpPr>
        <p:spPr>
          <a:xfrm>
            <a:off x="827584" y="2204864"/>
            <a:ext cx="2376264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hnutá šipka 5"/>
          <p:cNvSpPr/>
          <p:nvPr/>
        </p:nvSpPr>
        <p:spPr>
          <a:xfrm>
            <a:off x="1835696" y="3645024"/>
            <a:ext cx="1872208" cy="2736304"/>
          </a:xfrm>
          <a:prstGeom prst="ben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Šipka dolů 6"/>
          <p:cNvSpPr/>
          <p:nvPr/>
        </p:nvSpPr>
        <p:spPr>
          <a:xfrm>
            <a:off x="6228184" y="1412776"/>
            <a:ext cx="576064" cy="100811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leva 7"/>
          <p:cNvSpPr/>
          <p:nvPr/>
        </p:nvSpPr>
        <p:spPr>
          <a:xfrm>
            <a:off x="6300192" y="2852936"/>
            <a:ext cx="1800200" cy="57606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31984445"/>
              </p:ext>
            </p:extLst>
          </p:nvPr>
        </p:nvGraphicFramePr>
        <p:xfrm>
          <a:off x="1369036" y="2996952"/>
          <a:ext cx="6405925" cy="3689237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270778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pt-BR" sz="1050" dirty="0" smtClean="0"/>
                        <a:t>AUTOR NEUVEDEN. </a:t>
                      </a:r>
                      <a:r>
                        <a:rPr lang="pt-BR" sz="1050" i="1" dirty="0" smtClean="0"/>
                        <a:t>www.google..cz.cz</a:t>
                      </a:r>
                      <a:r>
                        <a:rPr lang="pt-BR" sz="1050" dirty="0" smtClean="0"/>
                        <a:t> [online]. [cit. 23.5.2012]. Dostupný na WWW: &lt;http://www.google.cz/imgres?q=slo%C5%BEen%C3%AD+krve&amp;hl=cs&amp;gbv=2&amp;biw=1280&amp;bih=882&amp;tbm=isch&amp;tbnid=VO6sxNaIcJlfOM:&amp;imgrefurl=http://www.adinblog.estranky.cz/clanky/telni-tekutiny--referat.html&amp;docid=3z7rShWRtvmWHM&amp;imgurl=http://www.adinblog.estranky.cz/img/picture/9/shw_28_6_krev.jpg&amp;w=300&amp;h=225&amp;ei=_ku9T86IGMzzsgbxi_H4DQ&amp;zoom=1&amp;iact=hc&amp;vpx=669&amp;vpy=589&amp;dur=2261&amp;hovh=180&amp;hovw=240&amp;tx=119&amp;ty=121&amp;sig=110752920593286009610&amp;page=1&amp;tbnh=148&amp;tbnw=187&amp;start=0&amp;ndsp=23&amp;ved=1t:429,r:20,s:0,i:125&gt;.</a:t>
                      </a:r>
                      <a:endParaRPr lang="cs-CZ" sz="1050" dirty="0" smtClean="0"/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/>
                        <a:t>SUNDAR. </a:t>
                      </a:r>
                      <a:r>
                        <a:rPr lang="cs-CZ" sz="1100" i="1" dirty="0" smtClean="0"/>
                        <a:t>www.</a:t>
                      </a:r>
                      <a:r>
                        <a:rPr lang="cs-CZ" sz="1100" i="1" dirty="0" err="1" smtClean="0"/>
                        <a:t>wikipedia.cz</a:t>
                      </a:r>
                      <a:r>
                        <a:rPr lang="cs-CZ" sz="1100" dirty="0" smtClean="0"/>
                        <a:t> [online]. [cit. 23.5.2012]. Dostupný na WWW: &lt;http://upload.wikimedia.org/wikipedia/commons/1/13/Redbloodcells.jpg&gt;.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/>
                        <a:t>ELECTRON MICROSCOPY FACILITY AT THE NATIONAL CANCER INSTITUTE AT FREDERICK (NCI-FREDERICK). </a:t>
                      </a:r>
                      <a:r>
                        <a:rPr lang="cs-CZ" sz="1100" i="1" dirty="0" smtClean="0"/>
                        <a:t>www.</a:t>
                      </a:r>
                      <a:r>
                        <a:rPr lang="cs-CZ" sz="1100" i="1" dirty="0" err="1" smtClean="0"/>
                        <a:t>wikipedia.cz</a:t>
                      </a:r>
                      <a:r>
                        <a:rPr lang="cs-CZ" sz="1100" dirty="0" smtClean="0"/>
                        <a:t> [online]. [cit. 23.5.2012]. Dostupný na WWW: &lt;http://upload.wikimedia.org/wikipedia/commons/2/24/Red_White_Blood_cells.jpg&gt;.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48160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48302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31984445"/>
              </p:ext>
            </p:extLst>
          </p:nvPr>
        </p:nvGraphicFramePr>
        <p:xfrm>
          <a:off x="1369036" y="3233738"/>
          <a:ext cx="6405925" cy="1717548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100" dirty="0" smtClean="0"/>
                        <a:t>RAFFMARRA. </a:t>
                      </a:r>
                      <a:r>
                        <a:rPr lang="cs-CZ" sz="1100" i="1" dirty="0" smtClean="0"/>
                        <a:t>www.</a:t>
                      </a:r>
                      <a:r>
                        <a:rPr lang="cs-CZ" sz="1100" i="1" dirty="0" err="1" smtClean="0"/>
                        <a:t>wikipedia.cz</a:t>
                      </a:r>
                      <a:r>
                        <a:rPr lang="cs-CZ" sz="1100" dirty="0" smtClean="0"/>
                        <a:t> [online]. [cit. 23.5.2012]. Dostupný na WWW: &lt;http://upload.wikimedia.org/wikipedia/commons/8/81/FAGOCITOSI_BY_RAFF_.gif&gt;.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</TotalTime>
  <Words>343</Words>
  <Application>Microsoft Office PowerPoint</Application>
  <PresentationFormat>Předvádění na obrazovce (4:3)</PresentationFormat>
  <Paragraphs>107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KREV</vt:lpstr>
      <vt:lpstr>FUNKCE</vt:lpstr>
      <vt:lpstr>KREV - SLOŽENÍ</vt:lpstr>
      <vt:lpstr>Krevní plazma</vt:lpstr>
      <vt:lpstr>Červené krvinky</vt:lpstr>
      <vt:lpstr>Bílé krvinky</vt:lpstr>
      <vt:lpstr>Krevní destičky</vt:lpstr>
      <vt:lpstr>Krevní skupiny </vt:lpstr>
      <vt:lpstr>VYZKOUŠEJTE SE</vt:lpstr>
      <vt:lpstr>Snímek 11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admin</cp:lastModifiedBy>
  <cp:revision>5</cp:revision>
  <dcterms:created xsi:type="dcterms:W3CDTF">2012-05-23T20:35:44Z</dcterms:created>
  <dcterms:modified xsi:type="dcterms:W3CDTF">2012-05-24T12:42:12Z</dcterms:modified>
</cp:coreProperties>
</file>