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  <p:sldId id="269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DCC19-8436-497A-B9AB-D519BEF9402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E1DB8-E687-4379-98DF-A79A42A1BB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793013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VY_32_INOVACE_12B_11_Vylučovací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12.4.2012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vylučovací soustavy člověka.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088231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VYLUČOVACÍ SOUSTAVA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45024"/>
            <a:ext cx="6120680" cy="199377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VYLUČOVÁNÍ ODPADNÍCH LÁTEK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admin\Pictures\220px-Urinary_system_00000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140968"/>
            <a:ext cx="2095500" cy="3505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NA ODSTRAŇOVÁNÍ NEPOTŘEBNÝCH LÁTEK SE PODÍLÍ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960440"/>
          </a:xfrm>
        </p:spPr>
        <p:txBody>
          <a:bodyPr/>
          <a:lstStyle/>
          <a:p>
            <a:r>
              <a:rPr lang="cs-CZ" dirty="0" smtClean="0"/>
              <a:t>VYLUČOVACÍ SOUSTAVA</a:t>
            </a:r>
          </a:p>
          <a:p>
            <a:r>
              <a:rPr lang="cs-CZ" dirty="0" smtClean="0"/>
              <a:t>TRÁVICÍ SOUSTAVA – STOLICE</a:t>
            </a:r>
          </a:p>
          <a:p>
            <a:r>
              <a:rPr lang="cs-CZ" dirty="0" smtClean="0"/>
              <a:t>DÝCHACÍ SOUSTAVA – OXID UHLIČITÝ</a:t>
            </a:r>
          </a:p>
          <a:p>
            <a:r>
              <a:rPr lang="cs-CZ" dirty="0" smtClean="0"/>
              <a:t>KŮŽE - POT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VS</a:t>
            </a:r>
            <a:endParaRPr lang="cs-CZ" dirty="0"/>
          </a:p>
        </p:txBody>
      </p:sp>
      <p:pic>
        <p:nvPicPr>
          <p:cNvPr id="7" name="Zástupný symbol pro obsah 6" descr="220px-Illu_urinary_syste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7539" r="32212"/>
          <a:stretch>
            <a:fillRect/>
          </a:stretch>
        </p:blipFill>
        <p:spPr>
          <a:xfrm>
            <a:off x="1620240" y="1345011"/>
            <a:ext cx="4535936" cy="5287205"/>
          </a:xfrm>
        </p:spPr>
      </p:pic>
      <p:sp>
        <p:nvSpPr>
          <p:cNvPr id="8" name="TextovéPole 7"/>
          <p:cNvSpPr txBox="1"/>
          <p:nvPr/>
        </p:nvSpPr>
        <p:spPr>
          <a:xfrm>
            <a:off x="6228184" y="2636912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LEDVINA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364502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MOČOVOD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465313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MOČOVÝ</a:t>
            </a:r>
            <a:r>
              <a:rPr lang="cs-CZ" dirty="0" smtClean="0"/>
              <a:t> </a:t>
            </a:r>
            <a:r>
              <a:rPr lang="cs-CZ" sz="2400" dirty="0" smtClean="0"/>
              <a:t>MĚCHÝŘ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5949280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MOČOVÁ TRUBICE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LEDVINY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PÁROVÝ ORGÁN ULOŽENÝ V BEDERNÍ OBLASTI</a:t>
            </a:r>
          </a:p>
          <a:p>
            <a:r>
              <a:rPr lang="cs-CZ" dirty="0" smtClean="0"/>
              <a:t>TVOŘENÉ PŘIBLIŽNĚ 2 MILIONY DROBNÝCH LEDVINOVÝCH VÁČKŮ – </a:t>
            </a:r>
            <a:r>
              <a:rPr lang="cs-CZ" u="sng" dirty="0" smtClean="0"/>
              <a:t>NEFRONŮ</a:t>
            </a:r>
          </a:p>
          <a:p>
            <a:endParaRPr lang="cs-CZ" u="sng" dirty="0"/>
          </a:p>
          <a:p>
            <a:r>
              <a:rPr lang="cs-CZ" u="sng" dirty="0" smtClean="0"/>
              <a:t>NADLEDVINA</a:t>
            </a:r>
            <a:r>
              <a:rPr lang="cs-CZ" dirty="0" smtClean="0"/>
              <a:t> – ÚTVAR NA HORNÍ ČÁSTI LEDVINY, ŽLÁZA, KTERÁ PRODUKUJE HORMONY, NAPŘ. ADRENALIN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LEDVINY</a:t>
            </a:r>
            <a:endParaRPr lang="cs-CZ" dirty="0"/>
          </a:p>
        </p:txBody>
      </p:sp>
      <p:pic>
        <p:nvPicPr>
          <p:cNvPr id="4" name="Zástupný symbol pro obsah 3" descr="220px-Kidney_PioM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0737" r="10737"/>
          <a:stretch>
            <a:fillRect/>
          </a:stretch>
        </p:blipFill>
        <p:spPr>
          <a:xfrm>
            <a:off x="2699792" y="1556792"/>
            <a:ext cx="3699025" cy="4796217"/>
          </a:xfrm>
        </p:spPr>
      </p:pic>
      <p:cxnSp>
        <p:nvCxnSpPr>
          <p:cNvPr id="6" name="Přímá spojovací šipka 5"/>
          <p:cNvCxnSpPr/>
          <p:nvPr/>
        </p:nvCxnSpPr>
        <p:spPr>
          <a:xfrm flipH="1">
            <a:off x="4932040" y="1484784"/>
            <a:ext cx="23762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588224" y="1196752"/>
            <a:ext cx="25557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LEDVINOVÉ POUZDRO</a:t>
            </a:r>
            <a:endParaRPr lang="cs-CZ" sz="2000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5796136" y="3068960"/>
            <a:ext cx="86409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Šipka doleva 9"/>
          <p:cNvSpPr/>
          <p:nvPr/>
        </p:nvSpPr>
        <p:spPr>
          <a:xfrm>
            <a:off x="4860032" y="1412776"/>
            <a:ext cx="165618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5796136" y="2996952"/>
            <a:ext cx="720080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732240" y="2780928"/>
            <a:ext cx="241176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LEDVINOVÁ KŮRA S VÁČKY A CÉVAMI</a:t>
            </a:r>
            <a:endParaRPr lang="cs-CZ" sz="2000" dirty="0"/>
          </a:p>
        </p:txBody>
      </p:sp>
      <p:sp>
        <p:nvSpPr>
          <p:cNvPr id="13" name="Šipka doleva 12"/>
          <p:cNvSpPr/>
          <p:nvPr/>
        </p:nvSpPr>
        <p:spPr>
          <a:xfrm>
            <a:off x="5220072" y="4509120"/>
            <a:ext cx="1368152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732240" y="4509120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LEDVINOVÁ DŘEŇ S KANÁLKY</a:t>
            </a:r>
            <a:endParaRPr lang="cs-CZ" sz="2000" dirty="0"/>
          </a:p>
        </p:txBody>
      </p:sp>
      <p:sp>
        <p:nvSpPr>
          <p:cNvPr id="15" name="Šipka doleva 14"/>
          <p:cNvSpPr/>
          <p:nvPr/>
        </p:nvSpPr>
        <p:spPr>
          <a:xfrm>
            <a:off x="4860032" y="3861048"/>
            <a:ext cx="1584176" cy="1440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588224" y="378904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KALICH</a:t>
            </a:r>
            <a:endParaRPr lang="cs-CZ" dirty="0"/>
          </a:p>
        </p:txBody>
      </p:sp>
      <p:sp>
        <p:nvSpPr>
          <p:cNvPr id="18" name="Šipka doprava 17"/>
          <p:cNvSpPr/>
          <p:nvPr/>
        </p:nvSpPr>
        <p:spPr>
          <a:xfrm>
            <a:off x="1691680" y="3212976"/>
            <a:ext cx="144016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51520" y="2780928"/>
            <a:ext cx="136815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LEDVINOVÁ TEPNA</a:t>
            </a:r>
            <a:endParaRPr lang="cs-CZ" dirty="0"/>
          </a:p>
        </p:txBody>
      </p:sp>
      <p:sp>
        <p:nvSpPr>
          <p:cNvPr id="20" name="Šipka doprava 19"/>
          <p:cNvSpPr/>
          <p:nvPr/>
        </p:nvSpPr>
        <p:spPr>
          <a:xfrm>
            <a:off x="1979712" y="3789040"/>
            <a:ext cx="1440160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23528" y="3645024"/>
            <a:ext cx="158417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LEDVINOVÁ ŽÍLA</a:t>
            </a:r>
            <a:endParaRPr lang="cs-CZ" dirty="0"/>
          </a:p>
        </p:txBody>
      </p:sp>
      <p:sp>
        <p:nvSpPr>
          <p:cNvPr id="24" name="Ohnutá šipka 23"/>
          <p:cNvSpPr/>
          <p:nvPr/>
        </p:nvSpPr>
        <p:spPr>
          <a:xfrm>
            <a:off x="2483768" y="3933056"/>
            <a:ext cx="1512168" cy="79208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51520" y="4653136"/>
            <a:ext cx="23042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LEDVINOVÁ PÁNVIČKA</a:t>
            </a:r>
            <a:endParaRPr lang="cs-CZ" dirty="0"/>
          </a:p>
        </p:txBody>
      </p:sp>
      <p:sp>
        <p:nvSpPr>
          <p:cNvPr id="26" name="Ohnutá šipka 25"/>
          <p:cNvSpPr/>
          <p:nvPr/>
        </p:nvSpPr>
        <p:spPr>
          <a:xfrm>
            <a:off x="2843808" y="5013176"/>
            <a:ext cx="504056" cy="1296144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55576" y="6093296"/>
            <a:ext cx="20162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MOČOVOD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LEDVINOVÉ TĚLÍSKO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r>
              <a:rPr lang="cs-CZ" u="sng" dirty="0" smtClean="0"/>
              <a:t>2 ČÁSTI </a:t>
            </a:r>
            <a:r>
              <a:rPr lang="cs-CZ" dirty="0" smtClean="0"/>
              <a:t>– LEDVINOVÝ </a:t>
            </a:r>
            <a:r>
              <a:rPr lang="cs-CZ" u="sng" dirty="0" smtClean="0"/>
              <a:t>VÁČEK</a:t>
            </a:r>
            <a:r>
              <a:rPr lang="cs-CZ" dirty="0" smtClean="0"/>
              <a:t> (NEFRON) V KŮŘE A SYSTÉM </a:t>
            </a:r>
            <a:r>
              <a:rPr lang="cs-CZ" u="sng" dirty="0" smtClean="0"/>
              <a:t>KANÁLKŮ </a:t>
            </a:r>
            <a:r>
              <a:rPr lang="cs-CZ" dirty="0" smtClean="0"/>
              <a:t>V DŘENI</a:t>
            </a:r>
          </a:p>
          <a:p>
            <a:r>
              <a:rPr lang="cs-CZ" dirty="0" smtClean="0"/>
              <a:t>VÁČEK TVOŘÍ STOČENÉ </a:t>
            </a:r>
            <a:r>
              <a:rPr lang="cs-CZ" u="sng" dirty="0" smtClean="0"/>
              <a:t>KLUBÍČKO VLÁSEČNIC</a:t>
            </a:r>
            <a:r>
              <a:rPr lang="cs-CZ" dirty="0" smtClean="0"/>
              <a:t>, KTERÉ PŘIVÁDĚJÍ DO LEDVIN KREV, TA SE SKRZ STĚNU VLÁSEČNI </a:t>
            </a:r>
            <a:r>
              <a:rPr lang="cs-CZ" u="sng" dirty="0" smtClean="0"/>
              <a:t>FILTRUJE</a:t>
            </a:r>
            <a:r>
              <a:rPr lang="cs-CZ" dirty="0" smtClean="0"/>
              <a:t> DO VÁČKU</a:t>
            </a:r>
          </a:p>
          <a:p>
            <a:r>
              <a:rPr lang="cs-CZ" dirty="0" smtClean="0"/>
              <a:t>FILTRÁT TVOŘÍ VODA S ODPADNÍMI A DALŠÍMI LÁTKAMI – VZNIKÁ </a:t>
            </a:r>
            <a:r>
              <a:rPr lang="cs-CZ" u="sng" dirty="0" smtClean="0"/>
              <a:t>PRIMÁRNÍ MOČ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MOČI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PRIMÁRNÍ MOČ ODCHÁZÍ Z VÁČKU DO SOUSTAVY KANÁLKŮ, KDE SE VSTŘEBÁVÁ VODA A POTŘEBNÉ LÁTKY ZPĚT DO TĚLA</a:t>
            </a:r>
          </a:p>
          <a:p>
            <a:r>
              <a:rPr lang="cs-CZ" dirty="0" smtClean="0"/>
              <a:t>FILTRÁT SE ZAHUŠŤUJE A VZNIKÁ DEFINITIVNÍ MOČ</a:t>
            </a:r>
          </a:p>
          <a:p>
            <a:r>
              <a:rPr lang="cs-CZ" dirty="0" smtClean="0"/>
              <a:t>ODCHÁZÍ MOČOVODEM Z LEDVINY DO MĚCHÝŘE, KDE SE HROMADÍ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220px-Gray1130_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4789" y="980728"/>
            <a:ext cx="3851935" cy="5112568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LEDVINOVÝ VÁČEK S KLUBÍČKEM VLÁSEČNIC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KAPALINA, HLAVNÍ SLOŽKA – VODA, MOČOVINA, SŮL, ODPADNÍ LÁTKY</a:t>
            </a:r>
          </a:p>
          <a:p>
            <a:r>
              <a:rPr lang="cs-CZ" dirty="0" smtClean="0"/>
              <a:t>PRIMÁRNÍ MOČ – 150 – 170 l / DEN</a:t>
            </a:r>
          </a:p>
          <a:p>
            <a:r>
              <a:rPr lang="cs-CZ" dirty="0" smtClean="0"/>
              <a:t>DEFINITIVNÍ MOČ – 1 – </a:t>
            </a:r>
            <a:r>
              <a:rPr lang="cs-CZ" dirty="0" err="1" smtClean="0"/>
              <a:t>1</a:t>
            </a:r>
            <a:r>
              <a:rPr lang="cs-CZ" dirty="0" smtClean="0"/>
              <a:t>,5 l / DEN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ONEMOCNĚNÍ LEDVIN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ZPŮSOBENÉ</a:t>
            </a:r>
            <a:r>
              <a:rPr lang="cs-CZ" dirty="0" smtClean="0"/>
              <a:t>: PROCHLADNUTÍM, NADMĚRNÉ POŽÍVÁNÍ LÉKŮ, KOŘENĚNÍ JÍDEL</a:t>
            </a:r>
          </a:p>
          <a:p>
            <a:r>
              <a:rPr lang="cs-CZ" dirty="0" smtClean="0"/>
              <a:t>DÁ SE ŽÍT I S 1 LEDVINOU</a:t>
            </a:r>
          </a:p>
          <a:p>
            <a:r>
              <a:rPr lang="cs-CZ" dirty="0" smtClean="0"/>
              <a:t>POKUD ČLOVĚK PŘIJDE O OBĚ LEDVINY – </a:t>
            </a:r>
            <a:r>
              <a:rPr lang="cs-CZ" u="sng" dirty="0" smtClean="0"/>
              <a:t>DIALÝZA</a:t>
            </a:r>
            <a:r>
              <a:rPr lang="cs-CZ" dirty="0" smtClean="0"/>
              <a:t> – PŘÍSTROJ, KTERÝ ČISTÍ KREV MÍSTO LEDVIN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ÚKOLY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137323"/>
          </a:xfrm>
        </p:spPr>
        <p:txBody>
          <a:bodyPr/>
          <a:lstStyle/>
          <a:p>
            <a:r>
              <a:rPr lang="cs-CZ" dirty="0" smtClean="0"/>
              <a:t>VYBER NEPÁROVÉ ORGÁNY: </a:t>
            </a:r>
            <a:r>
              <a:rPr lang="cs-CZ" i="1" dirty="0" smtClean="0"/>
              <a:t>MOČOVOD, LEDVINA, MOČOVÁ TRUBICE, MOČOVÝ MĚCHÝŘ</a:t>
            </a:r>
          </a:p>
          <a:p>
            <a:r>
              <a:rPr lang="cs-CZ" dirty="0" smtClean="0"/>
              <a:t>CO ODSTRAŇUJE Z TĚLA TRÁVICÍ SOUSTAVA?</a:t>
            </a:r>
          </a:p>
          <a:p>
            <a:r>
              <a:rPr lang="cs-CZ" dirty="0" smtClean="0"/>
              <a:t>CO JE DŮLEŽITÉ PRO SPRÁVNOU ČINNOST LEDVIN?</a:t>
            </a:r>
          </a:p>
          <a:p>
            <a:r>
              <a:rPr lang="cs-CZ" dirty="0" smtClean="0"/>
              <a:t>POPIŠ TVORBU MOČI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96189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HTTP://LIFESCIENCEDB.JP/AG/?LOCALE=EN NEVIT DILMEN.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&lt;http://cs.wikipedia.org/wiki/Soubor:Urinary_system_00000.gif&gt;.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ARCADIAN.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&lt;http://upload.wikimedia.org/wikipedia/commons/1/18/Illu_urinary_system.jpg&gt;.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PIOM.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&lt;http://cs.wikipedia.org/wiki/Soubor:Kidney_PioM.png&gt;.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MYSID.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&lt;http://upload.wikimedia.org/wikipedia/commons/3/30/Gray1130.svghttp://upload.wikimedia.org/wikipedia/commons/3/30/Gray1130.svg&gt;.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366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VYLUČOVACÍ SOUSTAVA</vt:lpstr>
      <vt:lpstr>NA ODSTRAŇOVÁNÍ NEPOTŘEBNÝCH LÁTEK SE PODÍLÍ:</vt:lpstr>
      <vt:lpstr>STAVBA VS</vt:lpstr>
      <vt:lpstr>LEDVINY</vt:lpstr>
      <vt:lpstr>STAVBA LEDVINY</vt:lpstr>
      <vt:lpstr>LEDVINOVÉ TĚLÍSKO</vt:lpstr>
      <vt:lpstr>TVORBA MOČI</vt:lpstr>
      <vt:lpstr>Prezentace aplikace PowerPoint</vt:lpstr>
      <vt:lpstr>MOČ</vt:lpstr>
      <vt:lpstr>ONEMOCNĚNÍ LEDVIN</vt:lpstr>
      <vt:lpstr>ÚKOLY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9</cp:revision>
  <dcterms:created xsi:type="dcterms:W3CDTF">2012-05-22T20:23:17Z</dcterms:created>
  <dcterms:modified xsi:type="dcterms:W3CDTF">2012-05-23T10:56:16Z</dcterms:modified>
</cp:coreProperties>
</file>