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6" r:id="rId8"/>
    <p:sldId id="265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2FD3-6556-4A6D-B7E7-27C9FBDADDF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BED91-BA6D-4CAD-AF15-BAB18675F4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2FD3-6556-4A6D-B7E7-27C9FBDADDF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BED91-BA6D-4CAD-AF15-BAB18675F4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2FD3-6556-4A6D-B7E7-27C9FBDADDF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BED91-BA6D-4CAD-AF15-BAB18675F4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2FD3-6556-4A6D-B7E7-27C9FBDADDF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BED91-BA6D-4CAD-AF15-BAB18675F4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2FD3-6556-4A6D-B7E7-27C9FBDADDF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BED91-BA6D-4CAD-AF15-BAB18675F4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2FD3-6556-4A6D-B7E7-27C9FBDADDF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BED91-BA6D-4CAD-AF15-BAB18675F4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2FD3-6556-4A6D-B7E7-27C9FBDADDF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BED91-BA6D-4CAD-AF15-BAB18675F4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2FD3-6556-4A6D-B7E7-27C9FBDADDF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BED91-BA6D-4CAD-AF15-BAB18675F4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2FD3-6556-4A6D-B7E7-27C9FBDADDF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BED91-BA6D-4CAD-AF15-BAB18675F4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2FD3-6556-4A6D-B7E7-27C9FBDADDF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BED91-BA6D-4CAD-AF15-BAB18675F4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2FD3-6556-4A6D-B7E7-27C9FBDADDF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BED91-BA6D-4CAD-AF15-BAB18675F4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52FD3-6556-4A6D-B7E7-27C9FBDADDF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BED91-BA6D-4CAD-AF15-BAB18675F41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045600"/>
              </p:ext>
            </p:extLst>
          </p:nvPr>
        </p:nvGraphicFramePr>
        <p:xfrm>
          <a:off x="1368425" y="2924944"/>
          <a:ext cx="6405925" cy="349618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Bláhová Eva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VY_32_INOVACE_12B_12_Hormony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12B_PŘ8.roč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24.4.2012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8.B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DUM je určen k výkladu a procvičení učiva. Žáci se seznamují se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složením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 funkcí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hormonů. Dále také, co se děje při poruše tvorby některých hormonů. Na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závěrečných snímcích procvičí a upevní učivo.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dirty="0" smtClean="0">
                <a:latin typeface="Times New Roman" pitchFamily="18" charset="0"/>
                <a:cs typeface="Times New Roman" pitchFamily="18" charset="0"/>
              </a:rPr>
              <a:t>Hormony</a:t>
            </a:r>
            <a:endParaRPr lang="cs-CZ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Žlázy s vnitřním vyměšováním</a:t>
            </a:r>
          </a:p>
          <a:p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(s vnitřní sekrecí)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Hormony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Chemické látky v těle, které ovlivňují děje v organismu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Podílí se tak na řízení organismu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produkovány žlázami s vnitřní sekrecí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Pictures\220px-Illu_pancrea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3861048"/>
            <a:ext cx="2794000" cy="283210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059832" y="3933056"/>
            <a:ext cx="194421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Slinivka břišní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Žlázy s vnitřní sekrecí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 descr="imagesCAFX7EAQ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6" y="1196752"/>
            <a:ext cx="4464496" cy="540554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Přehled žláz a hormonů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251520" y="1196752"/>
          <a:ext cx="8661648" cy="53068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7216"/>
                <a:gridCol w="2887216"/>
                <a:gridCol w="2887216"/>
              </a:tblGrid>
              <a:tr h="504053">
                <a:tc>
                  <a:txBody>
                    <a:bodyPr/>
                    <a:lstStyle/>
                    <a:p>
                      <a:r>
                        <a:rPr lang="cs-CZ" dirty="0" smtClean="0"/>
                        <a:t>Žláza vyměšující hormony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Hormony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Hlavní význam</a:t>
                      </a:r>
                      <a:endParaRPr lang="cs-CZ" dirty="0"/>
                    </a:p>
                  </a:txBody>
                  <a:tcPr/>
                </a:tc>
              </a:tr>
              <a:tr h="761227">
                <a:tc>
                  <a:txBody>
                    <a:bodyPr/>
                    <a:lstStyle/>
                    <a:p>
                      <a:r>
                        <a:rPr lang="cs-CZ" dirty="0" smtClean="0"/>
                        <a:t>Podvěsek mozkový (hypofýza)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Různé, např. růstový hormon STH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Řízení vyměšování hormonů, tělesného růstu, vývinu</a:t>
                      </a:r>
                      <a:r>
                        <a:rPr lang="cs-CZ" baseline="0" dirty="0" smtClean="0"/>
                        <a:t> pohlaví</a:t>
                      </a:r>
                      <a:endParaRPr lang="cs-CZ" dirty="0"/>
                    </a:p>
                  </a:txBody>
                  <a:tcPr/>
                </a:tc>
              </a:tr>
              <a:tr h="669776">
                <a:tc>
                  <a:txBody>
                    <a:bodyPr/>
                    <a:lstStyle/>
                    <a:p>
                      <a:r>
                        <a:rPr lang="cs-CZ" dirty="0" smtClean="0"/>
                        <a:t>Štítná žláza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Tyroxin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Řídí látkovou výměnu, tělesný a duševní vývoj</a:t>
                      </a:r>
                      <a:endParaRPr lang="cs-CZ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Příštítná tělíska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Parathormon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Řídí využití fosforu a vápníku</a:t>
                      </a:r>
                      <a:endParaRPr lang="cs-CZ" dirty="0"/>
                    </a:p>
                  </a:txBody>
                  <a:tcPr/>
                </a:tc>
              </a:tr>
              <a:tr h="761227">
                <a:tc>
                  <a:txBody>
                    <a:bodyPr/>
                    <a:lstStyle/>
                    <a:p>
                      <a:r>
                        <a:rPr lang="cs-CZ" dirty="0" smtClean="0"/>
                        <a:t>Nadledviny – kůra</a:t>
                      </a:r>
                    </a:p>
                    <a:p>
                      <a:r>
                        <a:rPr lang="cs-CZ" dirty="0" smtClean="0"/>
                        <a:t>           </a:t>
                      </a:r>
                    </a:p>
                    <a:p>
                      <a:r>
                        <a:rPr lang="cs-CZ" dirty="0" smtClean="0"/>
                        <a:t>                     -</a:t>
                      </a:r>
                      <a:r>
                        <a:rPr lang="cs-CZ" baseline="0" dirty="0" smtClean="0"/>
                        <a:t> dřeň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Kortizol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Adrenalin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Stálost vnitřního prostředí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Připravenost organismu na zátěž</a:t>
                      </a:r>
                      <a:endParaRPr lang="cs-CZ" dirty="0"/>
                    </a:p>
                  </a:txBody>
                  <a:tcPr/>
                </a:tc>
              </a:tr>
              <a:tr h="467464">
                <a:tc>
                  <a:txBody>
                    <a:bodyPr/>
                    <a:lstStyle/>
                    <a:p>
                      <a:r>
                        <a:rPr lang="cs-CZ" dirty="0" smtClean="0"/>
                        <a:t>Slinivka břišní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Inzulin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Řídí přeměny cukrů v krvi</a:t>
                      </a:r>
                      <a:endParaRPr lang="cs-CZ" dirty="0"/>
                    </a:p>
                  </a:txBody>
                  <a:tcPr/>
                </a:tc>
              </a:tr>
              <a:tr h="761227">
                <a:tc>
                  <a:txBody>
                    <a:bodyPr/>
                    <a:lstStyle/>
                    <a:p>
                      <a:r>
                        <a:rPr lang="cs-CZ" dirty="0" smtClean="0"/>
                        <a:t>Pohlavní žlázy – vaječníky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                         - varlata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Estrogen, progesteron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Testosteron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Vývin</a:t>
                      </a:r>
                      <a:r>
                        <a:rPr lang="cs-CZ" baseline="0" dirty="0" smtClean="0"/>
                        <a:t> druhotných pohlavních znaků, řídí rozmnožování, ovlivňují chování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Inzulin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0"/>
            <a:ext cx="8496944" cy="4857403"/>
          </a:xfrm>
        </p:spPr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potravě přijmeme větší množství cukru         více cukru se vstřebá do krve          vyloučí se více inzulinu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Ten řídí přeměnu glukózy na glykogen (zásobní cukr)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Když slinivka břišní špatně funguje, vyloučí se málo inzulinu, cukr zůstane v krvi       cukrovka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Pokud je v krvi více než 0,14% cukru, hrozí smrt 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7740352" y="1556792"/>
            <a:ext cx="720080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5796136" y="2060848"/>
            <a:ext cx="648072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6372200" y="4725144"/>
            <a:ext cx="576064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Zkus doplnit chybějící údaje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251520" y="1196752"/>
          <a:ext cx="8661648" cy="4879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7216"/>
                <a:gridCol w="2887216"/>
                <a:gridCol w="2887216"/>
              </a:tblGrid>
              <a:tr h="504053">
                <a:tc>
                  <a:txBody>
                    <a:bodyPr/>
                    <a:lstStyle/>
                    <a:p>
                      <a:r>
                        <a:rPr lang="cs-CZ" dirty="0" smtClean="0"/>
                        <a:t>Žláza vyměšující hormony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Hormony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Hlavní význam</a:t>
                      </a:r>
                      <a:endParaRPr lang="cs-CZ" dirty="0"/>
                    </a:p>
                  </a:txBody>
                  <a:tcPr/>
                </a:tc>
              </a:tr>
              <a:tr h="761227">
                <a:tc>
                  <a:txBody>
                    <a:bodyPr/>
                    <a:lstStyle/>
                    <a:p>
                      <a:r>
                        <a:rPr lang="cs-CZ" dirty="0" smtClean="0"/>
                        <a:t>Podvěsek mozkový (hypofýza)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Různé, např. ……………………….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Řízení vyměšování hormonů, ……………………, vývinu</a:t>
                      </a:r>
                      <a:r>
                        <a:rPr lang="cs-CZ" baseline="0" dirty="0" smtClean="0"/>
                        <a:t> pohlaví</a:t>
                      </a:r>
                      <a:endParaRPr lang="cs-CZ" dirty="0"/>
                    </a:p>
                  </a:txBody>
                  <a:tcPr/>
                </a:tc>
              </a:tr>
              <a:tr h="669776">
                <a:tc>
                  <a:txBody>
                    <a:bodyPr/>
                    <a:lstStyle/>
                    <a:p>
                      <a:r>
                        <a:rPr lang="cs-CZ" dirty="0" smtClean="0"/>
                        <a:t>………………………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Tyroxin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………………………….</a:t>
                      </a:r>
                      <a:endParaRPr lang="cs-CZ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Příštítná tělíska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…………………………….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Řídí využití fosforu a vápníku</a:t>
                      </a:r>
                      <a:endParaRPr lang="cs-CZ" dirty="0"/>
                    </a:p>
                  </a:txBody>
                  <a:tcPr/>
                </a:tc>
              </a:tr>
              <a:tr h="761227">
                <a:tc>
                  <a:txBody>
                    <a:bodyPr/>
                    <a:lstStyle/>
                    <a:p>
                      <a:r>
                        <a:rPr lang="cs-CZ" dirty="0" smtClean="0"/>
                        <a:t>Nadledviny – kůra</a:t>
                      </a:r>
                    </a:p>
                    <a:p>
                      <a:r>
                        <a:rPr lang="cs-CZ" dirty="0" smtClean="0"/>
                        <a:t>           </a:t>
                      </a:r>
                    </a:p>
                    <a:p>
                      <a:r>
                        <a:rPr lang="cs-CZ" dirty="0" smtClean="0"/>
                        <a:t>                     -</a:t>
                      </a:r>
                      <a:r>
                        <a:rPr lang="cs-CZ" baseline="0" dirty="0" smtClean="0"/>
                        <a:t> …………..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Kortizol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Adrenalin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Stálost vnitřního prostředí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………………………………..</a:t>
                      </a:r>
                      <a:endParaRPr lang="cs-CZ" dirty="0"/>
                    </a:p>
                  </a:txBody>
                  <a:tcPr/>
                </a:tc>
              </a:tr>
              <a:tr h="467464">
                <a:tc>
                  <a:txBody>
                    <a:bodyPr/>
                    <a:lstStyle/>
                    <a:p>
                      <a:r>
                        <a:rPr lang="cs-CZ" dirty="0" smtClean="0"/>
                        <a:t>Slinivka břišní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…………………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………………………………..</a:t>
                      </a:r>
                      <a:endParaRPr lang="cs-CZ" dirty="0"/>
                    </a:p>
                  </a:txBody>
                  <a:tcPr/>
                </a:tc>
              </a:tr>
              <a:tr h="761227">
                <a:tc>
                  <a:txBody>
                    <a:bodyPr/>
                    <a:lstStyle/>
                    <a:p>
                      <a:r>
                        <a:rPr lang="cs-CZ" dirty="0" smtClean="0"/>
                        <a:t>Pohlavní žlázy – vaječníky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                         - varlata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…………………………………….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…………………………………..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………………………………….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251520" y="1196752"/>
          <a:ext cx="8661648" cy="53068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7216"/>
                <a:gridCol w="2887216"/>
                <a:gridCol w="2887216"/>
              </a:tblGrid>
              <a:tr h="504053">
                <a:tc>
                  <a:txBody>
                    <a:bodyPr/>
                    <a:lstStyle/>
                    <a:p>
                      <a:r>
                        <a:rPr lang="cs-CZ" dirty="0" smtClean="0"/>
                        <a:t>Žláza vyměšující hormony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Hormony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Hlavní význam</a:t>
                      </a:r>
                      <a:endParaRPr lang="cs-CZ" dirty="0"/>
                    </a:p>
                  </a:txBody>
                  <a:tcPr/>
                </a:tc>
              </a:tr>
              <a:tr h="761227">
                <a:tc>
                  <a:txBody>
                    <a:bodyPr/>
                    <a:lstStyle/>
                    <a:p>
                      <a:r>
                        <a:rPr lang="cs-CZ" dirty="0" smtClean="0"/>
                        <a:t>Podvěsek mozkový (hypofýza)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Různé, např. 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růstový hormon STH 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Řízení vyměšování hormonů, 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tělesného růstu</a:t>
                      </a:r>
                      <a:r>
                        <a:rPr lang="cs-CZ" dirty="0" smtClean="0"/>
                        <a:t>, vývinu</a:t>
                      </a:r>
                      <a:r>
                        <a:rPr lang="cs-CZ" baseline="0" dirty="0" smtClean="0"/>
                        <a:t> pohlaví</a:t>
                      </a:r>
                      <a:endParaRPr lang="cs-CZ" dirty="0"/>
                    </a:p>
                  </a:txBody>
                  <a:tcPr/>
                </a:tc>
              </a:tr>
              <a:tr h="669776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Štítná žláza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Tyroxin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Řídí látkovou výměnu, tělesný a duševní vývoj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Příštítná tělíska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Parathormon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Řídí využití fosforu a vápníku</a:t>
                      </a:r>
                      <a:endParaRPr lang="cs-CZ" dirty="0"/>
                    </a:p>
                  </a:txBody>
                  <a:tcPr/>
                </a:tc>
              </a:tr>
              <a:tr h="761227">
                <a:tc>
                  <a:txBody>
                    <a:bodyPr/>
                    <a:lstStyle/>
                    <a:p>
                      <a:r>
                        <a:rPr lang="cs-CZ" dirty="0" smtClean="0"/>
                        <a:t>Nadledviny – kůra</a:t>
                      </a:r>
                    </a:p>
                    <a:p>
                      <a:r>
                        <a:rPr lang="cs-CZ" dirty="0" smtClean="0"/>
                        <a:t>           </a:t>
                      </a:r>
                    </a:p>
                    <a:p>
                      <a:r>
                        <a:rPr lang="cs-CZ" dirty="0" smtClean="0"/>
                        <a:t>                     -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smtClean="0">
                          <a:solidFill>
                            <a:srgbClr val="FF0000"/>
                          </a:solidFill>
                        </a:rPr>
                        <a:t>dřeň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Kortizol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Adrenalin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Stálost vnitřního prostředí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Připravenost organismu na zátěž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67464">
                <a:tc>
                  <a:txBody>
                    <a:bodyPr/>
                    <a:lstStyle/>
                    <a:p>
                      <a:r>
                        <a:rPr lang="cs-CZ" dirty="0" smtClean="0"/>
                        <a:t>Slinivka břišní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Inzulin 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Řídí přeměny cukrů v krvi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61227">
                <a:tc>
                  <a:txBody>
                    <a:bodyPr/>
                    <a:lstStyle/>
                    <a:p>
                      <a:r>
                        <a:rPr lang="cs-CZ" dirty="0" smtClean="0"/>
                        <a:t>Pohlavní žlázy – vaječníky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                         - varlata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Estrogen, progesteron</a:t>
                      </a:r>
                    </a:p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Testosteron 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Vývin</a:t>
                      </a:r>
                      <a:r>
                        <a:rPr lang="cs-CZ" baseline="0" dirty="0" smtClean="0">
                          <a:solidFill>
                            <a:srgbClr val="FF0000"/>
                          </a:solidFill>
                        </a:rPr>
                        <a:t> druhotných pohlavních znaků, řídí rozmnožování, ovlivňují chování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167703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TRAINING.SEER.CANCER.GOV. </a:t>
                      </a:r>
                      <a:r>
                        <a:rPr lang="cs-CZ" sz="1100" i="1" dirty="0" smtClean="0"/>
                        <a:t>www.</a:t>
                      </a:r>
                      <a:r>
                        <a:rPr lang="cs-CZ" sz="1100" i="1" dirty="0" err="1" smtClean="0"/>
                        <a:t>wikipedia.cz</a:t>
                      </a:r>
                      <a:r>
                        <a:rPr lang="cs-CZ" sz="1100" dirty="0" smtClean="0"/>
                        <a:t> [online]. [cit. 24.5.2012]. Dostupný na WWW: &lt;http://upload.wikimedia.org/wikipedia/commons/6/64/Illu_pancrease.jpg&gt;. </a:t>
                      </a: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 smtClean="0"/>
                        <a:t>AUTOR NEUVEDEN. </a:t>
                      </a:r>
                      <a:r>
                        <a:rPr lang="pt-BR" sz="1000" i="1" dirty="0" smtClean="0"/>
                        <a:t>www.skolazdomu.cz</a:t>
                      </a:r>
                      <a:r>
                        <a:rPr lang="pt-BR" sz="1000" dirty="0" smtClean="0"/>
                        <a:t> [online]. [cit. 24.5.2012]. Dostupný na WWW: &lt;http://skolaazdomu.wikispaces.com/Hormony&gt;. </a:t>
                      </a:r>
                      <a:endParaRPr lang="cs-CZ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462</Words>
  <Application>Microsoft Office PowerPoint</Application>
  <PresentationFormat>Předvádění na obrazovce (4:3)</PresentationFormat>
  <Paragraphs>151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Hormony</vt:lpstr>
      <vt:lpstr>Hormony </vt:lpstr>
      <vt:lpstr>Žlázy s vnitřní sekrecí</vt:lpstr>
      <vt:lpstr>Přehled žláz a hormonů</vt:lpstr>
      <vt:lpstr>Inzulin </vt:lpstr>
      <vt:lpstr>Zkus doplnit chybějící údaje</vt:lpstr>
      <vt:lpstr>kontrola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admin</cp:lastModifiedBy>
  <cp:revision>5</cp:revision>
  <dcterms:created xsi:type="dcterms:W3CDTF">2012-05-24T16:51:27Z</dcterms:created>
  <dcterms:modified xsi:type="dcterms:W3CDTF">2012-05-24T17:36:03Z</dcterms:modified>
</cp:coreProperties>
</file>