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4" r:id="rId3"/>
    <p:sldId id="257" r:id="rId4"/>
    <p:sldId id="262" r:id="rId5"/>
    <p:sldId id="260" r:id="rId6"/>
    <p:sldId id="265" r:id="rId7"/>
    <p:sldId id="266" r:id="rId8"/>
    <p:sldId id="267" r:id="rId9"/>
    <p:sldId id="268" r:id="rId10"/>
    <p:sldId id="274" r:id="rId11"/>
    <p:sldId id="275" r:id="rId12"/>
    <p:sldId id="261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54B7E-4934-418A-ACE8-4157039EC2EC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13651-2E80-44F0-99CB-4ABF24E22B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54B7E-4934-418A-ACE8-4157039EC2EC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13651-2E80-44F0-99CB-4ABF24E22B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54B7E-4934-418A-ACE8-4157039EC2EC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13651-2E80-44F0-99CB-4ABF24E22B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54B7E-4934-418A-ACE8-4157039EC2EC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13651-2E80-44F0-99CB-4ABF24E22B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54B7E-4934-418A-ACE8-4157039EC2EC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13651-2E80-44F0-99CB-4ABF24E22B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54B7E-4934-418A-ACE8-4157039EC2EC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13651-2E80-44F0-99CB-4ABF24E22B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54B7E-4934-418A-ACE8-4157039EC2EC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13651-2E80-44F0-99CB-4ABF24E22B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54B7E-4934-418A-ACE8-4157039EC2EC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13651-2E80-44F0-99CB-4ABF24E22B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54B7E-4934-418A-ACE8-4157039EC2EC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13651-2E80-44F0-99CB-4ABF24E22B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54B7E-4934-418A-ACE8-4157039EC2EC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13651-2E80-44F0-99CB-4ABF24E22B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54B7E-4934-418A-ACE8-4157039EC2EC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C13651-2E80-44F0-99CB-4ABF24E22B9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D54B7E-4934-418A-ACE8-4157039EC2EC}" type="datetimeFigureOut">
              <a:rPr lang="cs-CZ" smtClean="0"/>
              <a:pPr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13651-2E80-44F0-99CB-4ABF24E22B9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9426021"/>
              </p:ext>
            </p:extLst>
          </p:nvPr>
        </p:nvGraphicFramePr>
        <p:xfrm>
          <a:off x="1368425" y="2924944"/>
          <a:ext cx="6405925" cy="3279648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Úprkova 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Mgr.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Bláhová Eva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VY_32_INOVACE_12B_16_Smyslová soustava </a:t>
                      </a:r>
                      <a:r>
                        <a:rPr lang="cs-CZ" sz="140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- zrak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12B_PŘ8.roč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ověřen dne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15.5.2012 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8.B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je určen k výkladu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 procvičení učiva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 Žáci se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seznamují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s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částí smyslové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soustavy - zrakem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 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Pochopení učiva si prověří na závěrečných cvičeních.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8759" y="1909763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3604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SMYSLOVÁ SOUSTAVA</a:t>
            </a:r>
            <a:endParaRPr lang="cs-CZ" sz="5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5400" dirty="0" smtClean="0">
                <a:solidFill>
                  <a:schemeClr val="tx1"/>
                </a:solidFill>
              </a:rPr>
              <a:t>ZRAK</a:t>
            </a:r>
            <a:endParaRPr lang="cs-CZ" sz="5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ZRAK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NEJDŮLEŽITĚJŠÍ SMYSL</a:t>
            </a:r>
          </a:p>
          <a:p>
            <a:r>
              <a:rPr lang="cs-CZ" dirty="0" smtClean="0"/>
              <a:t>ZÍSKÁVÁME JÍM NEJVÍCE INFORMACÍ</a:t>
            </a:r>
          </a:p>
          <a:p>
            <a:r>
              <a:rPr lang="cs-CZ" dirty="0" smtClean="0"/>
              <a:t>VNÍMÁME SVĚTLO – ELEKTROMAGNTICKÉ  VLNĚNÍ O VLNOVÉ DÉLCE 400 – 750 </a:t>
            </a:r>
            <a:r>
              <a:rPr lang="cs-CZ" dirty="0" err="1" smtClean="0"/>
              <a:t>nm</a:t>
            </a:r>
            <a:r>
              <a:rPr lang="cs-CZ" dirty="0" smtClean="0"/>
              <a:t> (NANOMETRŮ)</a:t>
            </a:r>
          </a:p>
          <a:p>
            <a:pPr>
              <a:buNone/>
            </a:pPr>
            <a:r>
              <a:rPr lang="cs-CZ" dirty="0" smtClean="0"/>
              <a:t>  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SPEKTRUM VIDITELNÉHO SVĚTLA</a:t>
            </a:r>
            <a:endParaRPr lang="cs-CZ" dirty="0"/>
          </a:p>
        </p:txBody>
      </p:sp>
      <p:pic>
        <p:nvPicPr>
          <p:cNvPr id="2050" name="Picture 2" descr="C:\Users\admin\Pictures\Srgbspectrum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9128" y="2138818"/>
            <a:ext cx="7385280" cy="2295943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1187624" y="4941168"/>
            <a:ext cx="6840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TYTO BARVY VNÍMÁNE, JINÁ ZÁŘENÍ ZE SLUNCE  - ULTRAFIALOVÉ, INFRAČERVENÉ NEVNÍMÁME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/>
              <a:t>OKO – ČIDLO ZRAKU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ULOŽENO V DUTINĚ LEBKY, V </a:t>
            </a:r>
            <a:r>
              <a:rPr lang="cs-CZ" u="sng" dirty="0" smtClean="0"/>
              <a:t>OČNICI</a:t>
            </a:r>
          </a:p>
          <a:p>
            <a:r>
              <a:rPr lang="cs-CZ" dirty="0" smtClean="0"/>
              <a:t>POHYB OKA ZAJIŠŤUJÍ </a:t>
            </a:r>
            <a:r>
              <a:rPr lang="cs-CZ" u="sng" dirty="0" smtClean="0"/>
              <a:t>OKOHYBNÉ SVALY</a:t>
            </a:r>
          </a:p>
          <a:p>
            <a:r>
              <a:rPr lang="cs-CZ" dirty="0" smtClean="0"/>
              <a:t>PAPRSKY SVĚTLA PROJDOU </a:t>
            </a:r>
            <a:r>
              <a:rPr lang="cs-CZ" u="sng" dirty="0" smtClean="0"/>
              <a:t>ZORNICÍ</a:t>
            </a:r>
            <a:r>
              <a:rPr lang="cs-CZ" dirty="0" smtClean="0"/>
              <a:t>, SOUSTŘEĎUJÍ A LÁMOU SE NA </a:t>
            </a:r>
            <a:r>
              <a:rPr lang="cs-CZ" u="sng" dirty="0" smtClean="0"/>
              <a:t>ČOČCE</a:t>
            </a:r>
            <a:r>
              <a:rPr lang="cs-CZ" dirty="0" smtClean="0"/>
              <a:t>, DOPADAJÍ NA </a:t>
            </a:r>
            <a:r>
              <a:rPr lang="cs-CZ" u="sng" dirty="0" smtClean="0"/>
              <a:t>SÍTNICI</a:t>
            </a:r>
          </a:p>
          <a:p>
            <a:r>
              <a:rPr lang="cs-CZ" dirty="0" smtClean="0"/>
              <a:t>NA SÍTNICI – SVĚTLOČIVNÉ BUŇKY – </a:t>
            </a:r>
            <a:r>
              <a:rPr lang="cs-CZ" u="sng" dirty="0" smtClean="0"/>
              <a:t>TYČINKY</a:t>
            </a:r>
            <a:r>
              <a:rPr lang="cs-CZ" dirty="0" smtClean="0"/>
              <a:t> (ROZLIŠÍ SVĚTLO A TMU) A </a:t>
            </a:r>
            <a:r>
              <a:rPr lang="cs-CZ" u="sng" dirty="0" smtClean="0"/>
              <a:t>ČÍPKY</a:t>
            </a:r>
            <a:r>
              <a:rPr lang="cs-CZ" dirty="0" smtClean="0"/>
              <a:t> (BAREVNÉ VIDĚNÍ)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STAVBA OKA</a:t>
            </a:r>
            <a:endParaRPr lang="cs-CZ" dirty="0"/>
          </a:p>
        </p:txBody>
      </p:sp>
      <p:pic>
        <p:nvPicPr>
          <p:cNvPr id="6" name="Zástupný symbol pro obsah 5" descr="OKO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99363" y="1052736"/>
            <a:ext cx="5508941" cy="55840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r>
              <a:rPr lang="cs-CZ" dirty="0" smtClean="0"/>
              <a:t>SLEPÁ SKVRNA – MÍSTO, KDE NEVIDÍME</a:t>
            </a:r>
          </a:p>
          <a:p>
            <a:r>
              <a:rPr lang="cs-CZ" dirty="0" smtClean="0"/>
              <a:t>ŽLUTÁ SKVRNA – MÍSTO NEJOSTŘEJŠÍHO VIDĚNÍ</a:t>
            </a:r>
          </a:p>
          <a:p>
            <a:endParaRPr lang="cs-CZ" dirty="0"/>
          </a:p>
          <a:p>
            <a:r>
              <a:rPr lang="cs-CZ" dirty="0" smtClean="0"/>
              <a:t>NA SÍTNICI VZNIKÁ SKUTEČNÝ, ZMENŠENÝ, PŘEVRÁCENÝ OBRAZ, SKUTEČNÝ SE PAK VYTVÁŘÍ V MOZKU</a:t>
            </a:r>
          </a:p>
          <a:p>
            <a:endParaRPr lang="cs-CZ" dirty="0"/>
          </a:p>
          <a:p>
            <a:r>
              <a:rPr lang="cs-CZ" dirty="0" smtClean="0"/>
              <a:t>2 OČI – UMOŽŇUJÍ HLOUBKOVÉ VIDĚNÍ </a:t>
            </a:r>
          </a:p>
          <a:p>
            <a:r>
              <a:rPr lang="cs-CZ" dirty="0" smtClean="0"/>
              <a:t>1 OKO VYTVÁŘÍ PLOCHÝ OBRAZ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VADY ZRAKU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KRÁTKOZRAKOST – OBRAZ SE VYTVÁŘÍ PŘED SÍTNICÍ (NAPRAVÍ BRÝLE – ROZPTYLKA)</a:t>
            </a:r>
          </a:p>
          <a:p>
            <a:r>
              <a:rPr lang="cs-CZ" dirty="0" smtClean="0"/>
              <a:t>DALEKOZRAKOST – OBRAZ ZA SÍTNICÍ (BRÝLE – SPOJKY)	</a:t>
            </a:r>
            <a:r>
              <a:rPr lang="cs-CZ" i="1" dirty="0" smtClean="0"/>
              <a:t>viz učebnice str. 103</a:t>
            </a:r>
            <a:endParaRPr lang="cs-CZ" dirty="0" smtClean="0"/>
          </a:p>
          <a:p>
            <a:r>
              <a:rPr lang="cs-CZ" dirty="0" smtClean="0"/>
              <a:t>ŠILHAVOST – PORUCHA SOUHRY OKOHYBNÝCH SVALŮ</a:t>
            </a:r>
          </a:p>
          <a:p>
            <a:r>
              <a:rPr lang="cs-CZ" dirty="0" smtClean="0"/>
              <a:t>SLEPOTA – VROZENÁ NEBO NÁSLEDEK ÚRAZU, ONEMOCNĚNÍ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ZRAKOVÉ KLAMY</a:t>
            </a:r>
            <a:endParaRPr lang="cs-CZ" dirty="0"/>
          </a:p>
        </p:txBody>
      </p:sp>
      <p:pic>
        <p:nvPicPr>
          <p:cNvPr id="6" name="Zástupný symbol pro obsah 5" descr="120px-Grid_illusion_svg.pn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115616" y="1628800"/>
            <a:ext cx="2232248" cy="2232248"/>
          </a:xfrm>
        </p:spPr>
      </p:pic>
      <p:pic>
        <p:nvPicPr>
          <p:cNvPr id="7" name="Zástupný symbol pro obsah 6" descr="120px-Gradient-optical-illusion_svg.pn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081022" y="1532172"/>
            <a:ext cx="3163386" cy="2293455"/>
          </a:xfrm>
        </p:spPr>
      </p:pic>
      <p:sp>
        <p:nvSpPr>
          <p:cNvPr id="8" name="TextovéPole 7"/>
          <p:cNvSpPr txBox="1"/>
          <p:nvPr/>
        </p:nvSpPr>
        <p:spPr>
          <a:xfrm>
            <a:off x="395536" y="4293096"/>
            <a:ext cx="352839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V PRŮSEČÍCÍCH SE ZDÁNLIVĚ OBJEVUJÍ A MIZÍ ČERNÉ TEČKY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076056" y="4509120"/>
            <a:ext cx="345638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OBDÉLNÍK UPROSTŘED MÁ VE SKUTEČNOSTI V CELÉ ŠÍŘCE STEJNÝ ODSTÍN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POPIŠ STAVBU OKA</a:t>
            </a:r>
            <a:endParaRPr lang="cs-CZ" dirty="0"/>
          </a:p>
        </p:txBody>
      </p:sp>
      <p:pic>
        <p:nvPicPr>
          <p:cNvPr id="6" name="Zástupný symbol pro obsah 5" descr="OKO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23728" y="1268760"/>
            <a:ext cx="5010697" cy="5079025"/>
          </a:xfrm>
        </p:spPr>
      </p:pic>
      <p:sp>
        <p:nvSpPr>
          <p:cNvPr id="8" name="Obdélník 7"/>
          <p:cNvSpPr/>
          <p:nvPr/>
        </p:nvSpPr>
        <p:spPr>
          <a:xfrm>
            <a:off x="2699792" y="1916832"/>
            <a:ext cx="115212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ŘASNATÉ TĚLÍSKO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2483768" y="2996952"/>
            <a:ext cx="936104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SÍTNICE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1763688" y="3284984"/>
            <a:ext cx="1296144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CÉVNATKA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1979712" y="3573016"/>
            <a:ext cx="100811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BĚLIMA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1763688" y="4653136"/>
            <a:ext cx="1800200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SLEPÁ SKVRNA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1979712" y="5229200"/>
            <a:ext cx="136815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ZRAKOVÝ NERV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4572000" y="5589240"/>
            <a:ext cx="45719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4427984" y="5517232"/>
            <a:ext cx="1512168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CÉVY PROKRVUJÍCÍ OKO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4499992" y="5085184"/>
            <a:ext cx="1656184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ŽLUTÁ SKVRNA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3275856" y="1556792"/>
            <a:ext cx="1152128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DUHOVKA</a:t>
            </a:r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4355976" y="1556792"/>
            <a:ext cx="1008112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ZORNICE</a:t>
            </a:r>
            <a:endParaRPr lang="cs-CZ" dirty="0"/>
          </a:p>
        </p:txBody>
      </p:sp>
      <p:sp>
        <p:nvSpPr>
          <p:cNvPr id="19" name="Obdélník 18"/>
          <p:cNvSpPr/>
          <p:nvPr/>
        </p:nvSpPr>
        <p:spPr>
          <a:xfrm>
            <a:off x="5292080" y="1556792"/>
            <a:ext cx="1224136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ROHOVKA</a:t>
            </a:r>
            <a:endParaRPr lang="cs-CZ" dirty="0"/>
          </a:p>
        </p:txBody>
      </p:sp>
      <p:sp>
        <p:nvSpPr>
          <p:cNvPr id="20" name="Obdélník 19"/>
          <p:cNvSpPr/>
          <p:nvPr/>
        </p:nvSpPr>
        <p:spPr>
          <a:xfrm>
            <a:off x="5436096" y="2060848"/>
            <a:ext cx="158417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OČNÍ KOMORA</a:t>
            </a:r>
            <a:endParaRPr lang="cs-CZ" dirty="0"/>
          </a:p>
        </p:txBody>
      </p:sp>
      <p:sp>
        <p:nvSpPr>
          <p:cNvPr id="21" name="Obdélník 20"/>
          <p:cNvSpPr/>
          <p:nvPr/>
        </p:nvSpPr>
        <p:spPr>
          <a:xfrm>
            <a:off x="6012160" y="2420888"/>
            <a:ext cx="151216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OKOHYBNÉ SVALY</a:t>
            </a:r>
            <a:endParaRPr lang="cs-CZ" dirty="0"/>
          </a:p>
        </p:txBody>
      </p:sp>
      <p:sp>
        <p:nvSpPr>
          <p:cNvPr id="22" name="Obdélník 21"/>
          <p:cNvSpPr/>
          <p:nvPr/>
        </p:nvSpPr>
        <p:spPr>
          <a:xfrm>
            <a:off x="4716016" y="2492896"/>
            <a:ext cx="936104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ČOČKA</a:t>
            </a:r>
            <a:endParaRPr lang="cs-CZ" dirty="0"/>
          </a:p>
        </p:txBody>
      </p:sp>
      <p:sp>
        <p:nvSpPr>
          <p:cNvPr id="23" name="Obdélník 22"/>
          <p:cNvSpPr/>
          <p:nvPr/>
        </p:nvSpPr>
        <p:spPr>
          <a:xfrm>
            <a:off x="3707904" y="3212976"/>
            <a:ext cx="1008112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SKLIVEC</a:t>
            </a:r>
            <a:endParaRPr lang="cs-CZ" dirty="0"/>
          </a:p>
        </p:txBody>
      </p:sp>
      <p:sp>
        <p:nvSpPr>
          <p:cNvPr id="24" name="Obdélník 23"/>
          <p:cNvSpPr/>
          <p:nvPr/>
        </p:nvSpPr>
        <p:spPr>
          <a:xfrm>
            <a:off x="5076056" y="3933056"/>
            <a:ext cx="1152128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/>
              <a:t>SKLOVITÝ KANÁL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r>
              <a:rPr lang="cs-CZ" dirty="0" smtClean="0"/>
              <a:t>DOPLŇ VĚTY:</a:t>
            </a:r>
          </a:p>
          <a:p>
            <a:r>
              <a:rPr lang="cs-CZ" dirty="0" smtClean="0"/>
              <a:t>PAPRSKY SVĚTLA PROJDOU …………, SOUSTŘEĎUJÍ A LÁMOU SE NA ……………, DOPADAJÍ NA .................</a:t>
            </a:r>
          </a:p>
          <a:p>
            <a:endParaRPr lang="cs-CZ" dirty="0"/>
          </a:p>
          <a:p>
            <a:r>
              <a:rPr lang="cs-CZ" dirty="0" smtClean="0"/>
              <a:t>NA SÍTNICI – …………………. BUŇKY - …………… (BAREVNÉ VIDĚNÍ) A ……………… (ROZLIŠÍ SVĚTLO A TMU)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1984445"/>
              </p:ext>
            </p:extLst>
          </p:nvPr>
        </p:nvGraphicFramePr>
        <p:xfrm>
          <a:off x="1369036" y="3233738"/>
          <a:ext cx="6405925" cy="2783586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69931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/>
                        <a:t>ORIGINAL UPLOADER WAS ARMY1987 AT EN.WIKIPEDIA. </a:t>
                      </a:r>
                      <a:r>
                        <a:rPr lang="cs-CZ" sz="1100" i="1" dirty="0" err="1" smtClean="0"/>
                        <a:t>Wikipedia.cz</a:t>
                      </a:r>
                      <a:r>
                        <a:rPr lang="cs-CZ" sz="1100" dirty="0" smtClean="0"/>
                        <a:t> [online]. [cit. 22.5.2012]. Dostupný na WWW: &lt;http://cs.wikipedia.org/wiki/Soubor:Srgbspectrum.png&gt;.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1100" dirty="0" smtClean="0"/>
                        <a:t>SCHEMATIC_DIAGRAM_OF_THE_HUMAN_EYE_EN.SVG: RHCASTILHOS. </a:t>
                      </a:r>
                      <a:r>
                        <a:rPr lang="cs-CZ" sz="1100" i="1" dirty="0" err="1" smtClean="0"/>
                        <a:t>Wikipedia.cz</a:t>
                      </a:r>
                      <a:r>
                        <a:rPr lang="cs-CZ" sz="1100" dirty="0" smtClean="0"/>
                        <a:t> [online]. [cit. 22.5.2012]. Dostupný na WWW: &lt;http://cs.wikipedia.org/wiki/Soubor:Schematic_diagram_of_the_human_eye_cs.svg&gt;.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/>
                        <a:t>USER:TÓ CAMPOS1. </a:t>
                      </a:r>
                      <a:r>
                        <a:rPr lang="cs-CZ" sz="1100" i="1" dirty="0" err="1" smtClean="0"/>
                        <a:t>Wikipedia.cz</a:t>
                      </a:r>
                      <a:r>
                        <a:rPr lang="cs-CZ" sz="1100" dirty="0" smtClean="0"/>
                        <a:t> [online]. [cit. 22.5.2012]. Dostupný na WWW: &lt;http://cs.wikipedia.org/wiki/Soubor:Grid_illusion.svg&gt;.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/>
                        <a:t>DODEK. </a:t>
                      </a:r>
                      <a:r>
                        <a:rPr lang="cs-CZ" sz="1100" i="1" dirty="0" err="1" smtClean="0"/>
                        <a:t>Wikipedia.cz</a:t>
                      </a:r>
                      <a:r>
                        <a:rPr lang="cs-CZ" sz="1100" dirty="0" smtClean="0"/>
                        <a:t> [online]. [cit. 22.5.2012]. Dostupný na WWW: &lt;http://cs.wikipedia.org/wiki/Soubor:Gradient-optical-illusion.svg&gt;. 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cs-CZ" sz="110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4034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341</Words>
  <Application>Microsoft Office PowerPoint</Application>
  <PresentationFormat>Předvádění na obrazovce (4:3)</PresentationFormat>
  <Paragraphs>92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Prezentace aplikace PowerPoint</vt:lpstr>
      <vt:lpstr>SMYSLOVÁ SOUSTAVA</vt:lpstr>
      <vt:lpstr>ZRAK</vt:lpstr>
      <vt:lpstr>SPEKTRUM VIDITELNÉHO SVĚTLA</vt:lpstr>
      <vt:lpstr>OKO – ČIDLO ZRAKU</vt:lpstr>
      <vt:lpstr>STAVBA OKA</vt:lpstr>
      <vt:lpstr>Prezentace aplikace PowerPoint</vt:lpstr>
      <vt:lpstr>VADY ZRAKU</vt:lpstr>
      <vt:lpstr>ZRAKOVÉ KLAMY</vt:lpstr>
      <vt:lpstr>POPIŠ STAVBU OKA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SMYSLOVÁ SOUSTAVA</dc:title>
  <dc:creator>admin</dc:creator>
  <cp:lastModifiedBy>blahova</cp:lastModifiedBy>
  <cp:revision>15</cp:revision>
  <dcterms:created xsi:type="dcterms:W3CDTF">2012-05-14T19:10:54Z</dcterms:created>
  <dcterms:modified xsi:type="dcterms:W3CDTF">2012-05-23T10:58:18Z</dcterms:modified>
</cp:coreProperties>
</file>