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3" r:id="rId7"/>
    <p:sldId id="264" r:id="rId8"/>
    <p:sldId id="265" r:id="rId9"/>
    <p:sldId id="266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E6D5C-D0F6-46A6-A296-5A809703816B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599A8-B0DC-4723-8645-BB0FC73FF7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E6D5C-D0F6-46A6-A296-5A809703816B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599A8-B0DC-4723-8645-BB0FC73FF7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E6D5C-D0F6-46A6-A296-5A809703816B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599A8-B0DC-4723-8645-BB0FC73FF7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E6D5C-D0F6-46A6-A296-5A809703816B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599A8-B0DC-4723-8645-BB0FC73FF7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E6D5C-D0F6-46A6-A296-5A809703816B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599A8-B0DC-4723-8645-BB0FC73FF7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E6D5C-D0F6-46A6-A296-5A809703816B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599A8-B0DC-4723-8645-BB0FC73FF7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E6D5C-D0F6-46A6-A296-5A809703816B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599A8-B0DC-4723-8645-BB0FC73FF7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E6D5C-D0F6-46A6-A296-5A809703816B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599A8-B0DC-4723-8645-BB0FC73FF7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E6D5C-D0F6-46A6-A296-5A809703816B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599A8-B0DC-4723-8645-BB0FC73FF7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E6D5C-D0F6-46A6-A296-5A809703816B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599A8-B0DC-4723-8645-BB0FC73FF7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E6D5C-D0F6-46A6-A296-5A809703816B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599A8-B0DC-4723-8645-BB0FC73FF7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2E6D5C-D0F6-46A6-A296-5A809703816B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2599A8-B0DC-4723-8645-BB0FC73FF75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61318494"/>
              </p:ext>
            </p:extLst>
          </p:nvPr>
        </p:nvGraphicFramePr>
        <p:xfrm>
          <a:off x="1368425" y="2924944"/>
          <a:ext cx="6405925" cy="32796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Bláhová Eva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VY_32_INOVACE_12B_18_Rozmnožovací soustava muže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12B_PŘ 8.roč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22.5.2012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8.B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 procvičení učiva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Žáci se seznamují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stavbou a funkcí rozmnožovací soustavy muže. Na závěrečných snímcích procvičí a upevní učivo.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ROZMNOŽOVACÍ SOUSTAVA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FUNKCE: ZACHOVÁNÍ DRUHU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MUŽSKÝ POHLAVNÍ ORGÁN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VARLATA</a:t>
            </a:r>
            <a:r>
              <a:rPr lang="cs-CZ" dirty="0" smtClean="0"/>
              <a:t> – PÁROVÁ ŽLÁZA, V KANÁLCÍCH VZNIKAJÍ MILIONY </a:t>
            </a:r>
            <a:r>
              <a:rPr lang="cs-CZ" u="sng" dirty="0" smtClean="0"/>
              <a:t>SPERMIÍ</a:t>
            </a:r>
            <a:r>
              <a:rPr lang="cs-CZ" dirty="0" smtClean="0"/>
              <a:t> – POHLAVNÍ BUŇKY, PŘENÁŠEJÍ DĚDIČNOU INFORMACI</a:t>
            </a:r>
          </a:p>
          <a:p>
            <a:pPr lvl="3"/>
            <a:r>
              <a:rPr lang="cs-CZ" sz="3200" dirty="0" smtClean="0"/>
              <a:t>ZDE VZNIKÁ TAKÉ </a:t>
            </a:r>
            <a:r>
              <a:rPr lang="cs-CZ" sz="3200" u="sng" dirty="0" smtClean="0"/>
              <a:t>TESTOSTERON</a:t>
            </a:r>
            <a:r>
              <a:rPr lang="cs-CZ" sz="3200" dirty="0" smtClean="0"/>
              <a:t> – POHLAVNÍ HORMON – VZNIK DRUHOTNÝCH POHLAVNÍCH ZNAKŮ (ZMĚNA HLASU, VOUSY, TĚLESNÉ OCHLUPENÍ, SVALY)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220px-Male_reproductive_system_lateral_nolabel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3435" r="6871"/>
          <a:stretch>
            <a:fillRect/>
          </a:stretch>
        </p:blipFill>
        <p:spPr>
          <a:xfrm>
            <a:off x="2200083" y="836712"/>
            <a:ext cx="5006901" cy="5328592"/>
          </a:xfrm>
        </p:spPr>
      </p:pic>
      <p:sp>
        <p:nvSpPr>
          <p:cNvPr id="5" name="TextovéPole 4"/>
          <p:cNvSpPr txBox="1"/>
          <p:nvPr/>
        </p:nvSpPr>
        <p:spPr>
          <a:xfrm>
            <a:off x="611560" y="2060848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MOČOVÝ MĚCHÝŘ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256490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KOST STYDKÁ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47664" y="378904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PENIS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3568" y="4149080"/>
            <a:ext cx="201622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TOPOŘIVÉ TĚLESO</a:t>
            </a:r>
            <a:endParaRPr lang="cs-CZ" sz="1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03648" y="486916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ŽALUD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71600" y="522920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PŘEDKOŽKA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9512" y="5661248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ÚSTÍ MOČOVÉ TRUBICE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20272" y="1556792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TRAČNÍK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020272" y="2492896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KONEČNÍK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020272" y="342900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PROSTATA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020272" y="2924944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SEMENNÝ VÁČEK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020272" y="407707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ŘITNÍ OTVOR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092280" y="4437112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CHÁMOVOD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020272" y="4797152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NADVARLE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876256" y="5157192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VARLE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020272" y="5661248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ŠOUREK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POHLAVNÍ ORGÁNY MUŽE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</p:spPr>
        <p:txBody>
          <a:bodyPr/>
          <a:lstStyle/>
          <a:p>
            <a:r>
              <a:rPr lang="cs-CZ" dirty="0" smtClean="0"/>
              <a:t>VARLATA</a:t>
            </a:r>
          </a:p>
          <a:p>
            <a:r>
              <a:rPr lang="cs-CZ" dirty="0" smtClean="0"/>
              <a:t>NADVARLE – ZÁSOBÁRNA SPERMIÍ</a:t>
            </a:r>
          </a:p>
          <a:p>
            <a:r>
              <a:rPr lang="cs-CZ" dirty="0" smtClean="0"/>
              <a:t>CHÁMOVOD – TRANSPORT SPERMIÍ </a:t>
            </a:r>
            <a:r>
              <a:rPr lang="cs-CZ" dirty="0" smtClean="0"/>
              <a:t>                               Z </a:t>
            </a:r>
            <a:r>
              <a:rPr lang="cs-CZ" dirty="0" smtClean="0"/>
              <a:t>NADVARLETE DO MOČOVÉ TRUBICE</a:t>
            </a:r>
          </a:p>
          <a:p>
            <a:r>
              <a:rPr lang="cs-CZ" dirty="0" smtClean="0"/>
              <a:t>PROSTATA – PŘÍDATNÁ ŽLÁZA, TVOŘÍ SEKRET</a:t>
            </a:r>
          </a:p>
          <a:p>
            <a:r>
              <a:rPr lang="cs-CZ" dirty="0" smtClean="0"/>
              <a:t>PENIS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SPERMIE</a:t>
            </a:r>
            <a:endParaRPr lang="cs-CZ" dirty="0"/>
          </a:p>
        </p:txBody>
      </p:sp>
      <p:pic>
        <p:nvPicPr>
          <p:cNvPr id="4" name="Zástupný symbol pro obsah 3" descr="530px-Complete_diagram_of_a_human_spermatozoa_cs_svg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b="72823"/>
          <a:stretch>
            <a:fillRect/>
          </a:stretch>
        </p:blipFill>
        <p:spPr>
          <a:xfrm>
            <a:off x="755576" y="3789040"/>
            <a:ext cx="7576698" cy="2016224"/>
          </a:xfrm>
        </p:spPr>
      </p:pic>
      <p:sp>
        <p:nvSpPr>
          <p:cNvPr id="5" name="TextovéPole 4"/>
          <p:cNvSpPr txBox="1"/>
          <p:nvPr/>
        </p:nvSpPr>
        <p:spPr>
          <a:xfrm>
            <a:off x="251520" y="1268760"/>
            <a:ext cx="871296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MUŽSKÁ POHLAVNÍ BUŇKA S POLOVIČNÍM POČTEM CHROMOZOMŮ- U ČLOVĚKA 23</a:t>
            </a:r>
          </a:p>
          <a:p>
            <a:endParaRPr lang="cs-CZ" sz="2000" dirty="0" smtClean="0"/>
          </a:p>
          <a:p>
            <a:r>
              <a:rPr lang="cs-CZ" sz="2000" dirty="0" smtClean="0"/>
              <a:t>PŘI 1 EJAKULACI UVOLNĚNO ASI 200 000 </a:t>
            </a:r>
            <a:r>
              <a:rPr lang="cs-CZ" sz="2000" dirty="0" err="1" smtClean="0"/>
              <a:t>000</a:t>
            </a:r>
            <a:r>
              <a:rPr lang="cs-CZ" sz="2000" dirty="0" smtClean="0"/>
              <a:t> SPERMIÍ, K VAJÍČKU SE DOSTANE ASI 200</a:t>
            </a:r>
          </a:p>
          <a:p>
            <a:endParaRPr lang="cs-CZ" sz="2000" dirty="0"/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EREKCE – ZTOPOŘENÍ PENISU</a:t>
            </a:r>
          </a:p>
          <a:p>
            <a:r>
              <a:rPr lang="cs-CZ" dirty="0" smtClean="0"/>
              <a:t>EJAKULACE – PRUDKÉ VYPUZENÍ SPERMATU</a:t>
            </a:r>
          </a:p>
          <a:p>
            <a:r>
              <a:rPr lang="cs-CZ" dirty="0" smtClean="0"/>
              <a:t>OPLOZENÍ – SPLYNUTÍ VAJÍČKA A SPERMIE </a:t>
            </a:r>
            <a:r>
              <a:rPr lang="cs-CZ" dirty="0" smtClean="0"/>
              <a:t>            ZA </a:t>
            </a:r>
            <a:r>
              <a:rPr lang="cs-CZ" dirty="0" smtClean="0"/>
              <a:t>VZNIKU ZYGOTY – JEDNOBUNĚČNÝ ÚTVAR S PLNÝM POČTEM CHROMOZOMŮ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 OBRÁZEK</a:t>
            </a:r>
            <a:endParaRPr lang="cs-CZ" dirty="0"/>
          </a:p>
        </p:txBody>
      </p:sp>
      <p:pic>
        <p:nvPicPr>
          <p:cNvPr id="4" name="Zástupný symbol pro obsah 3" descr="220px-Male_reproductive_system_lateral_nolabel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979712" y="1388727"/>
            <a:ext cx="5472607" cy="5223850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TEXT: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VARLATA</a:t>
            </a:r>
            <a:r>
              <a:rPr lang="cs-CZ" dirty="0" smtClean="0"/>
              <a:t> – PÁROVÁ ŽLÁZA, V KANÁLCÍCH VZNIKAJÍ MILIONY …………… – POHLAVNÍ BUŇKY, PŘENÁŠEJÍ ……………. INFORMACI</a:t>
            </a:r>
          </a:p>
          <a:p>
            <a:pPr lvl="3"/>
            <a:r>
              <a:rPr lang="cs-CZ" sz="3200" dirty="0" smtClean="0"/>
              <a:t>ZDE VZNIKÁ TAKÉ ………….. – POHLAVNÍ HORMON – VZNIK DRUHOTNÝCH POHLAVNÍCH ZNAKŮ - ……………………</a:t>
            </a:r>
          </a:p>
          <a:p>
            <a:pPr lvl="3">
              <a:buNone/>
            </a:pPr>
            <a:r>
              <a:rPr lang="cs-CZ" sz="3200" dirty="0" smtClean="0"/>
              <a:t>…………………………………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1369036" y="3233738"/>
          <a:ext cx="6405925" cy="16413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28543"/>
                <a:gridCol w="5075169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dirty="0" smtClean="0"/>
                        <a:t>BMF81. </a:t>
                      </a:r>
                      <a:r>
                        <a:rPr lang="cs-CZ" sz="1100" i="1" dirty="0" err="1" smtClean="0"/>
                        <a:t>Wikipedia.cz</a:t>
                      </a:r>
                      <a:r>
                        <a:rPr lang="cs-CZ" sz="1100" dirty="0" smtClean="0"/>
                        <a:t> [online]. [cit. 22.5.2012]. Dostupný na WWW: &lt;http://cs.wikipedia.org/wiki/Soubor:Male_reproductive_system_lateral_nolabel.png&gt;. </a:t>
                      </a:r>
                    </a:p>
                    <a:p>
                      <a:pPr algn="l" fontAlgn="ctr"/>
                      <a:r>
                        <a:rPr lang="cs-CZ" sz="1100" dirty="0" smtClean="0"/>
                        <a:t>RUIZ, Mariana. </a:t>
                      </a:r>
                      <a:r>
                        <a:rPr lang="cs-CZ" sz="1100" i="1" dirty="0" err="1" smtClean="0"/>
                        <a:t>Wikipedia.cz</a:t>
                      </a:r>
                      <a:r>
                        <a:rPr lang="cs-CZ" sz="1100" dirty="0" smtClean="0"/>
                        <a:t> [online]. [cit. 22.5.2012]. </a:t>
                      </a:r>
                      <a:r>
                        <a:rPr lang="cs-CZ" sz="1100" smtClean="0"/>
                        <a:t>Dostupný na WWW: &lt;http://cs.wikipedia.org/wiki/Soubor:Complete_diagram_of_a_human_spermatozoa_cs.svg&gt;. </a:t>
                      </a:r>
                      <a:endParaRPr lang="cs-CZ" sz="1100" b="0" i="0" u="none" strike="noStrike" dirty="0" smtClean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317</Words>
  <Application>Microsoft Office PowerPoint</Application>
  <PresentationFormat>Předvádění na obrazovce (4:3)</PresentationFormat>
  <Paragraphs>79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ROZMNOŽOVACÍ SOUSTAVA</vt:lpstr>
      <vt:lpstr>MUŽSKÝ POHLAVNÍ ORGÁN</vt:lpstr>
      <vt:lpstr>Snímek 4</vt:lpstr>
      <vt:lpstr>POHLAVNÍ ORGÁNY MUŽE</vt:lpstr>
      <vt:lpstr>SPERMIE</vt:lpstr>
      <vt:lpstr>POJMY</vt:lpstr>
      <vt:lpstr>POPIŠ OBRÁZEK</vt:lpstr>
      <vt:lpstr>DOPLŇ TEXT: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Dum</cp:lastModifiedBy>
  <cp:revision>16</cp:revision>
  <dcterms:created xsi:type="dcterms:W3CDTF">2012-05-21T17:48:58Z</dcterms:created>
  <dcterms:modified xsi:type="dcterms:W3CDTF">2012-05-24T20:43:42Z</dcterms:modified>
</cp:coreProperties>
</file>