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5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542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674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801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795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205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474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679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369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329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352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31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7A2FBC-E776-4C04-8AAE-A3140BC4D94C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F03E3-B2C1-43A4-AA15-CE15B36C79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3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slide" Target="slide15.xml"/><Relationship Id="rId4" Type="http://schemas.openxmlformats.org/officeDocument/2006/relationships/slide" Target="slide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7.xml"/><Relationship Id="rId4" Type="http://schemas.openxmlformats.org/officeDocument/2006/relationships/slide" Target="slide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10447" y="836712"/>
            <a:ext cx="306712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Tělesa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84032"/>
            <a:ext cx="8120063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6" descr="C:\Users\gawronova\AppData\Local\Microsoft\Windows\Temporary Internet Files\Content.IE5\9EQIXRAY\MP900438800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94" y="152636"/>
            <a:ext cx="8697609" cy="655272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bdélník 5"/>
          <p:cNvSpPr/>
          <p:nvPr/>
        </p:nvSpPr>
        <p:spPr>
          <a:xfrm>
            <a:off x="447963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1306" y="4055674"/>
            <a:ext cx="86485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Geometrická tělesa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77" y="5256003"/>
            <a:ext cx="8820472" cy="1601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1777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855737" y="462902"/>
            <a:ext cx="7488832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VY_32_INOVACE_17_GEOMETRICKÁ</a:t>
            </a:r>
            <a:r>
              <a:rPr kumimoji="0" lang="cs-CZ" sz="16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TĚLESA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_GAWRONOV</a:t>
            </a:r>
            <a:r>
              <a:rPr lang="cs-CZ" sz="1600" b="1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9461882"/>
              </p:ext>
            </p:extLst>
          </p:nvPr>
        </p:nvGraphicFramePr>
        <p:xfrm>
          <a:off x="683568" y="908720"/>
          <a:ext cx="7992888" cy="4668612"/>
        </p:xfrm>
        <a:graphic>
          <a:graphicData uri="http://schemas.openxmlformats.org/drawingml/2006/table">
            <a:tbl>
              <a:tblPr firstRow="1" firstCol="1" bandRow="1" bandCol="1">
                <a:tableStyleId>{284E427A-3D55-4303-BF80-6455036E1DE7}</a:tableStyleId>
              </a:tblPr>
              <a:tblGrid>
                <a:gridCol w="2006049"/>
                <a:gridCol w="5986839"/>
              </a:tblGrid>
              <a:tr h="5437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200" dirty="0" smtClean="0">
                        <a:effectLst/>
                      </a:endParaRPr>
                    </a:p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Žáci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se naučí poznávat, pojmenovat a třídit základní geometrická tělesa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53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Autor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Jana </a:t>
                      </a:r>
                      <a:r>
                        <a:rPr lang="cs-CZ" sz="1200" dirty="0" err="1">
                          <a:effectLst/>
                        </a:rPr>
                        <a:t>Gawronová</a:t>
                      </a:r>
                      <a:r>
                        <a:rPr lang="cs-CZ" sz="1200" dirty="0">
                          <a:effectLst/>
                        </a:rPr>
                        <a:t>, Mgr.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3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Sada DUM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Matematika a její aplikace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405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Předmět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Geometrie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35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Očekávaný výstup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</a:rPr>
                        <a:t>Poznávat a určovat geometrická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tělesa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12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Klíčová slova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</a:rPr>
                        <a:t>Geometrická tělesa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137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Druh učebního materiálu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 PowerPoint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13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Cílová skupina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Žák základní školy praktické 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788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Stupeň a typ vzdělávání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Základní vzdělávání – I. stupeň, 5. ročník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13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Ověřeno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Datum: </a:t>
                      </a:r>
                      <a:r>
                        <a:rPr lang="cs-CZ" sz="1200" dirty="0" smtClean="0">
                          <a:effectLst/>
                        </a:rPr>
                        <a:t>25. 5. </a:t>
                      </a:r>
                      <a:r>
                        <a:rPr lang="cs-CZ" sz="1200" dirty="0">
                          <a:effectLst/>
                        </a:rPr>
                        <a:t>2012, třída: V. A, pracoviště: ZŠ Karviná, ul. Komenského 614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13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R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http://office.microsoft.com/cs-cz/images/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accent5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956" y="5877272"/>
            <a:ext cx="4868391" cy="70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20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90" y="524943"/>
            <a:ext cx="8132058" cy="5969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764704"/>
            <a:ext cx="1745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ÚKOL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07607" y="3933056"/>
            <a:ext cx="5556522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Nachystejte si stavebnici </a:t>
            </a:r>
          </a:p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geometrických těles</a:t>
            </a:r>
          </a:p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po </a:t>
            </a:r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celou </a:t>
            </a:r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dobu prezentace</a:t>
            </a:r>
          </a:p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 nimi pracujte!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431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WS9ZG32B\MP900401474[1]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966" b="38731"/>
          <a:stretch/>
        </p:blipFill>
        <p:spPr bwMode="auto">
          <a:xfrm>
            <a:off x="859276" y="2183943"/>
            <a:ext cx="3421779" cy="429031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C:\Users\gawronova\AppData\Local\Microsoft\Windows\Temporary Internet Files\Content.IE5\WS9ZG32B\MP90043282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22" t="8006" r="25758"/>
          <a:stretch/>
        </p:blipFill>
        <p:spPr bwMode="auto">
          <a:xfrm>
            <a:off x="5003335" y="2183943"/>
            <a:ext cx="3240360" cy="4290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21055" y="764704"/>
            <a:ext cx="236154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jehlan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C:\Users\gawronova\AppData\Local\Microsoft\Windows\Temporary Internet Files\Content.IE5\TC2NESPB\MC900396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493" y="380747"/>
            <a:ext cx="1098787" cy="1572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06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68800" y="916895"/>
            <a:ext cx="272799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krychle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2" descr="C:\Users\gawronova\AppData\Local\Microsoft\Windows\Temporary Internet Files\Content.IE5\0YHW0MGY\MP900399551[1]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8" r="12598" b="37805"/>
          <a:stretch/>
        </p:blipFill>
        <p:spPr bwMode="auto">
          <a:xfrm>
            <a:off x="734291" y="2564904"/>
            <a:ext cx="3713018" cy="344053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730" y="2579493"/>
            <a:ext cx="3627437" cy="343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 descr="C:\Users\gawronova\AppData\Local\Microsoft\Windows\Temporary Internet Files\Content.IE5\SRQ7EU8C\MP9004028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64096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29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883715"/>
            <a:ext cx="2369632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kvádr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2" descr="C:\Users\gawronova\AppData\Local\Microsoft\Windows\Temporary Internet Files\Content.IE5\O6ILD229\MC900441288[1].pn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77" t="-2454" r="777" b="16325"/>
          <a:stretch/>
        </p:blipFill>
        <p:spPr bwMode="auto">
          <a:xfrm>
            <a:off x="251163" y="2348880"/>
            <a:ext cx="4320480" cy="4241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765" y="2204864"/>
            <a:ext cx="3783853" cy="436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 descr="C:\Users\gawronova\AppData\Local\Microsoft\Windows\Temporary Internet Files\Content.IE5\SUYML8T8\MC9004417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758" y="1886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23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72111" y="1412776"/>
            <a:ext cx="210993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koule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2" descr="C:\Users\gawronova\AppData\Local\Microsoft\Windows\Temporary Internet Files\Content.IE5\9EQIXRAY\MC900437065[1].pn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349" y="67854"/>
            <a:ext cx="2880320" cy="295232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gawronova\AppData\Local\Microsoft\Windows\Temporary Internet Files\Content.IE5\0YHW0MGY\MP900315569[1]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48680"/>
            <a:ext cx="2808312" cy="2183366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12898"/>
            <a:ext cx="4114800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40968"/>
            <a:ext cx="3114675" cy="315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177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27541" y="679459"/>
            <a:ext cx="198926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kužel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41005"/>
            <a:ext cx="3566596" cy="4571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16965"/>
            <a:ext cx="3744416" cy="5241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 descr="C:\Users\gawronova\AppData\Local\Microsoft\Windows\Temporary Internet Files\Content.IE5\SRQ7EU8C\MC900333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6672"/>
            <a:ext cx="1153522" cy="121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054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91133" y="692696"/>
            <a:ext cx="198047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válec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10" descr="C:\Users\gawronova\AppData\Local\Microsoft\Windows\Temporary Internet Files\Content.IE5\1612I4LI\MP9003905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54" y="2204864"/>
            <a:ext cx="4200958" cy="420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gawronova\AppData\Local\Microsoft\Windows\Temporary Internet Files\Content.IE5\WS9ZG32B\MP9004306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224400"/>
            <a:ext cx="2563453" cy="321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C:\Users\gawronova\AppData\Local\Microsoft\Windows\Temporary Internet Files\Content.IE5\1612I4LI\MC900361462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30827"/>
            <a:ext cx="3960440" cy="34665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443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gawronova\AppData\Local\Microsoft\Windows\Temporary Internet Files\Content.IE5\TC2NESPB\MP9001826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7000"/>
            <a:ext cx="2994443" cy="449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gawronova\AppData\Local\Microsoft\Windows\Temporary Internet Files\Content.IE5\TC2NESPB\MP9004006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0784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5400" y="4882898"/>
            <a:ext cx="3758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ádinka se zelenou tekutinou má tvar: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45936" y="1154308"/>
            <a:ext cx="1937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Globus je ve tvaru:</a:t>
            </a:r>
            <a:endParaRPr lang="cs-CZ" dirty="0"/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4559905" y="1898393"/>
            <a:ext cx="11865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kruhu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>
            <a:hlinkClick r:id="rId5" action="ppaction://hlinksldjump"/>
          </p:cNvPr>
          <p:cNvSpPr/>
          <p:nvPr/>
        </p:nvSpPr>
        <p:spPr>
          <a:xfrm>
            <a:off x="3820481" y="2586554"/>
            <a:ext cx="11188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koule</a:t>
            </a:r>
            <a:endParaRPr lang="cs-CZ" sz="3200" b="1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1054985" y="5330531"/>
            <a:ext cx="12668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rgbClr val="00B050"/>
                </a:solidFill>
                <a:effectLst/>
              </a:rPr>
              <a:t>kužele</a:t>
            </a:r>
            <a:endParaRPr lang="cs-CZ" sz="3200" b="1" cap="none" spc="0" dirty="0">
              <a:ln/>
              <a:solidFill>
                <a:srgbClr val="00B050"/>
              </a:solidFill>
              <a:effectLst/>
            </a:endParaRPr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2385140" y="5805117"/>
            <a:ext cx="117874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válce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7" name="Picture 3" descr="C:\Users\gawronova\AppData\Local\Microsoft\Windows\Temporary Internet Files\Content.IE5\TC2NESPB\MC9004384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393" y="3976909"/>
            <a:ext cx="2795822" cy="249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136053" y="4227089"/>
            <a:ext cx="180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obrázku jsou:</a:t>
            </a:r>
            <a:endParaRPr lang="cs-CZ" dirty="0"/>
          </a:p>
        </p:txBody>
      </p:sp>
      <p:sp>
        <p:nvSpPr>
          <p:cNvPr id="12" name="Obdélník 11">
            <a:hlinkClick r:id="rId5" action="ppaction://hlinksldjump"/>
          </p:cNvPr>
          <p:cNvSpPr/>
          <p:nvPr/>
        </p:nvSpPr>
        <p:spPr>
          <a:xfrm>
            <a:off x="7499568" y="4805954"/>
            <a:ext cx="131023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krychle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4" action="ppaction://hlinksldjump"/>
          </p:cNvPr>
          <p:cNvSpPr/>
          <p:nvPr/>
        </p:nvSpPr>
        <p:spPr>
          <a:xfrm>
            <a:off x="7558430" y="5533662"/>
            <a:ext cx="11925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>
                  <a:prstDash val="solid"/>
                </a:ln>
                <a:solidFill>
                  <a:srgbClr val="7030A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kvádry</a:t>
            </a:r>
            <a:endParaRPr lang="cs-CZ" sz="2800" b="1" cap="none" spc="0" dirty="0">
              <a:ln>
                <a:prstDash val="solid"/>
              </a:ln>
              <a:solidFill>
                <a:srgbClr val="7030A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2246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gawronova\AppData\Local\Microsoft\Windows\Temporary Internet Files\Content.IE5\1612I4LI\MC90043475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489960"/>
            <a:ext cx="2651007" cy="265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gawronova\AppData\Local\Microsoft\Windows\Temporary Internet Files\Content.IE5\SUYML8T8\MP900422143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53" t="44750" r="39368"/>
          <a:stretch/>
        </p:blipFill>
        <p:spPr bwMode="auto">
          <a:xfrm>
            <a:off x="820654" y="1053456"/>
            <a:ext cx="1800200" cy="273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gawronova\AppData\Local\Microsoft\Windows\Temporary Internet Files\Content.IE5\SRQ7EU8C\MP90034203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82" t="4729" r="15854" b="3937"/>
          <a:stretch/>
        </p:blipFill>
        <p:spPr bwMode="auto">
          <a:xfrm>
            <a:off x="3435926" y="3624989"/>
            <a:ext cx="2864266" cy="2526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055006"/>
            <a:ext cx="1908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Dívka drží v rukou: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51134" y="3884559"/>
            <a:ext cx="1675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Balíček má tvar: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980728"/>
            <a:ext cx="2048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 je ve tvaru:</a:t>
            </a:r>
            <a:endParaRPr lang="cs-CZ" dirty="0"/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1802520" y="4578226"/>
            <a:ext cx="9086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kouli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>
            <a:hlinkClick r:id="rId6" action="ppaction://hlinksldjump"/>
          </p:cNvPr>
          <p:cNvSpPr/>
          <p:nvPr/>
        </p:nvSpPr>
        <p:spPr>
          <a:xfrm>
            <a:off x="851426" y="5250872"/>
            <a:ext cx="9510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kužel</a:t>
            </a:r>
            <a:endParaRPr lang="cs-CZ" sz="28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5" action="ppaction://hlinksldjump"/>
          </p:cNvPr>
          <p:cNvSpPr/>
          <p:nvPr/>
        </p:nvSpPr>
        <p:spPr>
          <a:xfrm>
            <a:off x="4988384" y="1619528"/>
            <a:ext cx="113223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kužele</a:t>
            </a:r>
            <a:endParaRPr lang="cs-CZ" sz="2800" b="1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>
            <a:hlinkClick r:id="rId6" action="ppaction://hlinksldjump"/>
          </p:cNvPr>
          <p:cNvSpPr/>
          <p:nvPr/>
        </p:nvSpPr>
        <p:spPr>
          <a:xfrm>
            <a:off x="4041138" y="2139940"/>
            <a:ext cx="94724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válce</a:t>
            </a:r>
            <a:endParaRPr lang="cs-CZ" sz="2800" b="1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>
            <a:hlinkClick r:id="rId6" action="ppaction://hlinksldjump"/>
          </p:cNvPr>
          <p:cNvSpPr/>
          <p:nvPr/>
        </p:nvSpPr>
        <p:spPr>
          <a:xfrm>
            <a:off x="7288767" y="4578226"/>
            <a:ext cx="12653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krychle</a:t>
            </a:r>
            <a:endParaRPr lang="cs-CZ" sz="2800" b="1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Obdélník 10">
            <a:hlinkClick r:id="rId5" action="ppaction://hlinksldjump"/>
          </p:cNvPr>
          <p:cNvSpPr/>
          <p:nvPr/>
        </p:nvSpPr>
        <p:spPr>
          <a:xfrm>
            <a:off x="6657331" y="5373216"/>
            <a:ext cx="121334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kvádru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275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gawronova\AppData\Local\Microsoft\Windows\Temporary Internet Files\Content.IE5\SUYML8T8\MC900391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963" y="727956"/>
            <a:ext cx="231264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gawronova\AppData\Local\Microsoft\Windows\Temporary Internet Files\Content.IE5\SUYML8T8\MC9003797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43918"/>
            <a:ext cx="2496935" cy="288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gawronova\AppData\Local\Microsoft\Windows\Temporary Internet Files\Content.IE5\SUYML8T8\MC900234146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63" r="15148" b="9736"/>
          <a:stretch/>
        </p:blipFill>
        <p:spPr bwMode="auto">
          <a:xfrm>
            <a:off x="5681845" y="3582308"/>
            <a:ext cx="1770359" cy="2294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gawronova\AppData\Local\Microsoft\Windows\Temporary Internet Files\Content.IE5\WAW1QHUB\MC9002372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46004"/>
            <a:ext cx="3744416" cy="247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476672"/>
            <a:ext cx="4410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Věci kolem nás mají různé tvary, pojmenuj 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25867" y="3516854"/>
            <a:ext cx="249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yramida  -   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3212976"/>
            <a:ext cx="2077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rabice - 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7029" y="5862395"/>
            <a:ext cx="2073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alík - 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81845" y="6053127"/>
            <a:ext cx="2321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popelnice - _________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71817" y="3320698"/>
            <a:ext cx="110799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spc="0" dirty="0" smtClean="0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jehlan</a:t>
            </a:r>
            <a:endParaRPr lang="cs-CZ" sz="2800" b="1" spc="0" dirty="0">
              <a:ln/>
              <a:solidFill>
                <a:schemeClr val="accent2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6216" y="3002820"/>
            <a:ext cx="10209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kvádr</a:t>
            </a:r>
            <a:endParaRPr lang="cs-CZ" sz="2800" b="1" spc="0" dirty="0">
              <a:ln/>
              <a:solidFill>
                <a:schemeClr val="accent2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17443" y="5687814"/>
            <a:ext cx="12653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krychle</a:t>
            </a:r>
            <a:endParaRPr lang="cs-CZ" sz="2800" b="1" spc="0" dirty="0">
              <a:ln/>
              <a:solidFill>
                <a:schemeClr val="accent2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42579" y="5877273"/>
            <a:ext cx="9472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spc="0" dirty="0" smtClean="0">
                <a:ln/>
                <a:solidFill>
                  <a:schemeClr val="accent2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válec</a:t>
            </a:r>
            <a:endParaRPr lang="cs-CZ" sz="2800" b="1" spc="0" dirty="0">
              <a:ln/>
              <a:solidFill>
                <a:schemeClr val="accent2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25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gawronova\AppData\Local\Microsoft\Windows\Temporary Internet Files\Content.IE5\SUYML8T8\MC900055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817" y="908720"/>
            <a:ext cx="5087447" cy="463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9464" y="262389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obrázku budou různá geometrická tělesa, tužkou interaktivní tabule je spojujte s názvy.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Která tělesa chybí?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92661" y="1484784"/>
            <a:ext cx="102098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kvádr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3986" y="2788373"/>
            <a:ext cx="12653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krychle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28632" y="4084384"/>
            <a:ext cx="9472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válec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652151" y="2787886"/>
            <a:ext cx="9510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kužel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70731" y="1621966"/>
            <a:ext cx="110799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jehlan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40910" y="4065580"/>
            <a:ext cx="100162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koule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5557158"/>
            <a:ext cx="3183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Kružítko potřebuješ na rýsování:</a:t>
            </a:r>
            <a:endParaRPr lang="cs-CZ" dirty="0"/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1955892" y="5984370"/>
            <a:ext cx="126310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čtverce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rId4" action="ppaction://hlinksldjump"/>
          </p:cNvPr>
          <p:cNvSpPr/>
          <p:nvPr/>
        </p:nvSpPr>
        <p:spPr>
          <a:xfrm>
            <a:off x="3954805" y="5984370"/>
            <a:ext cx="14334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kružnice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6069921" y="5997431"/>
            <a:ext cx="100162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koule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231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gawronova\AppData\Local\Microsoft\Windows\Temporary Internet Files\Content.IE5\1612I4LI\MP9004308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43" y="680810"/>
            <a:ext cx="4110506" cy="560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gawronova\AppData\Local\Microsoft\Windows\Temporary Internet Files\Content.IE5\O6ILD229\MP900438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733" y="682801"/>
            <a:ext cx="4085013" cy="272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gawronova\AppData\Local\Microsoft\Windows\Temporary Internet Files\Content.IE5\WS9ZG32B\MP9004308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175" y="3479505"/>
            <a:ext cx="3854268" cy="282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1223" y="311478"/>
            <a:ext cx="591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Ukazujte tělesa, která jsou na fotografiích a pojmenujte je.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6309320"/>
            <a:ext cx="6603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Ve skupinách postavte hrad a pojmenujte tělesa, která jste použili.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568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gawronova\AppData\Local\Microsoft\Windows\Temporary Internet Files\Content.IE5\SRQ7EU8C\MC90042448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31342"/>
            <a:ext cx="8508614" cy="344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66247" y="4581128"/>
            <a:ext cx="3084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správně!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lačítko akce: Zvuk 2">
            <a:hlinkClick r:id="" action="ppaction://hlinkshowjump?jump=lastslideviewed" highlightClick="1">
              <a:snd r:embed="rId3" name="cashreg.wav"/>
            </a:hlinkClick>
          </p:cNvPr>
          <p:cNvSpPr/>
          <p:nvPr/>
        </p:nvSpPr>
        <p:spPr>
          <a:xfrm>
            <a:off x="7524328" y="5805264"/>
            <a:ext cx="576064" cy="648072"/>
          </a:xfrm>
          <a:prstGeom prst="actionButtonSound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23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gawronova\AppData\Local\Microsoft\Windows\Temporary Internet Files\Content.IE5\SUYML8T8\MC9004338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706" y="1052736"/>
            <a:ext cx="3578582" cy="357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23658" y="4797152"/>
            <a:ext cx="25633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špatně!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lačítko akce: Zvuk 2">
            <a:hlinkClick r:id="" action="ppaction://hlinkshowjump?jump=lastslideviewed" highlightClick="1">
              <a:snd r:embed="rId3" name="voltage.wav"/>
            </a:hlinkClick>
          </p:cNvPr>
          <p:cNvSpPr/>
          <p:nvPr/>
        </p:nvSpPr>
        <p:spPr>
          <a:xfrm>
            <a:off x="7524328" y="5877272"/>
            <a:ext cx="576064" cy="648072"/>
          </a:xfrm>
          <a:prstGeom prst="actionButtonSound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49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241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gawronova</dc:creator>
  <cp:lastModifiedBy>gawronova</cp:lastModifiedBy>
  <cp:revision>31</cp:revision>
  <dcterms:created xsi:type="dcterms:W3CDTF">2012-04-29T19:06:11Z</dcterms:created>
  <dcterms:modified xsi:type="dcterms:W3CDTF">2012-05-25T08:16:37Z</dcterms:modified>
</cp:coreProperties>
</file>