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62" r:id="rId6"/>
    <p:sldId id="263" r:id="rId7"/>
    <p:sldId id="261" r:id="rId8"/>
    <p:sldId id="264" r:id="rId9"/>
    <p:sldId id="266" r:id="rId10"/>
    <p:sldId id="265" r:id="rId11"/>
    <p:sldId id="260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6DB3B79E-7F00-4241-B434-6AC98164B4A5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45CC58B2-EFC3-4F68-8F6B-1FCE5B40E3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3B79E-7F00-4241-B434-6AC98164B4A5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C58B2-EFC3-4F68-8F6B-1FCE5B40E3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3B79E-7F00-4241-B434-6AC98164B4A5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C58B2-EFC3-4F68-8F6B-1FCE5B40E3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3B79E-7F00-4241-B434-6AC98164B4A5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C58B2-EFC3-4F68-8F6B-1FCE5B40E3C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3B79E-7F00-4241-B434-6AC98164B4A5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C58B2-EFC3-4F68-8F6B-1FCE5B40E3C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3B79E-7F00-4241-B434-6AC98164B4A5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C58B2-EFC3-4F68-8F6B-1FCE5B40E3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3B79E-7F00-4241-B434-6AC98164B4A5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C58B2-EFC3-4F68-8F6B-1FCE5B40E3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6DB3B79E-7F00-4241-B434-6AC98164B4A5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45CC58B2-EFC3-4F68-8F6B-1FCE5B40E3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6DB3B79E-7F00-4241-B434-6AC98164B4A5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45CC58B2-EFC3-4F68-8F6B-1FCE5B40E3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3B79E-7F00-4241-B434-6AC98164B4A5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C58B2-EFC3-4F68-8F6B-1FCE5B40E3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3B79E-7F00-4241-B434-6AC98164B4A5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C58B2-EFC3-4F68-8F6B-1FCE5B40E3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DB3B79E-7F00-4241-B434-6AC98164B4A5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5CC58B2-EFC3-4F68-8F6B-1FCE5B40E3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188640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3">
                <a:lumMod val="75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6387" y="1412776"/>
            <a:ext cx="3911226" cy="36004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3">
                <a:lumMod val="75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190481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Zpracování a využití informací pro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VY_32_INOVACE_11_Word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– písmo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, odrážky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8845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39552" y="1884532"/>
            <a:ext cx="8121967" cy="212365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cap="none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MS Word </a:t>
            </a:r>
          </a:p>
          <a:p>
            <a:pPr algn="ctr"/>
            <a:r>
              <a:rPr lang="cs-CZ" sz="6600" b="1" cap="none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– </a:t>
            </a:r>
            <a:r>
              <a:rPr lang="cs-CZ" sz="6600" b="1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písmo, odrážky</a:t>
            </a:r>
            <a:endParaRPr lang="cs-CZ" sz="6600" b="1" cap="none" spc="50" dirty="0" smtClean="0">
              <a:ln w="11430"/>
              <a:solidFill>
                <a:srgbClr val="FFC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9552" y="4657067"/>
            <a:ext cx="180020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Autor: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19132" y="5253880"/>
            <a:ext cx="614238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Mgr. Hana Hartmannová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82003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06768" y="1465101"/>
            <a:ext cx="820404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Otevření p</a:t>
            </a:r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rogramu Word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683568" y="2790798"/>
            <a:ext cx="4572000" cy="240065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Klikáme myší postupně na:</a:t>
            </a:r>
          </a:p>
          <a:p>
            <a:endParaRPr lang="cs-CZ" sz="25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Start</a:t>
            </a: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Hlavním panelu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Všechny programy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Microsoft Office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Microsoft Word 2010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5130" y="2815654"/>
            <a:ext cx="1820876" cy="349338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8097" y="2815654"/>
            <a:ext cx="1801872" cy="35021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2815655"/>
            <a:ext cx="1810638" cy="3493385"/>
          </a:xfrm>
          <a:prstGeom prst="rect">
            <a:avLst/>
          </a:prstGeom>
        </p:spPr>
      </p:pic>
      <p:sp>
        <p:nvSpPr>
          <p:cNvPr id="10" name="Šipka doprava se zářezem 9"/>
          <p:cNvSpPr/>
          <p:nvPr/>
        </p:nvSpPr>
        <p:spPr>
          <a:xfrm>
            <a:off x="2730624" y="5657966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se zářezem 10"/>
          <p:cNvSpPr/>
          <p:nvPr/>
        </p:nvSpPr>
        <p:spPr>
          <a:xfrm>
            <a:off x="4139952" y="4022134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se zářezem 11"/>
          <p:cNvSpPr/>
          <p:nvPr/>
        </p:nvSpPr>
        <p:spPr>
          <a:xfrm>
            <a:off x="5683261" y="5301208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863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504157" y="1362464"/>
            <a:ext cx="220925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Písmo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378127"/>
            <a:ext cx="8352928" cy="4075209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endParaRPr lang="cs-CZ" sz="2500" dirty="0" smtClean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44" y="2688702"/>
            <a:ext cx="3898455" cy="1260839"/>
          </a:xfrm>
          <a:prstGeom prst="rect">
            <a:avLst/>
          </a:prstGeom>
        </p:spPr>
      </p:pic>
      <p:sp>
        <p:nvSpPr>
          <p:cNvPr id="15" name="Šipka doprava se zářezem 14"/>
          <p:cNvSpPr/>
          <p:nvPr/>
        </p:nvSpPr>
        <p:spPr>
          <a:xfrm rot="3199607">
            <a:off x="1040444" y="1639943"/>
            <a:ext cx="2363515" cy="460707"/>
          </a:xfrm>
          <a:prstGeom prst="notchedRightArrow">
            <a:avLst>
              <a:gd name="adj1" fmla="val 50000"/>
              <a:gd name="adj2" fmla="val 198839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698734"/>
            <a:ext cx="3168352" cy="3353226"/>
          </a:xfrm>
          <a:prstGeom prst="rect">
            <a:avLst/>
          </a:prstGeom>
        </p:spPr>
      </p:pic>
      <p:sp>
        <p:nvSpPr>
          <p:cNvPr id="17" name="Šipka doprava se zářezem 16"/>
          <p:cNvSpPr/>
          <p:nvPr/>
        </p:nvSpPr>
        <p:spPr>
          <a:xfrm>
            <a:off x="3779851" y="3629233"/>
            <a:ext cx="1685096" cy="460707"/>
          </a:xfrm>
          <a:prstGeom prst="notchedRightArrow">
            <a:avLst>
              <a:gd name="adj1" fmla="val 50000"/>
              <a:gd name="adj2" fmla="val 174591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ový popisek 17"/>
          <p:cNvSpPr/>
          <p:nvPr/>
        </p:nvSpPr>
        <p:spPr>
          <a:xfrm>
            <a:off x="539552" y="4150643"/>
            <a:ext cx="1242108" cy="504056"/>
          </a:xfrm>
          <a:prstGeom prst="wedgeRoundRectCallout">
            <a:avLst>
              <a:gd name="adj1" fmla="val 7819"/>
              <a:gd name="adj2" fmla="val -280705"/>
              <a:gd name="adj3" fmla="val 1666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vzhled</a:t>
            </a:r>
            <a:endParaRPr lang="cs-CZ" sz="2500" dirty="0"/>
          </a:p>
        </p:txBody>
      </p:sp>
      <p:sp>
        <p:nvSpPr>
          <p:cNvPr id="20" name="Zaoblený obdélníkový popisek 19"/>
          <p:cNvSpPr/>
          <p:nvPr/>
        </p:nvSpPr>
        <p:spPr>
          <a:xfrm>
            <a:off x="1916087" y="4163703"/>
            <a:ext cx="1287761" cy="504056"/>
          </a:xfrm>
          <a:prstGeom prst="wedgeRoundRectCallout">
            <a:avLst>
              <a:gd name="adj1" fmla="val -442"/>
              <a:gd name="adj2" fmla="val -280705"/>
              <a:gd name="adj3" fmla="val 1666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velikost</a:t>
            </a:r>
            <a:endParaRPr lang="cs-CZ" sz="2500" dirty="0"/>
          </a:p>
        </p:txBody>
      </p:sp>
      <p:sp>
        <p:nvSpPr>
          <p:cNvPr id="21" name="Zaoblený obdélníkový popisek 20"/>
          <p:cNvSpPr/>
          <p:nvPr/>
        </p:nvSpPr>
        <p:spPr>
          <a:xfrm>
            <a:off x="3371889" y="4163703"/>
            <a:ext cx="1188193" cy="504056"/>
          </a:xfrm>
          <a:prstGeom prst="wedgeRoundRectCallout">
            <a:avLst>
              <a:gd name="adj1" fmla="val 21981"/>
              <a:gd name="adj2" fmla="val -187549"/>
              <a:gd name="adj3" fmla="val 1666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barva</a:t>
            </a:r>
            <a:endParaRPr lang="cs-CZ" sz="2500" dirty="0"/>
          </a:p>
        </p:txBody>
      </p:sp>
      <p:sp>
        <p:nvSpPr>
          <p:cNvPr id="22" name="Zaoblený obdélníkový popisek 21"/>
          <p:cNvSpPr/>
          <p:nvPr/>
        </p:nvSpPr>
        <p:spPr>
          <a:xfrm>
            <a:off x="827584" y="5157192"/>
            <a:ext cx="2484214" cy="894768"/>
          </a:xfrm>
          <a:prstGeom prst="wedgeRoundRectCallout">
            <a:avLst>
              <a:gd name="adj1" fmla="val -38880"/>
              <a:gd name="adj2" fmla="val -243425"/>
              <a:gd name="adj3" fmla="val 1666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tučné, kurzíva, podtržené</a:t>
            </a:r>
            <a:endParaRPr lang="cs-CZ" sz="2500" dirty="0"/>
          </a:p>
        </p:txBody>
      </p:sp>
      <p:sp>
        <p:nvSpPr>
          <p:cNvPr id="23" name="Zaoblený obdélníkový popisek 22"/>
          <p:cNvSpPr/>
          <p:nvPr/>
        </p:nvSpPr>
        <p:spPr>
          <a:xfrm>
            <a:off x="3482951" y="5157192"/>
            <a:ext cx="1139448" cy="504056"/>
          </a:xfrm>
          <a:prstGeom prst="wedgeRoundRectCallout">
            <a:avLst>
              <a:gd name="adj1" fmla="val -67609"/>
              <a:gd name="adj2" fmla="val -393473"/>
              <a:gd name="adj3" fmla="val 1666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efekty</a:t>
            </a:r>
            <a:endParaRPr lang="cs-CZ" sz="2500" dirty="0"/>
          </a:p>
        </p:txBody>
      </p:sp>
      <p:sp>
        <p:nvSpPr>
          <p:cNvPr id="24" name="Zaoblený obdélník 23"/>
          <p:cNvSpPr/>
          <p:nvPr/>
        </p:nvSpPr>
        <p:spPr>
          <a:xfrm>
            <a:off x="5464947" y="3212976"/>
            <a:ext cx="1267293" cy="795214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732240" y="3212976"/>
            <a:ext cx="720080" cy="795214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alternativní postup 26"/>
          <p:cNvSpPr/>
          <p:nvPr/>
        </p:nvSpPr>
        <p:spPr>
          <a:xfrm>
            <a:off x="7452320" y="3212976"/>
            <a:ext cx="504056" cy="795214"/>
          </a:xfrm>
          <a:prstGeom prst="flowChartAlternateProcess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alternativní postup 27"/>
          <p:cNvSpPr/>
          <p:nvPr/>
        </p:nvSpPr>
        <p:spPr>
          <a:xfrm>
            <a:off x="5464947" y="4008190"/>
            <a:ext cx="907253" cy="284906"/>
          </a:xfrm>
          <a:prstGeom prst="flowChartAlternateProcess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0219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6" grpId="0" animBg="1"/>
      <p:bldP spid="27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197979" y="1465101"/>
            <a:ext cx="2821606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Odrážky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začne seznam obrázkem nebo číslem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můžeme vybrat různé styly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(i u tohoto textu jsou použity odrážky)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038" y="4414815"/>
            <a:ext cx="2664296" cy="173137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2978561"/>
            <a:ext cx="2304256" cy="3133125"/>
          </a:xfrm>
          <a:prstGeom prst="rect">
            <a:avLst/>
          </a:prstGeom>
        </p:spPr>
      </p:pic>
      <p:sp>
        <p:nvSpPr>
          <p:cNvPr id="8" name="Šipka doprava se zářezem 7"/>
          <p:cNvSpPr/>
          <p:nvPr/>
        </p:nvSpPr>
        <p:spPr>
          <a:xfrm>
            <a:off x="1125040" y="290574"/>
            <a:ext cx="1377291" cy="460707"/>
          </a:xfrm>
          <a:prstGeom prst="notchedRightArrow">
            <a:avLst>
              <a:gd name="adj1" fmla="val 50000"/>
              <a:gd name="adj2" fmla="val 145358"/>
            </a:avLst>
          </a:prstGeom>
          <a:solidFill>
            <a:schemeClr val="accent2">
              <a:lumMod val="7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ový popisek 9"/>
          <p:cNvSpPr/>
          <p:nvPr/>
        </p:nvSpPr>
        <p:spPr>
          <a:xfrm>
            <a:off x="3851920" y="4293096"/>
            <a:ext cx="1872208" cy="504056"/>
          </a:xfrm>
          <a:prstGeom prst="wedgeRoundRectCallout">
            <a:avLst>
              <a:gd name="adj1" fmla="val -91984"/>
              <a:gd name="adj2" fmla="val 161043"/>
              <a:gd name="adj3" fmla="val 16667"/>
            </a:avLst>
          </a:prstGeom>
          <a:solidFill>
            <a:srgbClr val="FFC000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obrázek</a:t>
            </a:r>
            <a:endParaRPr lang="cs-CZ" sz="2500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3872963" y="5373216"/>
            <a:ext cx="1872208" cy="504056"/>
          </a:xfrm>
          <a:prstGeom prst="wedgeRoundRectCallout">
            <a:avLst>
              <a:gd name="adj1" fmla="val 146190"/>
              <a:gd name="adj2" fmla="val -87554"/>
              <a:gd name="adj3" fmla="val 16667"/>
            </a:avLst>
          </a:prstGeom>
          <a:solidFill>
            <a:srgbClr val="FFC000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číslo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894219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96478" y="1556792"/>
            <a:ext cx="8424615" cy="86177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Odrážky zvolíme pomocí čísla:</a:t>
            </a:r>
            <a:endParaRPr lang="cs-CZ" sz="5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9552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endParaRPr lang="cs-CZ" sz="2500" dirty="0" smtClean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960" y="2852936"/>
            <a:ext cx="7347653" cy="1278492"/>
          </a:xfrm>
          <a:prstGeom prst="rect">
            <a:avLst/>
          </a:prstGeom>
        </p:spPr>
      </p:pic>
      <p:sp>
        <p:nvSpPr>
          <p:cNvPr id="7" name="Zaoblený obdélníkový popisek 6"/>
          <p:cNvSpPr/>
          <p:nvPr/>
        </p:nvSpPr>
        <p:spPr>
          <a:xfrm>
            <a:off x="1475656" y="4672507"/>
            <a:ext cx="1296144" cy="936104"/>
          </a:xfrm>
          <a:prstGeom prst="wedgeRoundRectCallout">
            <a:avLst>
              <a:gd name="adj1" fmla="val 96152"/>
              <a:gd name="adj2" fmla="val -205815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1</a:t>
            </a:r>
            <a:endParaRPr lang="cs-CZ" sz="5400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3131840" y="4672507"/>
            <a:ext cx="1296144" cy="936104"/>
          </a:xfrm>
          <a:prstGeom prst="wedgeRoundRectCallout">
            <a:avLst>
              <a:gd name="adj1" fmla="val 130979"/>
              <a:gd name="adj2" fmla="val -163774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/>
              <a:t>2</a:t>
            </a:r>
          </a:p>
        </p:txBody>
      </p:sp>
      <p:sp>
        <p:nvSpPr>
          <p:cNvPr id="9" name="Zaoblený obdélníkový popisek 8"/>
          <p:cNvSpPr/>
          <p:nvPr/>
        </p:nvSpPr>
        <p:spPr>
          <a:xfrm>
            <a:off x="4716016" y="4672507"/>
            <a:ext cx="1296144" cy="936104"/>
          </a:xfrm>
          <a:prstGeom prst="wedgeRoundRectCallout">
            <a:avLst>
              <a:gd name="adj1" fmla="val 21139"/>
              <a:gd name="adj2" fmla="val -214470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/>
              <a:t>3</a:t>
            </a:r>
          </a:p>
        </p:txBody>
      </p:sp>
      <p:sp>
        <p:nvSpPr>
          <p:cNvPr id="10" name="Zaoblený obdélníkový popisek 9"/>
          <p:cNvSpPr/>
          <p:nvPr/>
        </p:nvSpPr>
        <p:spPr>
          <a:xfrm>
            <a:off x="6372200" y="4677740"/>
            <a:ext cx="1296144" cy="936104"/>
          </a:xfrm>
          <a:prstGeom prst="wedgeRoundRectCallout">
            <a:avLst>
              <a:gd name="adj1" fmla="val 58645"/>
              <a:gd name="adj2" fmla="val -162538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/>
              <a:t>4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5980638"/>
            <a:ext cx="2558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kontrola – klikni na čísla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0636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50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573821" y="1347022"/>
            <a:ext cx="608371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- vzorník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362685"/>
            <a:ext cx="8352928" cy="4090651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000" dirty="0" smtClean="0"/>
              <a:t>(tip – text napiš jednou a pomocí klávesových zkratek nakopíruj a uprav)</a:t>
            </a:r>
          </a:p>
          <a:p>
            <a:endParaRPr lang="cs-CZ" sz="1100" dirty="0"/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Kdo jinému jámu kopá, sám do ní padá. (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Times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New Roman)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Kdo jinému jámu kopá, sám do ní padá.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Arial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400" dirty="0" smtClean="0">
                <a:latin typeface="Impact" pitchFamily="34" charset="0"/>
                <a:cs typeface="Times New Roman" pitchFamily="18" charset="0"/>
              </a:rPr>
              <a:t>Kdo jinému jámu kopá, sám do ní padá. (</a:t>
            </a:r>
            <a:r>
              <a:rPr lang="cs-CZ" sz="2400" dirty="0" err="1" smtClean="0">
                <a:latin typeface="Impact" pitchFamily="34" charset="0"/>
                <a:cs typeface="Times New Roman" pitchFamily="18" charset="0"/>
              </a:rPr>
              <a:t>Impact</a:t>
            </a:r>
            <a:r>
              <a:rPr lang="cs-CZ" sz="2400" dirty="0" smtClean="0">
                <a:latin typeface="Impact" pitchFamily="34" charset="0"/>
                <a:cs typeface="Times New Roman" pitchFamily="18" charset="0"/>
              </a:rPr>
              <a:t>)</a:t>
            </a:r>
          </a:p>
          <a:p>
            <a:r>
              <a:rPr lang="cs-CZ" sz="2400" dirty="0" smtClean="0">
                <a:latin typeface="Comic Sans MS" pitchFamily="66" charset="0"/>
                <a:cs typeface="Times New Roman" pitchFamily="18" charset="0"/>
              </a:rPr>
              <a:t>Kdo jinému jámu kopá, sám do ní padá. (</a:t>
            </a:r>
            <a:r>
              <a:rPr lang="cs-CZ" sz="2400" dirty="0" err="1" smtClean="0">
                <a:latin typeface="Comic Sans MS" pitchFamily="66" charset="0"/>
                <a:cs typeface="Times New Roman" pitchFamily="18" charset="0"/>
              </a:rPr>
              <a:t>Comic</a:t>
            </a:r>
            <a:r>
              <a:rPr lang="cs-CZ" sz="2400" dirty="0" smtClean="0">
                <a:latin typeface="Comic Sans MS" pitchFamily="66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Comic Sans MS" pitchFamily="66" charset="0"/>
                <a:cs typeface="Times New Roman" pitchFamily="18" charset="0"/>
              </a:rPr>
              <a:t>Sans</a:t>
            </a:r>
            <a:r>
              <a:rPr lang="cs-CZ" sz="2400" dirty="0" smtClean="0">
                <a:latin typeface="Comic Sans MS" pitchFamily="66" charset="0"/>
                <a:cs typeface="Times New Roman" pitchFamily="18" charset="0"/>
              </a:rPr>
              <a:t> MS)</a:t>
            </a:r>
          </a:p>
          <a:p>
            <a:r>
              <a:rPr lang="cs-CZ" sz="2400" dirty="0" smtClean="0">
                <a:latin typeface="Courier New" pitchFamily="49" charset="0"/>
                <a:cs typeface="Courier New" pitchFamily="49" charset="0"/>
              </a:rPr>
              <a:t>Kdo jinému jámu kopá, sám do ní padá. (</a:t>
            </a:r>
            <a:r>
              <a:rPr lang="cs-CZ" sz="2400" dirty="0" err="1" smtClean="0">
                <a:latin typeface="Courier New" pitchFamily="49" charset="0"/>
                <a:cs typeface="Courier New" pitchFamily="49" charset="0"/>
              </a:rPr>
              <a:t>Courier</a:t>
            </a:r>
            <a:r>
              <a:rPr lang="cs-CZ" sz="2400" dirty="0" smtClean="0">
                <a:latin typeface="Courier New" pitchFamily="49" charset="0"/>
                <a:cs typeface="Courier New" pitchFamily="49" charset="0"/>
              </a:rPr>
              <a:t> New)</a:t>
            </a:r>
          </a:p>
          <a:p>
            <a:r>
              <a:rPr lang="cs-CZ" sz="2400" dirty="0" smtClean="0">
                <a:latin typeface="Webdings" pitchFamily="18" charset="2"/>
                <a:cs typeface="Times New Roman" pitchFamily="18" charset="0"/>
              </a:rPr>
              <a:t>Kdo jinému jámu kopá, sám do ní padá.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Webdings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9935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225487" y="1465101"/>
            <a:ext cx="6766596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– formát I.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480764"/>
            <a:ext cx="8352928" cy="3972572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u="sng" dirty="0" smtClean="0"/>
              <a:t>velikost</a:t>
            </a:r>
          </a:p>
          <a:p>
            <a:r>
              <a:rPr lang="cs-CZ" sz="1200" dirty="0" smtClean="0"/>
              <a:t>Informatika					velikost 12</a:t>
            </a:r>
          </a:p>
          <a:p>
            <a:r>
              <a:rPr lang="cs-CZ" dirty="0" smtClean="0"/>
              <a:t>Informatika				velikost 18</a:t>
            </a:r>
          </a:p>
          <a:p>
            <a:r>
              <a:rPr lang="cs-CZ" sz="2800" dirty="0" smtClean="0"/>
              <a:t>Informatika				velikost 28</a:t>
            </a:r>
          </a:p>
          <a:p>
            <a:r>
              <a:rPr lang="cs-CZ" sz="3600" dirty="0" smtClean="0"/>
              <a:t>Informatika			velikost 36</a:t>
            </a:r>
          </a:p>
          <a:p>
            <a:r>
              <a:rPr lang="cs-CZ" sz="4800" dirty="0" smtClean="0"/>
              <a:t>Informatika		velikost 48</a:t>
            </a:r>
            <a:endParaRPr lang="cs-CZ" sz="2500" dirty="0" smtClean="0"/>
          </a:p>
          <a:p>
            <a:r>
              <a:rPr lang="cs-CZ" sz="5400" dirty="0" smtClean="0"/>
              <a:t>Informatika		velikost 54</a:t>
            </a:r>
          </a:p>
          <a:p>
            <a:endParaRPr lang="cs-CZ" sz="2500" dirty="0" smtClean="0"/>
          </a:p>
        </p:txBody>
      </p:sp>
    </p:spTree>
    <p:extLst>
      <p:ext uri="{BB962C8B-B14F-4D97-AF65-F5344CB8AC3E}">
        <p14:creationId xmlns:p14="http://schemas.microsoft.com/office/powerpoint/2010/main" val="4218790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126101" y="1465101"/>
            <a:ext cx="696536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– formát II.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480764"/>
            <a:ext cx="8352928" cy="3972572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u="sng" dirty="0" smtClean="0"/>
              <a:t>řez</a:t>
            </a: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Informatika			obyčejné</a:t>
            </a:r>
          </a:p>
          <a:p>
            <a:r>
              <a:rPr lang="cs-CZ" sz="2500" b="1" dirty="0" smtClean="0">
                <a:latin typeface="Times New Roman" pitchFamily="18" charset="0"/>
                <a:cs typeface="Times New Roman" pitchFamily="18" charset="0"/>
              </a:rPr>
              <a:t>Informatika			tučné</a:t>
            </a:r>
          </a:p>
          <a:p>
            <a:r>
              <a:rPr lang="cs-CZ" sz="2500" i="1" dirty="0" smtClean="0">
                <a:latin typeface="Times New Roman" pitchFamily="18" charset="0"/>
                <a:cs typeface="Times New Roman" pitchFamily="18" charset="0"/>
              </a:rPr>
              <a:t>Informatika			kurzíva</a:t>
            </a:r>
          </a:p>
          <a:p>
            <a:r>
              <a:rPr lang="cs-CZ" sz="2500" b="1" i="1" dirty="0" smtClean="0">
                <a:latin typeface="Times New Roman" pitchFamily="18" charset="0"/>
                <a:cs typeface="Times New Roman" pitchFamily="18" charset="0"/>
              </a:rPr>
              <a:t>Informatika			tučné + kurzíva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u="sng" dirty="0" smtClean="0"/>
              <a:t>styl</a:t>
            </a:r>
          </a:p>
          <a:p>
            <a:r>
              <a:rPr lang="cs-CZ" sz="2500" strike="sngStrike" dirty="0" smtClean="0"/>
              <a:t>Informatika</a:t>
            </a:r>
            <a:r>
              <a:rPr lang="cs-CZ" sz="2500" dirty="0" smtClean="0"/>
              <a:t>			přeškrtnuté</a:t>
            </a:r>
          </a:p>
          <a:p>
            <a:r>
              <a:rPr lang="cs-CZ" sz="2500" dirty="0" smtClean="0">
                <a:ln>
                  <a:solidFill>
                    <a:schemeClr val="bg1"/>
                  </a:solidFill>
                </a:ln>
                <a:noFill/>
              </a:rPr>
              <a:t>Informatika			obrys</a:t>
            </a:r>
          </a:p>
          <a:p>
            <a:r>
              <a:rPr lang="cs-CZ" sz="2500" dirty="0" smtClean="0"/>
              <a:t>předmět </a:t>
            </a:r>
            <a:r>
              <a:rPr lang="cs-CZ" sz="2500" baseline="30000" dirty="0" smtClean="0"/>
              <a:t>Informatika</a:t>
            </a:r>
            <a:r>
              <a:rPr lang="cs-CZ" sz="2500" dirty="0" smtClean="0"/>
              <a:t>		horní index</a:t>
            </a:r>
          </a:p>
        </p:txBody>
      </p:sp>
    </p:spTree>
    <p:extLst>
      <p:ext uri="{BB962C8B-B14F-4D97-AF65-F5344CB8AC3E}">
        <p14:creationId xmlns:p14="http://schemas.microsoft.com/office/powerpoint/2010/main" val="1363352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465936" y="1465101"/>
            <a:ext cx="6285696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- odrážky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tečky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tečky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500" dirty="0" smtClean="0"/>
              <a:t>šipky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500" dirty="0" smtClean="0"/>
              <a:t>šipky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500" dirty="0" smtClean="0"/>
              <a:t>čísla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500" dirty="0" smtClean="0"/>
              <a:t>čísla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500" dirty="0" smtClean="0"/>
              <a:t>písmena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500" dirty="0" smtClean="0"/>
              <a:t>písmena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499992" y="2852936"/>
            <a:ext cx="374441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>
                <a:solidFill>
                  <a:schemeClr val="bg1"/>
                </a:solidFill>
              </a:rPr>
              <a:t>kostičky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>
                <a:solidFill>
                  <a:schemeClr val="bg1"/>
                </a:solidFill>
              </a:rPr>
              <a:t>kostičky</a:t>
            </a:r>
          </a:p>
          <a:p>
            <a:pPr marL="342900" indent="-342900">
              <a:buBlip>
                <a:blip r:embed="rId4"/>
              </a:buBlip>
            </a:pPr>
            <a:r>
              <a:rPr lang="cs-CZ" sz="2500" dirty="0" smtClean="0">
                <a:solidFill>
                  <a:schemeClr val="bg1"/>
                </a:solidFill>
              </a:rPr>
              <a:t>obrázek</a:t>
            </a:r>
          </a:p>
          <a:p>
            <a:pPr marL="342900" indent="-342900">
              <a:buBlip>
                <a:blip r:embed="rId4"/>
              </a:buBlip>
            </a:pPr>
            <a:r>
              <a:rPr lang="cs-CZ" sz="2500" dirty="0" smtClean="0">
                <a:solidFill>
                  <a:schemeClr val="bg1"/>
                </a:solidFill>
              </a:rPr>
              <a:t>obrázek</a:t>
            </a:r>
          </a:p>
          <a:p>
            <a:pPr marL="342900" indent="-342900">
              <a:buFont typeface="Wingdings 2" pitchFamily="18" charset="2"/>
              <a:buChar char="&quot;"/>
            </a:pPr>
            <a:r>
              <a:rPr lang="cs-CZ" sz="2500" dirty="0" smtClean="0">
                <a:solidFill>
                  <a:schemeClr val="bg1"/>
                </a:solidFill>
              </a:rPr>
              <a:t>vlastní (symbol)</a:t>
            </a:r>
          </a:p>
          <a:p>
            <a:pPr marL="342900" indent="-342900">
              <a:buFont typeface="Wingdings 2" pitchFamily="18" charset="2"/>
              <a:buChar char="&quot;"/>
            </a:pPr>
            <a:r>
              <a:rPr lang="cs-CZ" sz="2500" dirty="0" smtClean="0">
                <a:solidFill>
                  <a:schemeClr val="bg1"/>
                </a:solidFill>
              </a:rPr>
              <a:t>vlastní (symbol)</a:t>
            </a:r>
          </a:p>
          <a:p>
            <a:pPr marL="514350" indent="-514350">
              <a:buFont typeface="+mj-lt"/>
              <a:buAutoNum type="romanUcPeriod"/>
            </a:pPr>
            <a:r>
              <a:rPr lang="cs-CZ" sz="2500" dirty="0" smtClean="0">
                <a:solidFill>
                  <a:schemeClr val="bg1"/>
                </a:solidFill>
              </a:rPr>
              <a:t>římská čísla</a:t>
            </a:r>
          </a:p>
          <a:p>
            <a:pPr marL="514350" indent="-514350">
              <a:buFont typeface="+mj-lt"/>
              <a:buAutoNum type="romanUcPeriod"/>
            </a:pPr>
            <a:r>
              <a:rPr lang="cs-CZ" sz="2500" dirty="0" smtClean="0">
                <a:solidFill>
                  <a:schemeClr val="bg1"/>
                </a:solidFill>
              </a:rPr>
              <a:t>římská čísla</a:t>
            </a:r>
            <a:endParaRPr lang="cs-CZ" sz="2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3047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011022" y="1465101"/>
            <a:ext cx="519552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Praktické úkoly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otevři program Word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připomeň si funkce klávesových zkratek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vytvoř dokument podle předlohy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u předlohy vzorník nakopíruj text ještě 5x a vyber si další vzhledy písma podle svého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stejně tak si vyzkoušej další styly písma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soubor ulož jako odrazky.docx </a:t>
            </a:r>
          </a:p>
        </p:txBody>
      </p:sp>
    </p:spTree>
    <p:extLst>
      <p:ext uri="{BB962C8B-B14F-4D97-AF65-F5344CB8AC3E}">
        <p14:creationId xmlns:p14="http://schemas.microsoft.com/office/powerpoint/2010/main" val="2058008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480653" y="1465101"/>
            <a:ext cx="225626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vlastní zdroje</a:t>
            </a:r>
          </a:p>
        </p:txBody>
      </p:sp>
    </p:spTree>
    <p:extLst>
      <p:ext uri="{BB962C8B-B14F-4D97-AF65-F5344CB8AC3E}">
        <p14:creationId xmlns:p14="http://schemas.microsoft.com/office/powerpoint/2010/main" val="1549758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7236</TotalTime>
  <Words>288</Words>
  <Application>Microsoft Office PowerPoint</Application>
  <PresentationFormat>Předvádění na obrazovce (4:3)</PresentationFormat>
  <Paragraphs>90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Špendlík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21</cp:revision>
  <dcterms:created xsi:type="dcterms:W3CDTF">2011-07-19T15:23:49Z</dcterms:created>
  <dcterms:modified xsi:type="dcterms:W3CDTF">2011-08-26T20:00:02Z</dcterms:modified>
</cp:coreProperties>
</file>