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2" r:id="rId6"/>
    <p:sldId id="263" r:id="rId7"/>
    <p:sldId id="261" r:id="rId8"/>
    <p:sldId id="264" r:id="rId9"/>
    <p:sldId id="265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394DAF1-BBD0-473C-AAB3-F2560746412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CD60587-9EF5-43EB-ABAA-577F1A3230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263901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275" y="1412776"/>
            <a:ext cx="3989450" cy="36724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2669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VY_32_INOVACE_12_Word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čísla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symboly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39552" y="1884532"/>
            <a:ext cx="8121967" cy="212365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66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čísla, symboly</a:t>
            </a:r>
            <a:endParaRPr lang="cs-CZ" sz="66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5312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275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369252"/>
            <a:ext cx="8352928" cy="408408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píšeme pomocí numerické části klávesnice nebo pomocí SHIFT a kláves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/>
              <a:t>pravidla: </a:t>
            </a:r>
          </a:p>
          <a:p>
            <a:endParaRPr lang="cs-CZ" sz="2500" dirty="0"/>
          </a:p>
        </p:txBody>
      </p:sp>
      <p:sp>
        <p:nvSpPr>
          <p:cNvPr id="13" name="Obdélník 12"/>
          <p:cNvSpPr/>
          <p:nvPr/>
        </p:nvSpPr>
        <p:spPr>
          <a:xfrm>
            <a:off x="3718155" y="1353589"/>
            <a:ext cx="178125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Čísla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262" y="3428999"/>
            <a:ext cx="7615049" cy="720783"/>
          </a:xfrm>
          <a:prstGeom prst="rect">
            <a:avLst/>
          </a:prstGeom>
        </p:spPr>
      </p:pic>
      <p:sp>
        <p:nvSpPr>
          <p:cNvPr id="14" name="Šipka doprava se zářezem 13"/>
          <p:cNvSpPr/>
          <p:nvPr/>
        </p:nvSpPr>
        <p:spPr>
          <a:xfrm rot="1455609">
            <a:off x="4311061" y="3212975"/>
            <a:ext cx="1396595" cy="432048"/>
          </a:xfrm>
          <a:prstGeom prst="notchedRightArrow">
            <a:avLst>
              <a:gd name="adj1" fmla="val 50000"/>
              <a:gd name="adj2" fmla="val 102995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971600" y="4869160"/>
            <a:ext cx="7272808" cy="1368152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u="sng" dirty="0" smtClean="0">
                <a:solidFill>
                  <a:schemeClr val="tx1"/>
                </a:solidFill>
              </a:rPr>
              <a:t>Velká čísla</a:t>
            </a:r>
            <a:r>
              <a:rPr lang="cs-CZ" sz="2500" dirty="0" smtClean="0">
                <a:solidFill>
                  <a:schemeClr val="tx1"/>
                </a:solidFill>
              </a:rPr>
              <a:t> – oddělujeme mezerou řády tisíců </a:t>
            </a:r>
          </a:p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např. 2 659 367,785 23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339752" y="4293096"/>
            <a:ext cx="1378403" cy="36004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Velká čísla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785501" y="4293096"/>
            <a:ext cx="996934" cy="36004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Datum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851803" y="4293096"/>
            <a:ext cx="1016342" cy="36004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Stupně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940152" y="4299658"/>
            <a:ext cx="1080120" cy="36004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Procenta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92279" y="4293096"/>
            <a:ext cx="1152129" cy="36004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Tel. čísla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971600" y="4869160"/>
            <a:ext cx="7272808" cy="1368152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u="sng" dirty="0" smtClean="0">
                <a:solidFill>
                  <a:schemeClr val="tx1"/>
                </a:solidFill>
              </a:rPr>
              <a:t>Datum</a:t>
            </a:r>
            <a:r>
              <a:rPr lang="cs-CZ" sz="2500" dirty="0" smtClean="0">
                <a:solidFill>
                  <a:schemeClr val="tx1"/>
                </a:solidFill>
              </a:rPr>
              <a:t> – za tečkou píšeme vždy mezeru</a:t>
            </a:r>
          </a:p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např. 1. září 2011, 1. 9. 2011 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71600" y="4869160"/>
            <a:ext cx="7272808" cy="1368152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u="sng" dirty="0" smtClean="0">
                <a:solidFill>
                  <a:schemeClr val="tx1"/>
                </a:solidFill>
              </a:rPr>
              <a:t>Stupně</a:t>
            </a:r>
            <a:r>
              <a:rPr lang="cs-CZ" sz="2500" dirty="0" smtClean="0">
                <a:solidFill>
                  <a:schemeClr val="tx1"/>
                </a:solidFill>
              </a:rPr>
              <a:t> – teplota s mezerou (např. 12 °C),</a:t>
            </a:r>
          </a:p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ostatní bez mezery (např. úhel 45°, pivo 12°)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971600" y="4869160"/>
            <a:ext cx="7272808" cy="1368152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u="sng" dirty="0" smtClean="0">
                <a:solidFill>
                  <a:schemeClr val="tx1"/>
                </a:solidFill>
              </a:rPr>
              <a:t>Procenta</a:t>
            </a:r>
            <a:r>
              <a:rPr lang="cs-CZ" sz="2500" dirty="0" smtClean="0">
                <a:solidFill>
                  <a:schemeClr val="tx1"/>
                </a:solidFill>
              </a:rPr>
              <a:t> – mezera, pokud význam podstatného jména (bylo to na 50 %), bez mezery, pokud význam přídavného jména (roztok je 12%)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971600" y="4869160"/>
            <a:ext cx="7272808" cy="1368152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u="sng" dirty="0" smtClean="0">
                <a:solidFill>
                  <a:schemeClr val="tx1"/>
                </a:solidFill>
              </a:rPr>
              <a:t>Telefonní čísla</a:t>
            </a:r>
            <a:r>
              <a:rPr lang="cs-CZ" sz="2500" dirty="0" smtClean="0">
                <a:solidFill>
                  <a:schemeClr val="tx1"/>
                </a:solidFill>
              </a:rPr>
              <a:t> – pětimístná (555 55), šestimístná (66 66 66), sedmimístná (777 77 77), devítimístná (999 999 999)</a:t>
            </a: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98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3145885" y="1465101"/>
            <a:ext cx="292580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Symboly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04" y="0"/>
            <a:ext cx="9144000" cy="1119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880481"/>
            <a:ext cx="4654457" cy="3329286"/>
          </a:xfrm>
          <a:prstGeom prst="rect">
            <a:avLst/>
          </a:prstGeom>
        </p:spPr>
      </p:pic>
      <p:sp>
        <p:nvSpPr>
          <p:cNvPr id="8" name="Šipka doprava se zářezem 7"/>
          <p:cNvSpPr/>
          <p:nvPr/>
        </p:nvSpPr>
        <p:spPr>
          <a:xfrm rot="7573080">
            <a:off x="6503661" y="1926398"/>
            <a:ext cx="2895022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 rot="16200000">
            <a:off x="465696" y="903495"/>
            <a:ext cx="1443857" cy="432048"/>
          </a:xfrm>
          <a:prstGeom prst="notchedRightArrow">
            <a:avLst>
              <a:gd name="adj1" fmla="val 50000"/>
              <a:gd name="adj2" fmla="val 121062"/>
            </a:avLst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41629" y="3262753"/>
            <a:ext cx="2304256" cy="2564742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ctr">
              <a:buFont typeface="Wingdings" pitchFamily="2" charset="2"/>
              <a:buChar char="Ø"/>
            </a:pPr>
            <a:r>
              <a:rPr lang="cs-CZ" sz="2500" i="1" dirty="0" smtClean="0">
                <a:solidFill>
                  <a:schemeClr val="tx1"/>
                </a:solidFill>
              </a:rPr>
              <a:t>Vložení</a:t>
            </a:r>
          </a:p>
          <a:p>
            <a:pPr marL="342900" indent="-342900" algn="ctr">
              <a:buFont typeface="Wingdings" pitchFamily="2" charset="2"/>
              <a:buChar char="Ø"/>
            </a:pPr>
            <a:r>
              <a:rPr lang="cs-CZ" sz="2500" i="1" dirty="0" smtClean="0">
                <a:solidFill>
                  <a:schemeClr val="tx1"/>
                </a:solidFill>
              </a:rPr>
              <a:t>Symbol</a:t>
            </a:r>
          </a:p>
          <a:p>
            <a:pPr marL="342900" indent="-342900" algn="ctr">
              <a:buFont typeface="Wingdings" pitchFamily="2" charset="2"/>
              <a:buChar char="Ø"/>
            </a:pPr>
            <a:r>
              <a:rPr lang="cs-CZ" sz="2500" i="1" dirty="0" smtClean="0">
                <a:solidFill>
                  <a:schemeClr val="tx1"/>
                </a:solidFill>
              </a:rPr>
              <a:t>vybereme z nabídky</a:t>
            </a:r>
          </a:p>
          <a:p>
            <a:pPr marL="342900" indent="-342900" algn="ctr">
              <a:buFont typeface="Wingdings" pitchFamily="2" charset="2"/>
              <a:buChar char="Ø"/>
            </a:pPr>
            <a:r>
              <a:rPr lang="cs-CZ" sz="2500" i="1" dirty="0" smtClean="0">
                <a:solidFill>
                  <a:schemeClr val="tx1"/>
                </a:solidFill>
              </a:rPr>
              <a:t>Vložit</a:t>
            </a:r>
          </a:p>
          <a:p>
            <a:pPr marL="342900" indent="-342900" algn="ctr">
              <a:buFont typeface="Wingdings" pitchFamily="2" charset="2"/>
              <a:buChar char="Ø"/>
            </a:pPr>
            <a:r>
              <a:rPr lang="cs-CZ" sz="2500" i="1" dirty="0" smtClean="0">
                <a:solidFill>
                  <a:schemeClr val="tx1"/>
                </a:solidFill>
              </a:rPr>
              <a:t>Zavřít</a:t>
            </a:r>
          </a:p>
          <a:p>
            <a:pPr marL="342900" indent="-342900" algn="ctr">
              <a:buFont typeface="Wingdings" pitchFamily="2" charset="2"/>
              <a:buChar char="Ø"/>
            </a:pP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11" name="Šipka doprava se zářezem 10"/>
          <p:cNvSpPr/>
          <p:nvPr/>
        </p:nvSpPr>
        <p:spPr>
          <a:xfrm>
            <a:off x="5095466" y="575599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35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376701" y="1465101"/>
            <a:ext cx="846417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Které z čísel je napsáno </a:t>
            </a:r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právně</a:t>
            </a:r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971600" y="3140968"/>
            <a:ext cx="3384376" cy="576064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2453,8569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971600" y="4437112"/>
            <a:ext cx="3384376" cy="576064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2 453,8569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788024" y="3140968"/>
            <a:ext cx="3384376" cy="576064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2 453,85 69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788024" y="4437112"/>
            <a:ext cx="3384376" cy="576064"/>
          </a:xfrm>
          <a:prstGeom prst="flowChartAlternateProces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2 453,856 9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590863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kontrola – klikni na možnosti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6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Čísla</a:t>
            </a:r>
            <a:r>
              <a:rPr lang="cs-CZ" sz="2500" dirty="0" smtClean="0"/>
              <a:t> </a:t>
            </a:r>
            <a:r>
              <a:rPr lang="cs-CZ" sz="2000" dirty="0" smtClean="0"/>
              <a:t>(odsazujeme mezerou podle řádu)</a:t>
            </a:r>
            <a:endParaRPr lang="cs-CZ" sz="2500" dirty="0" smtClean="0"/>
          </a:p>
          <a:p>
            <a:r>
              <a:rPr lang="cs-CZ" sz="2500" dirty="0" smtClean="0"/>
              <a:t>5 864, 724 523		1 694 568, 256 987 2</a:t>
            </a:r>
          </a:p>
          <a:p>
            <a:endParaRPr lang="cs-CZ" sz="1000" dirty="0" smtClean="0"/>
          </a:p>
          <a:p>
            <a:r>
              <a:rPr lang="cs-CZ" sz="2500" u="sng" dirty="0" smtClean="0"/>
              <a:t>Datum</a:t>
            </a:r>
            <a:r>
              <a:rPr lang="cs-CZ" sz="2500" dirty="0" smtClean="0"/>
              <a:t> </a:t>
            </a:r>
            <a:r>
              <a:rPr lang="cs-CZ" sz="2000" dirty="0" smtClean="0"/>
              <a:t>(za tečkou píšeme mezeru)</a:t>
            </a:r>
          </a:p>
          <a:p>
            <a:r>
              <a:rPr lang="cs-CZ" sz="2500" dirty="0" smtClean="0"/>
              <a:t>1. září 2011			1. 9. 2011</a:t>
            </a:r>
          </a:p>
          <a:p>
            <a:endParaRPr lang="cs-CZ" sz="1000" dirty="0" smtClean="0"/>
          </a:p>
          <a:p>
            <a:r>
              <a:rPr lang="cs-CZ" sz="2500" u="sng" dirty="0" smtClean="0"/>
              <a:t>Výpočty</a:t>
            </a:r>
            <a:r>
              <a:rPr lang="cs-CZ" sz="2500" dirty="0" smtClean="0"/>
              <a:t> </a:t>
            </a:r>
            <a:r>
              <a:rPr lang="cs-CZ" sz="2000" dirty="0" smtClean="0"/>
              <a:t>(znaménka oddělujeme mezerou)</a:t>
            </a:r>
          </a:p>
          <a:p>
            <a:r>
              <a:rPr lang="cs-CZ" sz="2500" dirty="0" smtClean="0"/>
              <a:t>5 + 7 = 12			5 </a:t>
            </a:r>
            <a:r>
              <a:rPr lang="cs-CZ" sz="2500" dirty="0" smtClean="0"/>
              <a:t>. </a:t>
            </a:r>
            <a:r>
              <a:rPr lang="cs-CZ" sz="2500" dirty="0" smtClean="0"/>
              <a:t>7 + (9 / 3) = 38</a:t>
            </a:r>
          </a:p>
          <a:p>
            <a:endParaRPr lang="cs-CZ" sz="1000" dirty="0" smtClean="0"/>
          </a:p>
          <a:p>
            <a:r>
              <a:rPr lang="cs-CZ" sz="2500" u="sng" dirty="0" smtClean="0"/>
              <a:t>Cena</a:t>
            </a:r>
            <a:r>
              <a:rPr lang="cs-CZ" sz="2500" dirty="0" smtClean="0"/>
              <a:t> </a:t>
            </a:r>
            <a:r>
              <a:rPr lang="cs-CZ" sz="2000" dirty="0" smtClean="0"/>
              <a:t>(mezerou odsazujeme řády)</a:t>
            </a:r>
          </a:p>
          <a:p>
            <a:r>
              <a:rPr lang="cs-CZ" sz="2500" dirty="0" smtClean="0"/>
              <a:t>23 569,- Kč			5 659 330 €</a:t>
            </a:r>
          </a:p>
          <a:p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698256" y="1373616"/>
            <a:ext cx="58400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čísla 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804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Procenta</a:t>
            </a:r>
          </a:p>
          <a:p>
            <a:r>
              <a:rPr lang="cs-CZ" sz="2500" dirty="0" smtClean="0"/>
              <a:t>25 % z ceny			78 % výrobků</a:t>
            </a:r>
          </a:p>
          <a:p>
            <a:endParaRPr lang="cs-CZ" sz="1000" dirty="0"/>
          </a:p>
          <a:p>
            <a:r>
              <a:rPr lang="cs-CZ" sz="2500" u="sng" dirty="0" smtClean="0"/>
              <a:t>Stupně</a:t>
            </a:r>
            <a:r>
              <a:rPr lang="cs-CZ" sz="2500" dirty="0" smtClean="0"/>
              <a:t> </a:t>
            </a:r>
            <a:r>
              <a:rPr lang="cs-CZ" sz="2000" dirty="0" smtClean="0"/>
              <a:t>(úhly bez mezery, teplota s mezerou)</a:t>
            </a:r>
          </a:p>
          <a:p>
            <a:r>
              <a:rPr lang="cs-CZ" sz="2500" dirty="0" smtClean="0"/>
              <a:t>90° (úhel)			32 °C</a:t>
            </a:r>
          </a:p>
          <a:p>
            <a:endParaRPr lang="cs-CZ" sz="1000" dirty="0"/>
          </a:p>
          <a:p>
            <a:r>
              <a:rPr lang="cs-CZ" sz="2500" u="sng" dirty="0" smtClean="0"/>
              <a:t>Jednotky obsahu, objemu</a:t>
            </a:r>
            <a:r>
              <a:rPr lang="cs-CZ" sz="2500" dirty="0" smtClean="0"/>
              <a:t> </a:t>
            </a:r>
            <a:r>
              <a:rPr lang="cs-CZ" sz="2000" dirty="0" smtClean="0"/>
              <a:t>(použijeme horní index)</a:t>
            </a:r>
            <a:endParaRPr lang="cs-CZ" sz="2000" u="sng" dirty="0" smtClean="0"/>
          </a:p>
          <a:p>
            <a:r>
              <a:rPr lang="cs-CZ" sz="2500" dirty="0" smtClean="0"/>
              <a:t>1 cm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 = 100 mm</a:t>
            </a:r>
            <a:r>
              <a:rPr lang="cs-CZ" sz="2500" baseline="30000" dirty="0" smtClean="0"/>
              <a:t>2</a:t>
            </a:r>
            <a:r>
              <a:rPr lang="cs-CZ" sz="2500" dirty="0" smtClean="0"/>
              <a:t>		1 dm</a:t>
            </a:r>
            <a:r>
              <a:rPr lang="cs-CZ" sz="2500" baseline="30000" dirty="0" smtClean="0"/>
              <a:t>3</a:t>
            </a:r>
            <a:r>
              <a:rPr lang="cs-CZ" sz="2500" dirty="0" smtClean="0"/>
              <a:t> = 1 l</a:t>
            </a:r>
          </a:p>
          <a:p>
            <a:endParaRPr lang="cs-CZ" sz="1000" dirty="0"/>
          </a:p>
          <a:p>
            <a:r>
              <a:rPr lang="cs-CZ" sz="2500" u="sng" dirty="0" smtClean="0"/>
              <a:t>Chemické vzorce</a:t>
            </a:r>
            <a:r>
              <a:rPr lang="cs-CZ" sz="2500" dirty="0" smtClean="0"/>
              <a:t> </a:t>
            </a:r>
            <a:r>
              <a:rPr lang="cs-CZ" sz="2000" dirty="0" smtClean="0"/>
              <a:t>(použijeme dolní index)</a:t>
            </a:r>
            <a:endParaRPr lang="cs-CZ" sz="2500" dirty="0" smtClean="0"/>
          </a:p>
          <a:p>
            <a:r>
              <a:rPr lang="cs-CZ" sz="2500" dirty="0" smtClean="0"/>
              <a:t>voda H</a:t>
            </a:r>
            <a:r>
              <a:rPr lang="cs-CZ" sz="2500" baseline="-25000" dirty="0" smtClean="0"/>
              <a:t>2</a:t>
            </a:r>
            <a:r>
              <a:rPr lang="cs-CZ" sz="2500" dirty="0" smtClean="0"/>
              <a:t>O			oxid uhličitý CO</a:t>
            </a:r>
            <a:r>
              <a:rPr lang="cs-CZ" sz="2500" baseline="-25000" dirty="0" smtClean="0"/>
              <a:t>2</a:t>
            </a:r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598868" y="1373616"/>
            <a:ext cx="603883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čísla 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349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389279"/>
            <a:ext cx="8352928" cy="4064057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Řecká abeceda</a:t>
            </a:r>
            <a:r>
              <a:rPr lang="cs-CZ" sz="2500" dirty="0" smtClean="0"/>
              <a:t> </a:t>
            </a:r>
            <a:r>
              <a:rPr lang="cs-CZ" sz="2000" dirty="0" smtClean="0"/>
              <a:t>(můžeme vložit i azbuku, arabskou abecedu, atd.)</a:t>
            </a:r>
            <a:endParaRPr lang="cs-CZ" sz="2500" dirty="0" smtClean="0"/>
          </a:p>
          <a:p>
            <a:r>
              <a:rPr lang="el-GR" sz="2500" dirty="0" smtClean="0"/>
              <a:t>α</a:t>
            </a:r>
            <a:r>
              <a:rPr lang="cs-CZ" sz="2500" dirty="0" smtClean="0"/>
              <a:t>, </a:t>
            </a:r>
            <a:r>
              <a:rPr lang="el-GR" sz="2500" dirty="0" smtClean="0"/>
              <a:t>β</a:t>
            </a:r>
            <a:r>
              <a:rPr lang="cs-CZ" sz="2500" dirty="0" smtClean="0"/>
              <a:t>, </a:t>
            </a:r>
            <a:r>
              <a:rPr lang="el-GR" sz="2500" dirty="0" smtClean="0"/>
              <a:t>γ</a:t>
            </a:r>
            <a:r>
              <a:rPr lang="cs-CZ" sz="2500" dirty="0" smtClean="0"/>
              <a:t>, </a:t>
            </a:r>
            <a:r>
              <a:rPr lang="el-GR" sz="2500" dirty="0" smtClean="0"/>
              <a:t>δ</a:t>
            </a:r>
            <a:r>
              <a:rPr lang="cs-CZ" sz="2500" dirty="0" smtClean="0"/>
              <a:t>, </a:t>
            </a:r>
            <a:r>
              <a:rPr lang="el-GR" sz="2500" dirty="0" smtClean="0"/>
              <a:t>ε</a:t>
            </a:r>
            <a:r>
              <a:rPr lang="cs-CZ" sz="2500" dirty="0" smtClean="0"/>
              <a:t>, </a:t>
            </a:r>
            <a:r>
              <a:rPr lang="el-GR" sz="2500" dirty="0" smtClean="0"/>
              <a:t>ζ</a:t>
            </a:r>
            <a:r>
              <a:rPr lang="cs-CZ" sz="2500" dirty="0" smtClean="0"/>
              <a:t>, </a:t>
            </a:r>
            <a:r>
              <a:rPr lang="el-GR" sz="2500" dirty="0" smtClean="0"/>
              <a:t>η</a:t>
            </a:r>
            <a:endParaRPr lang="cs-CZ" sz="2500" dirty="0" smtClean="0"/>
          </a:p>
          <a:p>
            <a:endParaRPr lang="cs-CZ" sz="1000" dirty="0"/>
          </a:p>
          <a:p>
            <a:r>
              <a:rPr lang="cs-CZ" sz="2500" u="sng" dirty="0" smtClean="0"/>
              <a:t>Znaky</a:t>
            </a:r>
          </a:p>
          <a:p>
            <a:r>
              <a:rPr lang="cs-CZ" sz="2500" dirty="0" smtClean="0"/>
              <a:t>$, &amp;, @, ©, §, →, ↕, ↓, √, ∞, ≤, ≥, ►, ◄, ☺, ♫</a:t>
            </a:r>
          </a:p>
          <a:p>
            <a:endParaRPr lang="cs-CZ" sz="1000" dirty="0"/>
          </a:p>
          <a:p>
            <a:r>
              <a:rPr lang="cs-CZ" sz="2500" u="sng" dirty="0" smtClean="0"/>
              <a:t>Fonty</a:t>
            </a:r>
            <a:r>
              <a:rPr lang="cs-CZ" sz="2500" dirty="0" smtClean="0"/>
              <a:t> </a:t>
            </a:r>
            <a:r>
              <a:rPr lang="cs-CZ" sz="2000" dirty="0" smtClean="0"/>
              <a:t>(vzhled písma např. </a:t>
            </a:r>
            <a:r>
              <a:rPr lang="cs-CZ" sz="2000" dirty="0" err="1" smtClean="0"/>
              <a:t>Webdings</a:t>
            </a:r>
            <a:r>
              <a:rPr lang="cs-CZ" sz="2000" dirty="0" smtClean="0"/>
              <a:t>, </a:t>
            </a:r>
            <a:r>
              <a:rPr lang="cs-CZ" sz="2000" dirty="0" err="1" smtClean="0"/>
              <a:t>Wingdings</a:t>
            </a:r>
            <a:r>
              <a:rPr lang="cs-CZ" sz="2000" dirty="0" smtClean="0"/>
              <a:t>)</a:t>
            </a:r>
          </a:p>
          <a:p>
            <a:pPr marL="342900" indent="-342900">
              <a:buFont typeface="Webdings"/>
              <a:buChar char="&quot;"/>
            </a:pPr>
            <a:r>
              <a:rPr lang="cs-CZ" sz="2500" dirty="0" smtClean="0">
                <a:sym typeface="Webdings"/>
              </a:rPr>
              <a:t>     </a:t>
            </a:r>
            <a:r>
              <a:rPr lang="cs-CZ" sz="2500" dirty="0" smtClean="0">
                <a:sym typeface="Wingdings 2"/>
              </a:rPr>
              <a:t>   </a:t>
            </a:r>
            <a:r>
              <a:rPr lang="cs-CZ" sz="2500" dirty="0" smtClean="0">
                <a:sym typeface="Wingdings"/>
              </a:rPr>
              <a:t>       </a:t>
            </a:r>
          </a:p>
          <a:p>
            <a:endParaRPr lang="cs-CZ" sz="1000" dirty="0" smtClean="0">
              <a:sym typeface="Wingdings"/>
            </a:endParaRPr>
          </a:p>
          <a:p>
            <a:r>
              <a:rPr lang="cs-CZ" sz="2500" dirty="0">
                <a:sym typeface="Wingdings"/>
              </a:rPr>
              <a:t>V</a:t>
            </a:r>
            <a:r>
              <a:rPr lang="cs-CZ" sz="2500" dirty="0" smtClean="0">
                <a:sym typeface="Wingdings"/>
              </a:rPr>
              <a:t>ymysli krátký příběh s použitím fontů.</a:t>
            </a:r>
          </a:p>
          <a:p>
            <a:r>
              <a:rPr lang="cs-CZ" sz="2500" dirty="0" smtClean="0">
                <a:sym typeface="Wingdings"/>
              </a:rPr>
              <a:t>(např. Byl jednou jeden </a:t>
            </a:r>
            <a:r>
              <a:rPr lang="cs-CZ" sz="2500" dirty="0" smtClean="0">
                <a:sym typeface="Webdings"/>
              </a:rPr>
              <a:t>, který chtěl</a:t>
            </a:r>
            <a:r>
              <a:rPr lang="cs-CZ" sz="2500" dirty="0" smtClean="0">
                <a:sym typeface="Wingdings"/>
              </a:rPr>
              <a:t>  obletět </a:t>
            </a:r>
            <a:r>
              <a:rPr lang="cs-CZ" sz="2500" dirty="0" smtClean="0">
                <a:sym typeface="Webdings"/>
              </a:rPr>
              <a:t> …)</a:t>
            </a:r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421736" y="1373616"/>
            <a:ext cx="639309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symboly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86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připomeň si, co je pevná mezera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dokument podle předlohy čísla a symboly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cisla.docx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vymysli krátký příběh s použitím fontů a ulož jako pribeh.docx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011023" y="1465101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860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480652" y="1465101"/>
            <a:ext cx="22562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848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2444</TotalTime>
  <Words>379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24</cp:revision>
  <dcterms:created xsi:type="dcterms:W3CDTF">2011-07-24T16:08:22Z</dcterms:created>
  <dcterms:modified xsi:type="dcterms:W3CDTF">2012-05-25T12:07:43Z</dcterms:modified>
</cp:coreProperties>
</file>