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56" r:id="rId3"/>
    <p:sldId id="257" r:id="rId4"/>
    <p:sldId id="264" r:id="rId5"/>
    <p:sldId id="263" r:id="rId6"/>
    <p:sldId id="262" r:id="rId7"/>
    <p:sldId id="266" r:id="rId8"/>
    <p:sldId id="258" r:id="rId9"/>
    <p:sldId id="259" r:id="rId10"/>
    <p:sldId id="260" r:id="rId11"/>
    <p:sldId id="261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392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385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98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679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48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401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316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089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447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032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421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D7-CFF2-4228-AD66-3FBEA60C146F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EE9E00-B6EA-4F5B-A2A9-9731898D5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26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ce.vutbr.cz/studium/materialy/excel/default.htm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fast10.vsb.cz/praktikum/5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C00000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6387" y="1412776"/>
            <a:ext cx="3911226" cy="36004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C00000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734527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VY_32_INOVACE_18_Excel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- úvod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357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37154" y="1463873"/>
            <a:ext cx="8862055" cy="507831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554805">
            <a:off x="649850" y="1477565"/>
            <a:ext cx="7992888" cy="1618164"/>
          </a:xfr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MS Excel - úvod</a:t>
            </a:r>
            <a:endParaRPr lang="cs-CZ" sz="60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601047">
            <a:off x="500276" y="3900532"/>
            <a:ext cx="7531913" cy="1584176"/>
          </a:xfr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</a:t>
            </a:r>
          </a:p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Mgr. Hana Hartmannová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1846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8" y="1412776"/>
            <a:ext cx="8856984" cy="136815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Program MS Excel</a:t>
            </a:r>
            <a:endParaRPr lang="cs-CZ" sz="60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3508" y="2780928"/>
            <a:ext cx="8856984" cy="370870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cs-CZ" sz="25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tabulkový procesor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funkce:</a:t>
            </a:r>
          </a:p>
          <a:p>
            <a:endParaRPr lang="cs-CZ" sz="2500" i="1" dirty="0" smtClean="0"/>
          </a:p>
          <a:p>
            <a:endParaRPr lang="cs-CZ" sz="2500" i="1" dirty="0" smtClean="0"/>
          </a:p>
          <a:p>
            <a:endParaRPr lang="cs-CZ" sz="2500" i="1" dirty="0"/>
          </a:p>
          <a:p>
            <a:endParaRPr lang="cs-CZ" sz="2500" i="1" dirty="0"/>
          </a:p>
          <a:p>
            <a:pPr marL="171450" indent="-171450">
              <a:buFont typeface="Arial" pitchFamily="34" charset="0"/>
              <a:buChar char="•"/>
            </a:pPr>
            <a:endParaRPr lang="cs-CZ" sz="1000" i="1" dirty="0" smtClean="0"/>
          </a:p>
          <a:p>
            <a:pPr marL="171450" indent="-171450">
              <a:buFont typeface="Arial" pitchFamily="34" charset="0"/>
              <a:buChar char="•"/>
            </a:pPr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pPr marL="171450" indent="-171450">
              <a:buFont typeface="Arial" pitchFamily="34" charset="0"/>
              <a:buChar char="•"/>
            </a:pPr>
            <a:endParaRPr lang="cs-CZ" sz="10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3948279"/>
            <a:ext cx="38164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tvorba tabulek, formulářů</a:t>
            </a:r>
          </a:p>
          <a:p>
            <a:pPr marL="285750" indent="-285750">
              <a:buFontTx/>
              <a:buChar char="-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matematické výpočty</a:t>
            </a:r>
          </a:p>
          <a:p>
            <a:pPr marL="285750" indent="-285750">
              <a:buFontTx/>
              <a:buChar char="-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hromadné zpracování dat</a:t>
            </a:r>
          </a:p>
          <a:p>
            <a:pPr marL="285750" indent="-285750">
              <a:buFontTx/>
              <a:buChar char="-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tvorba grafů</a:t>
            </a:r>
            <a:endParaRPr lang="cs-CZ" sz="25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1437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8" y="1412776"/>
            <a:ext cx="8856984" cy="136815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Programem Excel </a:t>
            </a:r>
            <a:r>
              <a:rPr lang="cs-CZ" b="1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tvoříme hlavně?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3508" y="2780928"/>
            <a:ext cx="8856984" cy="370870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i="1" dirty="0" smtClean="0"/>
          </a:p>
          <a:p>
            <a:endParaRPr lang="cs-CZ" sz="2500" i="1" dirty="0"/>
          </a:p>
          <a:p>
            <a:endParaRPr lang="cs-CZ" sz="2500" i="1" dirty="0" smtClean="0"/>
          </a:p>
          <a:p>
            <a:endParaRPr lang="cs-CZ" sz="2500" i="1" dirty="0" smtClean="0"/>
          </a:p>
          <a:p>
            <a:endParaRPr lang="cs-CZ" sz="2500" i="1" dirty="0"/>
          </a:p>
          <a:p>
            <a:endParaRPr lang="cs-CZ" sz="2500" i="1" dirty="0"/>
          </a:p>
          <a:p>
            <a:pPr marL="171450" indent="-171450">
              <a:buFont typeface="Arial" pitchFamily="34" charset="0"/>
              <a:buChar char="•"/>
            </a:pPr>
            <a:endParaRPr lang="cs-CZ" sz="1000" i="1" dirty="0" smtClean="0"/>
          </a:p>
          <a:p>
            <a:pPr marL="171450" indent="-171450">
              <a:buFont typeface="Arial" pitchFamily="34" charset="0"/>
              <a:buChar char="•"/>
            </a:pPr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pPr marL="171450" indent="-171450">
              <a:buFont typeface="Arial" pitchFamily="34" charset="0"/>
              <a:buChar char="•"/>
            </a:pPr>
            <a:endParaRPr lang="cs-CZ" sz="1000" i="1" dirty="0"/>
          </a:p>
        </p:txBody>
      </p:sp>
      <p:sp>
        <p:nvSpPr>
          <p:cNvPr id="5" name="Ovál 4"/>
          <p:cNvSpPr/>
          <p:nvPr/>
        </p:nvSpPr>
        <p:spPr>
          <a:xfrm>
            <a:off x="5004047" y="3470297"/>
            <a:ext cx="3724889" cy="807311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tabulky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567929" y="4725144"/>
            <a:ext cx="3724889" cy="807311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567928" y="3470297"/>
            <a:ext cx="3724889" cy="807311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dopisy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5004045" y="4725144"/>
            <a:ext cx="3724889" cy="807311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webové stránky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3203848" y="5733256"/>
            <a:ext cx="2736304" cy="504056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klikni na možnosti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600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animClr clrSpc="rgb" dir="cw">
                                      <p:cBhvr>
                                        <p:cTn id="31" dur="10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set>
                                      <p:cBhvr>
                                        <p:cTn id="32" dur="10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8" y="1412776"/>
            <a:ext cx="8856984" cy="136815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Otevření programu Excel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3508" y="2780928"/>
            <a:ext cx="8856984" cy="375487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Microsoft Excel 2010</a:t>
            </a: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912337"/>
            <a:ext cx="1838831" cy="35278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072" y="2894449"/>
            <a:ext cx="1815093" cy="35278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909851"/>
            <a:ext cx="1810252" cy="3512430"/>
          </a:xfrm>
          <a:prstGeom prst="rect">
            <a:avLst/>
          </a:prstGeom>
        </p:spPr>
      </p:pic>
      <p:sp>
        <p:nvSpPr>
          <p:cNvPr id="10" name="Šipka doprava 9"/>
          <p:cNvSpPr/>
          <p:nvPr/>
        </p:nvSpPr>
        <p:spPr>
          <a:xfrm>
            <a:off x="2699792" y="5877272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394607" y="4221088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084168" y="3645024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381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8" y="1412776"/>
            <a:ext cx="8856984" cy="136815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Otevření již vytvořené tabulky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3508" y="2780928"/>
            <a:ext cx="8856984" cy="370870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500" dirty="0"/>
              <a:t>o</a:t>
            </a:r>
            <a:r>
              <a:rPr lang="cs-CZ" sz="2500" dirty="0" smtClean="0"/>
              <a:t>tevřeme program Excel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klikneme na </a:t>
            </a:r>
            <a:r>
              <a:rPr lang="cs-CZ" sz="2500" i="1" dirty="0" smtClean="0"/>
              <a:t>Soubor</a:t>
            </a:r>
            <a:r>
              <a:rPr lang="cs-CZ" sz="2500" dirty="0" smtClean="0"/>
              <a:t> v levém horním rohu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klikneme na </a:t>
            </a:r>
            <a:r>
              <a:rPr lang="cs-CZ" sz="2500" i="1" dirty="0" smtClean="0"/>
              <a:t>Otevřít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vybereme soubor, který chceme otevřít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klikneme na tlačítko </a:t>
            </a:r>
            <a:r>
              <a:rPr lang="cs-CZ" sz="2500" i="1" dirty="0" smtClean="0"/>
              <a:t>Otevřít</a:t>
            </a:r>
            <a:r>
              <a:rPr lang="cs-CZ" sz="2500" dirty="0" smtClean="0"/>
              <a:t> nebo stiskneme ENTER</a:t>
            </a: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500" i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690443"/>
            <a:ext cx="710511" cy="17325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3734" y="4690443"/>
            <a:ext cx="2806578" cy="1686041"/>
          </a:xfrm>
          <a:prstGeom prst="rect">
            <a:avLst/>
          </a:prstGeom>
        </p:spPr>
      </p:pic>
      <p:sp>
        <p:nvSpPr>
          <p:cNvPr id="13" name="Šipka doprava 12"/>
          <p:cNvSpPr/>
          <p:nvPr/>
        </p:nvSpPr>
        <p:spPr>
          <a:xfrm>
            <a:off x="467544" y="4759153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467544" y="5274883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2843808" y="5412704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4897770" y="5389447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436096" y="6088452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22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262" y="5121484"/>
            <a:ext cx="8856984" cy="136815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Prostředí Excelu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467544" y="1700808"/>
            <a:ext cx="2448272" cy="504056"/>
          </a:xfrm>
          <a:prstGeom prst="wedgeRoundRectCallout">
            <a:avLst>
              <a:gd name="adj1" fmla="val 994"/>
              <a:gd name="adj2" fmla="val -330944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menu aplikace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347864" y="1700808"/>
            <a:ext cx="2232248" cy="504056"/>
          </a:xfrm>
          <a:prstGeom prst="wedgeRoundRectCallout">
            <a:avLst>
              <a:gd name="adj1" fmla="val -63924"/>
              <a:gd name="adj2" fmla="val -257910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panel</a:t>
            </a:r>
            <a:r>
              <a:rPr lang="cs-CZ" sz="25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nástrojů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467544" y="2708920"/>
            <a:ext cx="2448272" cy="558210"/>
          </a:xfrm>
          <a:prstGeom prst="wedgeRoundRectCallout">
            <a:avLst>
              <a:gd name="adj1" fmla="val -66428"/>
              <a:gd name="adj2" fmla="val -54507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čísla řádků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6102170" y="1700808"/>
            <a:ext cx="2646294" cy="504056"/>
          </a:xfrm>
          <a:prstGeom prst="wedgeRoundRectCallout">
            <a:avLst>
              <a:gd name="adj1" fmla="val -75194"/>
              <a:gd name="adj2" fmla="val -116552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označení sloupců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6818834" y="3785592"/>
            <a:ext cx="1944216" cy="1045250"/>
          </a:xfrm>
          <a:prstGeom prst="wedgeRoundRectCallout">
            <a:avLst>
              <a:gd name="adj1" fmla="val -2510"/>
              <a:gd name="adj2" fmla="val 223339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lišta - posuvník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467544" y="3785592"/>
            <a:ext cx="2448272" cy="1060961"/>
          </a:xfrm>
          <a:prstGeom prst="wedgeRoundRectCallout">
            <a:avLst>
              <a:gd name="adj1" fmla="val -48209"/>
              <a:gd name="adj2" fmla="val 214784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označení a přepínání listů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325625" y="3749210"/>
            <a:ext cx="3024336" cy="1060961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pracovní plocha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3347864" y="2708920"/>
            <a:ext cx="5400600" cy="548987"/>
          </a:xfrm>
          <a:prstGeom prst="wedgeRoundRectCallout">
            <a:avLst>
              <a:gd name="adj1" fmla="val -70648"/>
              <a:gd name="adj2" fmla="val -33984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zobrazení skutečného obsahu buňky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179512" y="476672"/>
            <a:ext cx="2592288" cy="360040"/>
          </a:xfrm>
          <a:prstGeom prst="wedgeRoundRectCallout">
            <a:avLst>
              <a:gd name="adj1" fmla="val -42349"/>
              <a:gd name="adj2" fmla="val 23401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aktivní</a:t>
            </a:r>
            <a:r>
              <a:rPr lang="cs-CZ" sz="25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buňka</a:t>
            </a:r>
            <a:endParaRPr lang="cs-CZ" sz="2500" b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8229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8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8" y="5121484"/>
            <a:ext cx="8856984" cy="136815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Základní nástroje Excelu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107504" y="569822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prava 35"/>
          <p:cNvSpPr/>
          <p:nvPr/>
        </p:nvSpPr>
        <p:spPr>
          <a:xfrm>
            <a:off x="1115616" y="568552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prava 36"/>
          <p:cNvSpPr/>
          <p:nvPr/>
        </p:nvSpPr>
        <p:spPr>
          <a:xfrm>
            <a:off x="4139952" y="579005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prava 37"/>
          <p:cNvSpPr/>
          <p:nvPr/>
        </p:nvSpPr>
        <p:spPr>
          <a:xfrm rot="5400000">
            <a:off x="78477" y="5776237"/>
            <a:ext cx="1066166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972" y="1403831"/>
            <a:ext cx="8862055" cy="369331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575" y="1485688"/>
            <a:ext cx="2545250" cy="1079091"/>
          </a:xfrm>
          <a:prstGeom prst="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4674" y="1556792"/>
            <a:ext cx="4161583" cy="1259077"/>
          </a:xfrm>
          <a:prstGeom prst="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4674" y="3429001"/>
            <a:ext cx="4171782" cy="1223568"/>
          </a:xfrm>
          <a:prstGeom prst="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840463"/>
            <a:ext cx="3672408" cy="2512536"/>
          </a:xfrm>
          <a:prstGeom prst="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005081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36" grpId="0" animBg="1"/>
      <p:bldP spid="37" grpId="0" animBg="1"/>
      <p:bldP spid="3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8" y="5121484"/>
            <a:ext cx="8856984" cy="136815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Základní nástroje Excelu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1875" y="1412776"/>
            <a:ext cx="8856984" cy="370870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111" y="1583616"/>
            <a:ext cx="5654446" cy="4797711"/>
          </a:xfrm>
          <a:prstGeom prst="rect">
            <a:avLst/>
          </a:prstGeom>
        </p:spPr>
      </p:pic>
      <p:sp>
        <p:nvSpPr>
          <p:cNvPr id="13" name="Šipka doprava 12"/>
          <p:cNvSpPr/>
          <p:nvPr/>
        </p:nvSpPr>
        <p:spPr>
          <a:xfrm rot="16200000">
            <a:off x="975655" y="730663"/>
            <a:ext cx="651999" cy="288033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19672" y="2204864"/>
            <a:ext cx="2808312" cy="1224136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427984" y="2204864"/>
            <a:ext cx="1368152" cy="1224136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796136" y="2204864"/>
            <a:ext cx="1152128" cy="1224136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619672" y="3429000"/>
            <a:ext cx="2808312" cy="553470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427984" y="3428999"/>
            <a:ext cx="2520280" cy="553471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16200000">
            <a:off x="2255097" y="872952"/>
            <a:ext cx="640689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111" y="1583616"/>
            <a:ext cx="5654446" cy="4789174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580112" y="2204864"/>
            <a:ext cx="1224136" cy="1944216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399" y="1583616"/>
            <a:ext cx="5620767" cy="4789174"/>
          </a:xfrm>
          <a:prstGeom prst="rect">
            <a:avLst/>
          </a:prstGeom>
        </p:spPr>
      </p:pic>
      <p:sp>
        <p:nvSpPr>
          <p:cNvPr id="26" name="Šipka doprava 25"/>
          <p:cNvSpPr/>
          <p:nvPr/>
        </p:nvSpPr>
        <p:spPr>
          <a:xfrm rot="16200000">
            <a:off x="1213148" y="945596"/>
            <a:ext cx="648071" cy="286289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19672" y="2204864"/>
            <a:ext cx="1584176" cy="1656184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203848" y="3032956"/>
            <a:ext cx="2484276" cy="1620180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619672" y="3861048"/>
            <a:ext cx="1584176" cy="792088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02" y="1528394"/>
            <a:ext cx="8893143" cy="4844396"/>
          </a:xfrm>
          <a:prstGeom prst="rect">
            <a:avLst/>
          </a:prstGeom>
        </p:spPr>
      </p:pic>
      <p:sp>
        <p:nvSpPr>
          <p:cNvPr id="31" name="Šipka doprava 30"/>
          <p:cNvSpPr/>
          <p:nvPr/>
        </p:nvSpPr>
        <p:spPr>
          <a:xfrm rot="16200000">
            <a:off x="1513702" y="866143"/>
            <a:ext cx="538097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70793" y="2204864"/>
            <a:ext cx="2140967" cy="1944216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915816" y="2204864"/>
            <a:ext cx="1872208" cy="972108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70793" y="4149080"/>
            <a:ext cx="1206606" cy="504056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88024" y="1528394"/>
            <a:ext cx="4210835" cy="4708918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295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8" y="1412776"/>
            <a:ext cx="8856984" cy="1296144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Uložení souboru - tabulky</a:t>
            </a:r>
            <a:endParaRPr lang="cs-CZ" sz="60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508" y="2708103"/>
            <a:ext cx="8856984" cy="3785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924944"/>
            <a:ext cx="1238423" cy="301984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212976"/>
            <a:ext cx="4013773" cy="3091204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1633957" y="2907396"/>
            <a:ext cx="3154065" cy="432048"/>
          </a:xfrm>
          <a:prstGeom prst="wedgeRoundRectCallout">
            <a:avLst>
              <a:gd name="adj1" fmla="val -79982"/>
              <a:gd name="adj2" fmla="val 57074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1) klikneme na </a:t>
            </a:r>
            <a:r>
              <a:rPr lang="cs-CZ" sz="2000" b="1" i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Soubor</a:t>
            </a:r>
            <a:endParaRPr lang="cs-CZ" sz="2000" b="1" i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1633959" y="3645024"/>
            <a:ext cx="3154065" cy="432048"/>
          </a:xfrm>
          <a:prstGeom prst="wedgeRoundRectCallout">
            <a:avLst>
              <a:gd name="adj1" fmla="val -69947"/>
              <a:gd name="adj2" fmla="val 756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2) klikneme na </a:t>
            </a:r>
            <a:r>
              <a:rPr lang="cs-CZ" sz="2000" b="1" i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Ulož jako</a:t>
            </a:r>
            <a:endParaRPr lang="cs-CZ" sz="2000" b="1" i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1633959" y="4406773"/>
            <a:ext cx="3154064" cy="432048"/>
          </a:xfrm>
          <a:prstGeom prst="wedgeRoundRectCallout">
            <a:avLst>
              <a:gd name="adj1" fmla="val 125228"/>
              <a:gd name="adj2" fmla="val 15915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3) vybereme místo uložení</a:t>
            </a:r>
            <a:endParaRPr lang="cs-CZ" sz="2000" b="1" i="1" dirty="0" smtClean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1633960" y="5157192"/>
            <a:ext cx="3154064" cy="432048"/>
          </a:xfrm>
          <a:prstGeom prst="wedgeRoundRectCallout">
            <a:avLst>
              <a:gd name="adj1" fmla="val 95945"/>
              <a:gd name="adj2" fmla="val -9774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4) napíšeme název</a:t>
            </a:r>
            <a:endParaRPr lang="cs-CZ" sz="2000" b="1" i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1633960" y="5872132"/>
            <a:ext cx="3154064" cy="432048"/>
          </a:xfrm>
          <a:prstGeom prst="wedgeRoundRectCallout">
            <a:avLst>
              <a:gd name="adj1" fmla="val 144302"/>
              <a:gd name="adj2" fmla="val 9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) potvrdíme nebo ENTER</a:t>
            </a:r>
            <a:endParaRPr lang="cs-CZ" sz="2000" b="1" i="1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7487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8" y="1412776"/>
            <a:ext cx="8856984" cy="1296144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Praktické úkoly</a:t>
            </a:r>
            <a:endParaRPr lang="cs-CZ" sz="60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508" y="2708103"/>
            <a:ext cx="8856984" cy="3785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otevři program Excel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vyzkoušej si základní nástroje Excelu</a:t>
            </a:r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ulož si soubor jako excel.xlsx</a:t>
            </a:r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627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8" y="1412776"/>
            <a:ext cx="8856984" cy="1296144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60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508" y="2708103"/>
            <a:ext cx="8856984" cy="3785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vlastní zdroje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5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www.fce.vutbr.cz/studium/materialy/excel/default.htm</a:t>
            </a: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50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500" smtClean="0">
                <a:latin typeface="Times New Roman" pitchFamily="18" charset="0"/>
                <a:cs typeface="Times New Roman" pitchFamily="18" charset="0"/>
                <a:hlinkClick r:id="rId4"/>
              </a:rPr>
              <a:t>fast10.vsb.cz/praktikum/5.html</a:t>
            </a: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40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doors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1352</TotalTime>
  <Words>203</Words>
  <Application>Microsoft Office PowerPoint</Application>
  <PresentationFormat>Předvádění na obrazovce (4:3)</PresentationFormat>
  <Paragraphs>154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 MS Excel - úvod</vt:lpstr>
      <vt:lpstr>Program MS Excel</vt:lpstr>
      <vt:lpstr>Programem Excel tvoříme hlavně?</vt:lpstr>
      <vt:lpstr>Otevření programu Excel</vt:lpstr>
      <vt:lpstr>Otevření již vytvořené tabulky</vt:lpstr>
      <vt:lpstr>Prostředí Excelu</vt:lpstr>
      <vt:lpstr>Základní nástroje Excelu</vt:lpstr>
      <vt:lpstr>Základní nástroje Excelu</vt:lpstr>
      <vt:lpstr>Uložení souboru - tabulky</vt:lpstr>
      <vt:lpstr>Praktické 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37</cp:revision>
  <dcterms:created xsi:type="dcterms:W3CDTF">2011-07-16T19:41:53Z</dcterms:created>
  <dcterms:modified xsi:type="dcterms:W3CDTF">2011-08-26T20:06:38Z</dcterms:modified>
</cp:coreProperties>
</file>