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3" r:id="rId2"/>
    <p:sldId id="256" r:id="rId3"/>
    <p:sldId id="257" r:id="rId4"/>
    <p:sldId id="259" r:id="rId5"/>
    <p:sldId id="258" r:id="rId6"/>
    <p:sldId id="260" r:id="rId7"/>
    <p:sldId id="262" r:id="rId8"/>
    <p:sldId id="261" r:id="rId9"/>
    <p:sldId id="270" r:id="rId10"/>
    <p:sldId id="267" r:id="rId11"/>
    <p:sldId id="268" r:id="rId12"/>
    <p:sldId id="269" r:id="rId13"/>
    <p:sldId id="266" r:id="rId14"/>
    <p:sldId id="265" r:id="rId15"/>
    <p:sldId id="271" r:id="rId16"/>
    <p:sldId id="272" r:id="rId17"/>
    <p:sldId id="263" r:id="rId18"/>
    <p:sldId id="264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605380-B3E2-4BCD-AC4D-BA1CB29F4EB7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8A9DBC-0A0B-4DAE-8F5F-87906A361B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25939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doors dir="vert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605380-B3E2-4BCD-AC4D-BA1CB29F4EB7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8A9DBC-0A0B-4DAE-8F5F-87906A361B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71962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doors dir="vert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605380-B3E2-4BCD-AC4D-BA1CB29F4EB7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8A9DBC-0A0B-4DAE-8F5F-87906A361B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5742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doors dir="vert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605380-B3E2-4BCD-AC4D-BA1CB29F4EB7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8A9DBC-0A0B-4DAE-8F5F-87906A361B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91478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doors dir="vert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605380-B3E2-4BCD-AC4D-BA1CB29F4EB7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8A9DBC-0A0B-4DAE-8F5F-87906A361B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72597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doors dir="vert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605380-B3E2-4BCD-AC4D-BA1CB29F4EB7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8A9DBC-0A0B-4DAE-8F5F-87906A361B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35658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doors dir="vert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605380-B3E2-4BCD-AC4D-BA1CB29F4EB7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8A9DBC-0A0B-4DAE-8F5F-87906A361B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60449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doors dir="vert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605380-B3E2-4BCD-AC4D-BA1CB29F4EB7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8A9DBC-0A0B-4DAE-8F5F-87906A361B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60979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doors dir="vert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605380-B3E2-4BCD-AC4D-BA1CB29F4EB7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8A9DBC-0A0B-4DAE-8F5F-87906A361B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83846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doors dir="vert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605380-B3E2-4BCD-AC4D-BA1CB29F4EB7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8A9DBC-0A0B-4DAE-8F5F-87906A361B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64112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doors dir="vert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605380-B3E2-4BCD-AC4D-BA1CB29F4EB7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8A9DBC-0A0B-4DAE-8F5F-87906A361B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78980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doors dir="vert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605380-B3E2-4BCD-AC4D-BA1CB29F4EB7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8A9DBC-0A0B-4DAE-8F5F-87906A361B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98004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Requires="p14">
      <p:transition spd="slow" p14:dur="2000">
        <p14:doors dir="vert"/>
      </p:transition>
    </mc:Choice>
    <mc:Fallback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sudokuonline.cz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71650" y="188640"/>
            <a:ext cx="5600700" cy="104775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chemeClr val="accent4">
                <a:lumMod val="75000"/>
              </a:schemeClr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55499" y="1412776"/>
            <a:ext cx="3833001" cy="3528392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chemeClr val="accent4">
                <a:lumMod val="75000"/>
              </a:schemeClr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56569209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Zpracování a využití informací pro 6.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VY_32_INOVACE_19_Excel –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formát buňky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Hartmannová Hana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363576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5" name="Nadpis 1"/>
          <p:cNvSpPr txBox="1">
            <a:spLocks/>
          </p:cNvSpPr>
          <p:nvPr/>
        </p:nvSpPr>
        <p:spPr>
          <a:xfrm rot="554805">
            <a:off x="372212" y="1612292"/>
            <a:ext cx="8546946" cy="1618164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 fontScale="92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6000" b="1" dirty="0" smtClean="0">
                <a:solidFill>
                  <a:schemeClr val="accent5">
                    <a:lumMod val="40000"/>
                    <a:lumOff val="60000"/>
                  </a:schemeClr>
                </a:solidFill>
                <a:effectLst>
                  <a:reflection blurRad="6350" stA="55000" endA="300" endPos="455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 MS Excel – formát buňky</a:t>
            </a:r>
            <a:endParaRPr lang="cs-CZ" sz="6000" b="1" dirty="0">
              <a:solidFill>
                <a:schemeClr val="accent5">
                  <a:lumMod val="40000"/>
                  <a:lumOff val="60000"/>
                </a:schemeClr>
              </a:solidFill>
              <a:effectLst>
                <a:reflection blurRad="6350" stA="55000" endA="300" endPos="455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 rot="562770">
            <a:off x="500276" y="3900532"/>
            <a:ext cx="7531913" cy="1584176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Autor:</a:t>
            </a:r>
          </a:p>
          <a:p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  <a:effectLst>
                  <a:reflection blurRad="6350" stA="55000" endA="300" endPos="455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Mgr. Hana Hartmannová</a:t>
            </a:r>
            <a:endParaRPr lang="cs-CZ" sz="4000" b="1" dirty="0">
              <a:solidFill>
                <a:schemeClr val="accent1">
                  <a:lumMod val="50000"/>
                </a:schemeClr>
              </a:solidFill>
              <a:effectLst>
                <a:reflection blurRad="6350" stA="55000" endA="300" endPos="455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601956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Nadpis 1"/>
          <p:cNvSpPr txBox="1">
            <a:spLocks/>
          </p:cNvSpPr>
          <p:nvPr/>
        </p:nvSpPr>
        <p:spPr>
          <a:xfrm>
            <a:off x="143508" y="1412776"/>
            <a:ext cx="8856984" cy="1368152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anchor="ctr" anchorCtr="0"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6000" b="1" dirty="0" smtClean="0">
                <a:solidFill>
                  <a:schemeClr val="accent5">
                    <a:lumMod val="40000"/>
                    <a:lumOff val="60000"/>
                  </a:schemeClr>
                </a:solidFill>
                <a:effectLst>
                  <a:reflection blurRad="6350" stA="55000" endA="300" endPos="455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Otevření programu Excel</a:t>
            </a:r>
            <a:endParaRPr lang="cs-CZ" sz="6000" b="1" dirty="0">
              <a:solidFill>
                <a:schemeClr val="accent5">
                  <a:lumMod val="40000"/>
                  <a:lumOff val="60000"/>
                </a:schemeClr>
              </a:solidFill>
              <a:effectLst>
                <a:reflection blurRad="6350" stA="55000" endA="300" endPos="455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43508" y="2780928"/>
            <a:ext cx="8856984" cy="3754874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sz="2500" dirty="0" smtClean="0"/>
          </a:p>
          <a:p>
            <a:r>
              <a:rPr lang="cs-CZ" sz="2500" dirty="0" smtClean="0">
                <a:latin typeface="Times New Roman" pitchFamily="18" charset="0"/>
                <a:cs typeface="Times New Roman" pitchFamily="18" charset="0"/>
              </a:rPr>
              <a:t>Klikáme myší postupně na: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buFont typeface="Wingdings 2" pitchFamily="18" charset="2"/>
              <a:buChar char=":"/>
            </a:pPr>
            <a:r>
              <a:rPr lang="cs-CZ" sz="25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500" i="1" dirty="0" smtClean="0">
                <a:latin typeface="Times New Roman" pitchFamily="18" charset="0"/>
                <a:cs typeface="Times New Roman" pitchFamily="18" charset="0"/>
              </a:rPr>
              <a:t>Start</a:t>
            </a:r>
            <a:r>
              <a:rPr lang="cs-CZ" sz="2500" dirty="0" smtClean="0">
                <a:latin typeface="Times New Roman" pitchFamily="18" charset="0"/>
                <a:cs typeface="Times New Roman" pitchFamily="18" charset="0"/>
              </a:rPr>
              <a:t> na </a:t>
            </a:r>
            <a:r>
              <a:rPr lang="cs-CZ" sz="2500" i="1" dirty="0" smtClean="0">
                <a:latin typeface="Times New Roman" pitchFamily="18" charset="0"/>
                <a:cs typeface="Times New Roman" pitchFamily="18" charset="0"/>
              </a:rPr>
              <a:t>Hlavním panelu</a:t>
            </a:r>
          </a:p>
          <a:p>
            <a:pPr marL="342900" indent="-342900">
              <a:buFont typeface="Wingdings 2" pitchFamily="18" charset="2"/>
              <a:buChar char=":"/>
            </a:pPr>
            <a:r>
              <a:rPr lang="cs-CZ" sz="25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500" i="1" dirty="0" smtClean="0">
                <a:latin typeface="Times New Roman" pitchFamily="18" charset="0"/>
                <a:cs typeface="Times New Roman" pitchFamily="18" charset="0"/>
              </a:rPr>
              <a:t>Všechny programy</a:t>
            </a:r>
          </a:p>
          <a:p>
            <a:pPr marL="342900" indent="-342900">
              <a:buFont typeface="Wingdings 2" pitchFamily="18" charset="2"/>
              <a:buChar char=":"/>
            </a:pPr>
            <a:r>
              <a:rPr lang="cs-CZ" sz="2500" i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500" i="1" dirty="0" smtClean="0">
                <a:latin typeface="Times New Roman" pitchFamily="18" charset="0"/>
                <a:cs typeface="Times New Roman" pitchFamily="18" charset="0"/>
              </a:rPr>
              <a:t>Microsoft Office</a:t>
            </a:r>
          </a:p>
          <a:p>
            <a:pPr marL="342900" indent="-342900">
              <a:buFont typeface="Wingdings 2" pitchFamily="18" charset="2"/>
              <a:buChar char=":"/>
            </a:pPr>
            <a:r>
              <a:rPr lang="cs-CZ" sz="2500" i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500" i="1" dirty="0" smtClean="0">
                <a:latin typeface="Times New Roman" pitchFamily="18" charset="0"/>
                <a:cs typeface="Times New Roman" pitchFamily="18" charset="0"/>
              </a:rPr>
              <a:t>Microsoft Excel 2010</a:t>
            </a:r>
          </a:p>
          <a:p>
            <a:endParaRPr lang="cs-CZ" sz="1000" i="1" dirty="0"/>
          </a:p>
          <a:p>
            <a:endParaRPr lang="cs-CZ" sz="1000" i="1" dirty="0" smtClean="0"/>
          </a:p>
          <a:p>
            <a:endParaRPr lang="cs-CZ" sz="1000" i="1" dirty="0"/>
          </a:p>
          <a:p>
            <a:endParaRPr lang="cs-CZ" sz="1000" i="1" dirty="0" smtClean="0"/>
          </a:p>
          <a:p>
            <a:endParaRPr lang="cs-CZ" sz="1000" i="1" dirty="0"/>
          </a:p>
          <a:p>
            <a:endParaRPr lang="cs-CZ" sz="1000" i="1" dirty="0" smtClean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1920" y="2912337"/>
            <a:ext cx="1838831" cy="352783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76072" y="2894449"/>
            <a:ext cx="1815093" cy="3527832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92280" y="2909851"/>
            <a:ext cx="1810252" cy="3512430"/>
          </a:xfrm>
          <a:prstGeom prst="rect">
            <a:avLst/>
          </a:prstGeom>
        </p:spPr>
      </p:pic>
      <p:sp>
        <p:nvSpPr>
          <p:cNvPr id="10" name="Šipka doprava 9"/>
          <p:cNvSpPr/>
          <p:nvPr/>
        </p:nvSpPr>
        <p:spPr>
          <a:xfrm>
            <a:off x="2699792" y="5877272"/>
            <a:ext cx="1296144" cy="288032"/>
          </a:xfrm>
          <a:prstGeom prst="rightArrow">
            <a:avLst>
              <a:gd name="adj1" fmla="val 50000"/>
              <a:gd name="adj2" fmla="val 450000"/>
            </a:avLst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10"/>
          <p:cNvSpPr/>
          <p:nvPr/>
        </p:nvSpPr>
        <p:spPr>
          <a:xfrm>
            <a:off x="4394607" y="4221088"/>
            <a:ext cx="1296144" cy="288032"/>
          </a:xfrm>
          <a:prstGeom prst="rightArrow">
            <a:avLst>
              <a:gd name="adj1" fmla="val 50000"/>
              <a:gd name="adj2" fmla="val 450000"/>
            </a:avLst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11"/>
          <p:cNvSpPr/>
          <p:nvPr/>
        </p:nvSpPr>
        <p:spPr>
          <a:xfrm>
            <a:off x="6084168" y="3645024"/>
            <a:ext cx="1296144" cy="288032"/>
          </a:xfrm>
          <a:prstGeom prst="rightArrow">
            <a:avLst>
              <a:gd name="adj1" fmla="val 50000"/>
              <a:gd name="adj2" fmla="val 450000"/>
            </a:avLst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81372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Nadpis 1"/>
          <p:cNvSpPr txBox="1">
            <a:spLocks/>
          </p:cNvSpPr>
          <p:nvPr/>
        </p:nvSpPr>
        <p:spPr>
          <a:xfrm>
            <a:off x="143508" y="1412776"/>
            <a:ext cx="8856984" cy="1368152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anchor="ctr" anchorCtr="0"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5200" b="1" dirty="0" smtClean="0">
                <a:solidFill>
                  <a:schemeClr val="accent5">
                    <a:lumMod val="40000"/>
                    <a:lumOff val="60000"/>
                  </a:schemeClr>
                </a:solidFill>
                <a:effectLst>
                  <a:reflection blurRad="6350" stA="55000" endA="300" endPos="455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Otevření již existující tabulky</a:t>
            </a:r>
            <a:endParaRPr lang="cs-CZ" sz="5200" b="1" dirty="0">
              <a:solidFill>
                <a:schemeClr val="accent5">
                  <a:lumMod val="40000"/>
                  <a:lumOff val="60000"/>
                </a:schemeClr>
              </a:solidFill>
              <a:effectLst>
                <a:reflection blurRad="6350" stA="55000" endA="300" endPos="455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3508" y="2780928"/>
            <a:ext cx="8856984" cy="370870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457200" indent="-457200">
              <a:buAutoNum type="arabicParenR"/>
            </a:pPr>
            <a:r>
              <a:rPr lang="cs-CZ" sz="2500" dirty="0"/>
              <a:t>o</a:t>
            </a:r>
            <a:r>
              <a:rPr lang="cs-CZ" sz="2500" dirty="0" smtClean="0"/>
              <a:t>tevřeme program Excel</a:t>
            </a:r>
          </a:p>
          <a:p>
            <a:pPr marL="457200" indent="-457200">
              <a:buAutoNum type="arabicParenR"/>
            </a:pPr>
            <a:r>
              <a:rPr lang="cs-CZ" sz="2500" dirty="0" smtClean="0"/>
              <a:t>klikneme na </a:t>
            </a:r>
            <a:r>
              <a:rPr lang="cs-CZ" sz="2500" i="1" dirty="0" smtClean="0"/>
              <a:t>Soubor</a:t>
            </a:r>
            <a:r>
              <a:rPr lang="cs-CZ" sz="2500" dirty="0" smtClean="0"/>
              <a:t> v levém horním rohu</a:t>
            </a:r>
          </a:p>
          <a:p>
            <a:pPr marL="457200" indent="-457200">
              <a:buAutoNum type="arabicParenR"/>
            </a:pPr>
            <a:r>
              <a:rPr lang="cs-CZ" sz="2500" dirty="0" smtClean="0"/>
              <a:t>klikneme na </a:t>
            </a:r>
            <a:r>
              <a:rPr lang="cs-CZ" sz="2500" i="1" dirty="0" smtClean="0"/>
              <a:t>Otevřít</a:t>
            </a:r>
          </a:p>
          <a:p>
            <a:pPr marL="457200" indent="-457200">
              <a:buAutoNum type="arabicParenR"/>
            </a:pPr>
            <a:r>
              <a:rPr lang="cs-CZ" sz="2500" dirty="0" smtClean="0"/>
              <a:t>vybereme soubor, který chceme otevřít</a:t>
            </a:r>
          </a:p>
          <a:p>
            <a:pPr marL="457200" indent="-457200">
              <a:buAutoNum type="arabicParenR"/>
            </a:pPr>
            <a:r>
              <a:rPr lang="cs-CZ" sz="2500" dirty="0" smtClean="0"/>
              <a:t>klikneme na tlačítko </a:t>
            </a:r>
            <a:r>
              <a:rPr lang="cs-CZ" sz="2500" i="1" dirty="0" smtClean="0"/>
              <a:t>Otevřít</a:t>
            </a:r>
            <a:r>
              <a:rPr lang="cs-CZ" sz="2500" dirty="0" smtClean="0"/>
              <a:t> nebo stiskneme ENTER</a:t>
            </a:r>
          </a:p>
          <a:p>
            <a:endParaRPr lang="cs-CZ" sz="2500" i="1" dirty="0">
              <a:latin typeface="Times New Roman" pitchFamily="18" charset="0"/>
              <a:cs typeface="Times New Roman" pitchFamily="18" charset="0"/>
            </a:endParaRPr>
          </a:p>
          <a:p>
            <a:endParaRPr lang="cs-CZ" sz="2500" i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500" i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000" i="1" dirty="0"/>
          </a:p>
          <a:p>
            <a:endParaRPr lang="cs-CZ" sz="1000" i="1" dirty="0" smtClean="0"/>
          </a:p>
          <a:p>
            <a:endParaRPr lang="cs-CZ" sz="1500" i="1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4690443"/>
            <a:ext cx="710511" cy="173255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3734" y="4690443"/>
            <a:ext cx="2806578" cy="1686041"/>
          </a:xfrm>
          <a:prstGeom prst="rect">
            <a:avLst/>
          </a:prstGeom>
        </p:spPr>
      </p:pic>
      <p:sp>
        <p:nvSpPr>
          <p:cNvPr id="7" name="Šipka doprava 6"/>
          <p:cNvSpPr/>
          <p:nvPr/>
        </p:nvSpPr>
        <p:spPr>
          <a:xfrm>
            <a:off x="467544" y="4759153"/>
            <a:ext cx="1296144" cy="288032"/>
          </a:xfrm>
          <a:prstGeom prst="rightArrow">
            <a:avLst>
              <a:gd name="adj1" fmla="val 50000"/>
              <a:gd name="adj2" fmla="val 450000"/>
            </a:avLst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prava 7"/>
          <p:cNvSpPr/>
          <p:nvPr/>
        </p:nvSpPr>
        <p:spPr>
          <a:xfrm>
            <a:off x="467544" y="5274883"/>
            <a:ext cx="1296144" cy="288032"/>
          </a:xfrm>
          <a:prstGeom prst="rightArrow">
            <a:avLst>
              <a:gd name="adj1" fmla="val 50000"/>
              <a:gd name="adj2" fmla="val 450000"/>
            </a:avLst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8"/>
          <p:cNvSpPr/>
          <p:nvPr/>
        </p:nvSpPr>
        <p:spPr>
          <a:xfrm>
            <a:off x="2843808" y="5412704"/>
            <a:ext cx="1296144" cy="288032"/>
          </a:xfrm>
          <a:prstGeom prst="rightArrow">
            <a:avLst>
              <a:gd name="adj1" fmla="val 50000"/>
              <a:gd name="adj2" fmla="val 450000"/>
            </a:avLst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/>
          <p:cNvSpPr/>
          <p:nvPr/>
        </p:nvSpPr>
        <p:spPr>
          <a:xfrm>
            <a:off x="4897770" y="5389447"/>
            <a:ext cx="1296144" cy="288032"/>
          </a:xfrm>
          <a:prstGeom prst="rightArrow">
            <a:avLst>
              <a:gd name="adj1" fmla="val 50000"/>
              <a:gd name="adj2" fmla="val 450000"/>
            </a:avLst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10"/>
          <p:cNvSpPr/>
          <p:nvPr/>
        </p:nvSpPr>
        <p:spPr>
          <a:xfrm>
            <a:off x="5436096" y="6088452"/>
            <a:ext cx="1296144" cy="288032"/>
          </a:xfrm>
          <a:prstGeom prst="rightArrow">
            <a:avLst>
              <a:gd name="adj1" fmla="val 50000"/>
              <a:gd name="adj2" fmla="val 450000"/>
            </a:avLst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30802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Nadpis 1"/>
          <p:cNvSpPr txBox="1">
            <a:spLocks/>
          </p:cNvSpPr>
          <p:nvPr/>
        </p:nvSpPr>
        <p:spPr>
          <a:xfrm>
            <a:off x="143508" y="1412776"/>
            <a:ext cx="8856984" cy="1368152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anchor="ctr" anchorCtr="0"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800" b="1" dirty="0" smtClean="0">
                <a:solidFill>
                  <a:schemeClr val="accent5">
                    <a:lumMod val="40000"/>
                    <a:lumOff val="60000"/>
                  </a:schemeClr>
                </a:solidFill>
                <a:effectLst>
                  <a:reflection blurRad="6350" stA="55000" endA="300" endPos="455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Úprava velikosti sloupce a řádku</a:t>
            </a:r>
            <a:endParaRPr lang="cs-CZ" sz="4800" b="1" dirty="0">
              <a:solidFill>
                <a:schemeClr val="accent5">
                  <a:lumMod val="40000"/>
                  <a:lumOff val="60000"/>
                </a:schemeClr>
              </a:solidFill>
              <a:effectLst>
                <a:reflection blurRad="6350" stA="55000" endA="300" endPos="455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43508" y="2780928"/>
            <a:ext cx="8856984" cy="370870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sz="2500" dirty="0" smtClean="0"/>
          </a:p>
          <a:p>
            <a:endParaRPr lang="cs-CZ" sz="2500" dirty="0">
              <a:latin typeface="Times New Roman" pitchFamily="18" charset="0"/>
              <a:cs typeface="Times New Roman" pitchFamily="18" charset="0"/>
            </a:endParaRPr>
          </a:p>
          <a:p>
            <a:endParaRPr lang="cs-CZ" sz="2500" i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500" i="1" dirty="0">
              <a:latin typeface="Times New Roman" pitchFamily="18" charset="0"/>
              <a:cs typeface="Times New Roman" pitchFamily="18" charset="0"/>
            </a:endParaRPr>
          </a:p>
          <a:p>
            <a:endParaRPr lang="cs-CZ" sz="2500" i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500" i="1" dirty="0">
              <a:latin typeface="Times New Roman" pitchFamily="18" charset="0"/>
              <a:cs typeface="Times New Roman" pitchFamily="18" charset="0"/>
            </a:endParaRPr>
          </a:p>
          <a:p>
            <a:endParaRPr lang="cs-CZ" sz="2500" i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000" i="1" dirty="0"/>
          </a:p>
          <a:p>
            <a:endParaRPr lang="cs-CZ" sz="1000" i="1" dirty="0" smtClean="0"/>
          </a:p>
          <a:p>
            <a:endParaRPr lang="cs-CZ" sz="1000" i="1" dirty="0"/>
          </a:p>
          <a:p>
            <a:endParaRPr lang="cs-CZ" sz="1000" i="1" dirty="0" smtClean="0"/>
          </a:p>
          <a:p>
            <a:endParaRPr lang="cs-CZ" sz="1000" i="1" dirty="0"/>
          </a:p>
          <a:p>
            <a:endParaRPr lang="cs-CZ" sz="1000" i="1" dirty="0" smtClean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7" y="2996952"/>
            <a:ext cx="2232249" cy="1301210"/>
          </a:xfrm>
          <a:prstGeom prst="rect">
            <a:avLst/>
          </a:prstGeom>
          <a:ln w="38100">
            <a:solidFill>
              <a:schemeClr val="accent4">
                <a:lumMod val="75000"/>
              </a:schemeClr>
            </a:solidFill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6" y="4903224"/>
            <a:ext cx="2232249" cy="1033609"/>
          </a:xfrm>
          <a:prstGeom prst="rect">
            <a:avLst/>
          </a:prstGeom>
          <a:ln w="38100">
            <a:solidFill>
              <a:schemeClr val="accent4">
                <a:lumMod val="75000"/>
              </a:schemeClr>
            </a:solidFill>
          </a:ln>
        </p:spPr>
      </p:pic>
      <p:sp>
        <p:nvSpPr>
          <p:cNvPr id="14" name="TextovéPole 13"/>
          <p:cNvSpPr txBox="1"/>
          <p:nvPr/>
        </p:nvSpPr>
        <p:spPr>
          <a:xfrm>
            <a:off x="669030" y="4362170"/>
            <a:ext cx="1569865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dirty="0" smtClean="0">
                <a:latin typeface="Times New Roman" pitchFamily="18" charset="0"/>
                <a:cs typeface="Times New Roman" pitchFamily="18" charset="0"/>
              </a:rPr>
              <a:t>řádky</a:t>
            </a:r>
            <a:endParaRPr lang="cs-CZ" sz="25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84311" y="5936833"/>
            <a:ext cx="1339303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dirty="0" smtClean="0">
                <a:latin typeface="Times New Roman" pitchFamily="18" charset="0"/>
                <a:cs typeface="Times New Roman" pitchFamily="18" charset="0"/>
              </a:rPr>
              <a:t>sloupce</a:t>
            </a:r>
            <a:endParaRPr lang="cs-CZ" sz="25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6" name="Obrázek 1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0192" y="4812191"/>
            <a:ext cx="2536709" cy="1467424"/>
          </a:xfrm>
          <a:prstGeom prst="rect">
            <a:avLst/>
          </a:prstGeom>
          <a:ln w="38100">
            <a:solidFill>
              <a:schemeClr val="accent4">
                <a:lumMod val="75000"/>
              </a:schemeClr>
            </a:solidFill>
          </a:ln>
        </p:spPr>
      </p:pic>
      <p:sp>
        <p:nvSpPr>
          <p:cNvPr id="17" name="Zaoblený obdélníkový popisek 16"/>
          <p:cNvSpPr/>
          <p:nvPr/>
        </p:nvSpPr>
        <p:spPr>
          <a:xfrm>
            <a:off x="2915816" y="2996952"/>
            <a:ext cx="3024336" cy="2247093"/>
          </a:xfrm>
          <a:prstGeom prst="wedgeRoundRectCallout">
            <a:avLst>
              <a:gd name="adj1" fmla="val -101585"/>
              <a:gd name="adj2" fmla="val 52544"/>
              <a:gd name="adj3" fmla="val 16667"/>
            </a:avLst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5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kurzorem najedeme na hranici mezi řádkem/sloupečkem, klikneme a tahem nastavíme potřebnou velikost</a:t>
            </a:r>
            <a:endParaRPr lang="cs-CZ" sz="2000" b="1" dirty="0">
              <a:solidFill>
                <a:schemeClr val="accent5">
                  <a:lumMod val="40000"/>
                  <a:lumOff val="6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Zaoblený obdélníkový popisek 17"/>
          <p:cNvSpPr/>
          <p:nvPr/>
        </p:nvSpPr>
        <p:spPr>
          <a:xfrm>
            <a:off x="6300192" y="3429000"/>
            <a:ext cx="2536709" cy="1171697"/>
          </a:xfrm>
          <a:prstGeom prst="wedgeRoundRectCallout">
            <a:avLst>
              <a:gd name="adj1" fmla="val 16953"/>
              <a:gd name="adj2" fmla="val 158460"/>
              <a:gd name="adj3" fmla="val 16667"/>
            </a:avLst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5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hromadná změna velikosti řádku/sloupečku</a:t>
            </a:r>
            <a:endParaRPr lang="cs-CZ" sz="2000" b="1" dirty="0">
              <a:solidFill>
                <a:schemeClr val="accent5">
                  <a:lumMod val="40000"/>
                  <a:lumOff val="6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Zaoblený obdélníkový popisek 18"/>
          <p:cNvSpPr/>
          <p:nvPr/>
        </p:nvSpPr>
        <p:spPr>
          <a:xfrm>
            <a:off x="2915816" y="5420028"/>
            <a:ext cx="3024336" cy="859587"/>
          </a:xfrm>
          <a:prstGeom prst="wedgeRoundRectCallout">
            <a:avLst>
              <a:gd name="adj1" fmla="val 71090"/>
              <a:gd name="adj2" fmla="val -69993"/>
              <a:gd name="adj3" fmla="val 16667"/>
            </a:avLst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5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označí všechny řádky i sloupečky</a:t>
            </a:r>
            <a:endParaRPr lang="cs-CZ" sz="2000" b="1" dirty="0">
              <a:solidFill>
                <a:schemeClr val="accent5">
                  <a:lumMod val="40000"/>
                  <a:lumOff val="6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884778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18" grpId="0" animBg="1"/>
      <p:bldP spid="1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Nadpis 1"/>
          <p:cNvSpPr txBox="1">
            <a:spLocks/>
          </p:cNvSpPr>
          <p:nvPr/>
        </p:nvSpPr>
        <p:spPr>
          <a:xfrm>
            <a:off x="143508" y="1412776"/>
            <a:ext cx="8856984" cy="1368152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anchor="ctr" anchorCtr="0"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6000" b="1" dirty="0" smtClean="0">
                <a:solidFill>
                  <a:schemeClr val="accent5">
                    <a:lumMod val="40000"/>
                    <a:lumOff val="60000"/>
                  </a:schemeClr>
                </a:solidFill>
                <a:effectLst>
                  <a:reflection blurRad="6350" stA="55000" endA="300" endPos="455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Zarovnání textu v buňce</a:t>
            </a:r>
            <a:endParaRPr lang="cs-CZ" sz="6000" b="1" dirty="0">
              <a:solidFill>
                <a:schemeClr val="accent5">
                  <a:lumMod val="40000"/>
                  <a:lumOff val="60000"/>
                </a:schemeClr>
              </a:solidFill>
              <a:effectLst>
                <a:reflection blurRad="6350" stA="55000" endA="300" endPos="455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5788" y="2780928"/>
            <a:ext cx="8856984" cy="370870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sz="2500" dirty="0" smtClean="0"/>
          </a:p>
          <a:p>
            <a:endParaRPr lang="cs-CZ" sz="2500" dirty="0">
              <a:latin typeface="Times New Roman" pitchFamily="18" charset="0"/>
              <a:cs typeface="Times New Roman" pitchFamily="18" charset="0"/>
            </a:endParaRPr>
          </a:p>
          <a:p>
            <a:endParaRPr lang="cs-CZ" sz="2500" i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500" i="1" dirty="0">
              <a:latin typeface="Times New Roman" pitchFamily="18" charset="0"/>
              <a:cs typeface="Times New Roman" pitchFamily="18" charset="0"/>
            </a:endParaRPr>
          </a:p>
          <a:p>
            <a:endParaRPr lang="cs-CZ" sz="2500" i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500" i="1" dirty="0">
              <a:latin typeface="Times New Roman" pitchFamily="18" charset="0"/>
              <a:cs typeface="Times New Roman" pitchFamily="18" charset="0"/>
            </a:endParaRPr>
          </a:p>
          <a:p>
            <a:endParaRPr lang="cs-CZ" sz="2500" i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000" i="1" dirty="0"/>
          </a:p>
          <a:p>
            <a:endParaRPr lang="cs-CZ" sz="1000" i="1" dirty="0" smtClean="0"/>
          </a:p>
          <a:p>
            <a:endParaRPr lang="cs-CZ" sz="1000" i="1" dirty="0"/>
          </a:p>
          <a:p>
            <a:endParaRPr lang="cs-CZ" sz="1000" i="1" dirty="0" smtClean="0"/>
          </a:p>
          <a:p>
            <a:endParaRPr lang="cs-CZ" sz="1000" i="1" dirty="0"/>
          </a:p>
          <a:p>
            <a:endParaRPr lang="cs-CZ" sz="1000" i="1" dirty="0" smtClean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030010"/>
            <a:ext cx="4351702" cy="1316597"/>
          </a:xfrm>
          <a:prstGeom prst="rect">
            <a:avLst/>
          </a:prstGeom>
          <a:ln w="38100">
            <a:solidFill>
              <a:schemeClr val="accent4">
                <a:lumMod val="75000"/>
              </a:schemeClr>
            </a:solidFill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3030010"/>
            <a:ext cx="3743102" cy="3170314"/>
          </a:xfrm>
          <a:prstGeom prst="rect">
            <a:avLst/>
          </a:prstGeom>
          <a:ln w="38100">
            <a:solidFill>
              <a:schemeClr val="accent4">
                <a:lumMod val="75000"/>
              </a:schemeClr>
            </a:solidFill>
          </a:ln>
        </p:spPr>
      </p:pic>
      <p:sp>
        <p:nvSpPr>
          <p:cNvPr id="7" name="Zaoblený obdélníkový popisek 6"/>
          <p:cNvSpPr/>
          <p:nvPr/>
        </p:nvSpPr>
        <p:spPr>
          <a:xfrm>
            <a:off x="406838" y="4461857"/>
            <a:ext cx="4351702" cy="614033"/>
          </a:xfrm>
          <a:prstGeom prst="wedgeRoundRectCallout">
            <a:avLst>
              <a:gd name="adj1" fmla="val -35023"/>
              <a:gd name="adj2" fmla="val -225664"/>
              <a:gd name="adj3" fmla="val 16667"/>
            </a:avLst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5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zarovná text k hornímu okraji, na střed nebo dolnímu okraji buňky</a:t>
            </a:r>
            <a:endParaRPr lang="cs-CZ" sz="2000" b="1" dirty="0">
              <a:solidFill>
                <a:schemeClr val="accent5">
                  <a:lumMod val="40000"/>
                  <a:lumOff val="6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Zaoblený obdélníkový popisek 7"/>
          <p:cNvSpPr/>
          <p:nvPr/>
        </p:nvSpPr>
        <p:spPr>
          <a:xfrm>
            <a:off x="412756" y="5307533"/>
            <a:ext cx="4351702" cy="576064"/>
          </a:xfrm>
          <a:prstGeom prst="wedgeRoundRectCallout">
            <a:avLst>
              <a:gd name="adj1" fmla="val -43482"/>
              <a:gd name="adj2" fmla="val -315115"/>
              <a:gd name="adj3" fmla="val 16667"/>
            </a:avLst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5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zarovná text k levému okraji, na střed nebo pravému okraji buňky</a:t>
            </a:r>
            <a:endParaRPr lang="cs-CZ" sz="2000" b="1" dirty="0">
              <a:solidFill>
                <a:schemeClr val="accent5">
                  <a:lumMod val="40000"/>
                  <a:lumOff val="6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Zaoblený obdélníkový popisek 8"/>
          <p:cNvSpPr/>
          <p:nvPr/>
        </p:nvSpPr>
        <p:spPr>
          <a:xfrm>
            <a:off x="395536" y="6046816"/>
            <a:ext cx="8479724" cy="307016"/>
          </a:xfrm>
          <a:prstGeom prst="wedgeRoundRectCallout">
            <a:avLst>
              <a:gd name="adj1" fmla="val -15921"/>
              <a:gd name="adj2" fmla="val -41935"/>
              <a:gd name="adj3" fmla="val 16667"/>
            </a:avLst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5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pokud je označeno více buněk, použije se na všechny vybrané </a:t>
            </a:r>
            <a:endParaRPr lang="cs-CZ" sz="2000" b="1" dirty="0">
              <a:solidFill>
                <a:schemeClr val="accent5">
                  <a:lumMod val="40000"/>
                  <a:lumOff val="6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7812360" y="3429000"/>
            <a:ext cx="792088" cy="1339873"/>
          </a:xfrm>
          <a:prstGeom prst="rect">
            <a:avLst/>
          </a:prstGeom>
          <a:noFill/>
          <a:ln w="38100"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11" name="Zaoblený obdélníkový popisek 10"/>
          <p:cNvSpPr/>
          <p:nvPr/>
        </p:nvSpPr>
        <p:spPr>
          <a:xfrm>
            <a:off x="5292080" y="4941167"/>
            <a:ext cx="3312368" cy="942429"/>
          </a:xfrm>
          <a:prstGeom prst="wedgeRoundRectCallout">
            <a:avLst>
              <a:gd name="adj1" fmla="val 42624"/>
              <a:gd name="adj2" fmla="val -76108"/>
              <a:gd name="adj3" fmla="val 16667"/>
            </a:avLst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5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nastaví úhel, pod kterým bude písmo v buňce zobrazeno</a:t>
            </a:r>
            <a:endParaRPr lang="cs-CZ" sz="2000" b="1" dirty="0">
              <a:solidFill>
                <a:schemeClr val="accent5">
                  <a:lumMod val="40000"/>
                  <a:lumOff val="6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Šipka doprava 11"/>
          <p:cNvSpPr/>
          <p:nvPr/>
        </p:nvSpPr>
        <p:spPr>
          <a:xfrm>
            <a:off x="4764458" y="4098936"/>
            <a:ext cx="576064" cy="236294"/>
          </a:xfrm>
          <a:prstGeom prst="rightArrow">
            <a:avLst>
              <a:gd name="adj1" fmla="val 50000"/>
              <a:gd name="adj2" fmla="val 450000"/>
            </a:avLst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59838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123316" y="2780928"/>
            <a:ext cx="8856984" cy="370870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sz="2500" dirty="0" smtClean="0"/>
          </a:p>
          <a:p>
            <a:endParaRPr lang="cs-CZ" sz="2500" dirty="0">
              <a:latin typeface="Times New Roman" pitchFamily="18" charset="0"/>
              <a:cs typeface="Times New Roman" pitchFamily="18" charset="0"/>
            </a:endParaRPr>
          </a:p>
          <a:p>
            <a:endParaRPr lang="cs-CZ" sz="2500" i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500" i="1" dirty="0">
              <a:latin typeface="Times New Roman" pitchFamily="18" charset="0"/>
              <a:cs typeface="Times New Roman" pitchFamily="18" charset="0"/>
            </a:endParaRPr>
          </a:p>
          <a:p>
            <a:endParaRPr lang="cs-CZ" sz="2500" i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500" i="1" dirty="0">
              <a:latin typeface="Times New Roman" pitchFamily="18" charset="0"/>
              <a:cs typeface="Times New Roman" pitchFamily="18" charset="0"/>
            </a:endParaRPr>
          </a:p>
          <a:p>
            <a:endParaRPr lang="cs-CZ" sz="2500" i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000" i="1" dirty="0"/>
          </a:p>
          <a:p>
            <a:endParaRPr lang="cs-CZ" sz="1000" i="1" dirty="0" smtClean="0"/>
          </a:p>
          <a:p>
            <a:endParaRPr lang="cs-CZ" sz="1000" i="1" dirty="0"/>
          </a:p>
          <a:p>
            <a:endParaRPr lang="cs-CZ" sz="1000" i="1" dirty="0" smtClean="0"/>
          </a:p>
          <a:p>
            <a:endParaRPr lang="cs-CZ" sz="1000" i="1" dirty="0"/>
          </a:p>
          <a:p>
            <a:endParaRPr lang="cs-CZ" sz="1000" i="1" dirty="0" smtClean="0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121895" y="1412776"/>
            <a:ext cx="8856984" cy="1584176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anchor="ctr" anchorCtr="0"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000" b="1" dirty="0" smtClean="0">
                <a:solidFill>
                  <a:schemeClr val="accent5">
                    <a:lumMod val="40000"/>
                    <a:lumOff val="60000"/>
                  </a:schemeClr>
                </a:solidFill>
                <a:effectLst>
                  <a:reflection blurRad="6350" stA="55000" endA="300" endPos="455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Čím nastavíme zarovnání textu v buňce k hornímu okraji?</a:t>
            </a:r>
            <a:endParaRPr lang="cs-CZ" sz="6000" b="1" dirty="0" smtClean="0">
              <a:solidFill>
                <a:schemeClr val="accent5">
                  <a:lumMod val="40000"/>
                  <a:lumOff val="60000"/>
                </a:schemeClr>
              </a:solidFill>
              <a:effectLst>
                <a:reflection blurRad="6350" stA="55000" endA="300" endPos="455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03748" y="3318685"/>
            <a:ext cx="4351702" cy="1316597"/>
          </a:xfrm>
          <a:prstGeom prst="rect">
            <a:avLst/>
          </a:prstGeom>
          <a:ln w="38100">
            <a:solidFill>
              <a:schemeClr val="accent4">
                <a:lumMod val="75000"/>
              </a:schemeClr>
            </a:solidFill>
          </a:ln>
        </p:spPr>
      </p:pic>
      <p:sp>
        <p:nvSpPr>
          <p:cNvPr id="4" name="Zaoblený obdélníkový popisek 3"/>
          <p:cNvSpPr/>
          <p:nvPr/>
        </p:nvSpPr>
        <p:spPr>
          <a:xfrm>
            <a:off x="1691680" y="5085184"/>
            <a:ext cx="1224136" cy="864096"/>
          </a:xfrm>
          <a:prstGeom prst="wedgeRoundRectCallout">
            <a:avLst>
              <a:gd name="adj1" fmla="val 17001"/>
              <a:gd name="adj2" fmla="val -216485"/>
              <a:gd name="adj3" fmla="val 16667"/>
            </a:avLst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5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endParaRPr lang="cs-CZ" sz="4800" b="1" dirty="0">
              <a:solidFill>
                <a:schemeClr val="accent5">
                  <a:lumMod val="40000"/>
                  <a:lumOff val="6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Zaoblený obdélníkový popisek 6"/>
          <p:cNvSpPr/>
          <p:nvPr/>
        </p:nvSpPr>
        <p:spPr>
          <a:xfrm>
            <a:off x="3147451" y="5085184"/>
            <a:ext cx="1224136" cy="864096"/>
          </a:xfrm>
          <a:prstGeom prst="wedgeRoundRectCallout">
            <a:avLst>
              <a:gd name="adj1" fmla="val -75158"/>
              <a:gd name="adj2" fmla="val -167010"/>
              <a:gd name="adj3" fmla="val 16667"/>
            </a:avLst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accent5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2</a:t>
            </a:r>
          </a:p>
        </p:txBody>
      </p:sp>
      <p:sp>
        <p:nvSpPr>
          <p:cNvPr id="8" name="Zaoblený obdélníkový popisek 7"/>
          <p:cNvSpPr/>
          <p:nvPr/>
        </p:nvSpPr>
        <p:spPr>
          <a:xfrm>
            <a:off x="4562393" y="5085184"/>
            <a:ext cx="1224136" cy="864096"/>
          </a:xfrm>
          <a:prstGeom prst="wedgeRoundRectCallout">
            <a:avLst>
              <a:gd name="adj1" fmla="val -166348"/>
              <a:gd name="adj2" fmla="val -171133"/>
              <a:gd name="adj3" fmla="val 16667"/>
            </a:avLst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accent5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3</a:t>
            </a:r>
          </a:p>
        </p:txBody>
      </p:sp>
      <p:sp>
        <p:nvSpPr>
          <p:cNvPr id="9" name="Zaoblený obdélníkový popisek 8"/>
          <p:cNvSpPr/>
          <p:nvPr/>
        </p:nvSpPr>
        <p:spPr>
          <a:xfrm>
            <a:off x="6012160" y="5085184"/>
            <a:ext cx="1224136" cy="864096"/>
          </a:xfrm>
          <a:prstGeom prst="wedgeRoundRectCallout">
            <a:avLst>
              <a:gd name="adj1" fmla="val -276939"/>
              <a:gd name="adj2" fmla="val -226105"/>
              <a:gd name="adj3" fmla="val 16667"/>
            </a:avLst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accent5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4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6300191" y="6120046"/>
            <a:ext cx="26786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kontrola – klikni na čísla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359108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mph" presetSubtype="0" repeatCount="indefinite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1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8" grpId="0" animBg="1"/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Nadpis 1"/>
          <p:cNvSpPr txBox="1">
            <a:spLocks/>
          </p:cNvSpPr>
          <p:nvPr/>
        </p:nvSpPr>
        <p:spPr>
          <a:xfrm>
            <a:off x="143508" y="1412776"/>
            <a:ext cx="8856984" cy="1475868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anchor="ctr" anchorCtr="0"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800" b="1" dirty="0" smtClean="0">
                <a:solidFill>
                  <a:schemeClr val="accent5">
                    <a:lumMod val="40000"/>
                    <a:lumOff val="60000"/>
                  </a:schemeClr>
                </a:solidFill>
                <a:effectLst>
                  <a:reflection blurRad="6350" stA="55000" endA="300" endPos="455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Nastavení písma </a:t>
            </a:r>
          </a:p>
          <a:p>
            <a:r>
              <a:rPr lang="cs-CZ" sz="4800" b="1" dirty="0" smtClean="0">
                <a:solidFill>
                  <a:schemeClr val="accent5">
                    <a:lumMod val="40000"/>
                    <a:lumOff val="60000"/>
                  </a:schemeClr>
                </a:solidFill>
                <a:effectLst>
                  <a:reflection blurRad="6350" stA="55000" endA="300" endPos="455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(styl, velikost, barva)</a:t>
            </a:r>
            <a:endParaRPr lang="cs-CZ" sz="4800" b="1" dirty="0">
              <a:solidFill>
                <a:schemeClr val="accent5">
                  <a:lumMod val="40000"/>
                  <a:lumOff val="60000"/>
                </a:schemeClr>
              </a:solidFill>
              <a:effectLst>
                <a:reflection blurRad="6350" stA="55000" endA="300" endPos="455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43508" y="2888644"/>
            <a:ext cx="8856984" cy="370870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sz="2500" dirty="0" smtClean="0"/>
          </a:p>
          <a:p>
            <a:endParaRPr lang="cs-CZ" sz="2500" dirty="0">
              <a:latin typeface="Times New Roman" pitchFamily="18" charset="0"/>
              <a:cs typeface="Times New Roman" pitchFamily="18" charset="0"/>
            </a:endParaRPr>
          </a:p>
          <a:p>
            <a:endParaRPr lang="cs-CZ" sz="2500" i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500" i="1" dirty="0">
              <a:latin typeface="Times New Roman" pitchFamily="18" charset="0"/>
              <a:cs typeface="Times New Roman" pitchFamily="18" charset="0"/>
            </a:endParaRPr>
          </a:p>
          <a:p>
            <a:endParaRPr lang="cs-CZ" sz="2500" i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500" i="1" dirty="0">
              <a:latin typeface="Times New Roman" pitchFamily="18" charset="0"/>
              <a:cs typeface="Times New Roman" pitchFamily="18" charset="0"/>
            </a:endParaRPr>
          </a:p>
          <a:p>
            <a:endParaRPr lang="cs-CZ" sz="2500" i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000" i="1" dirty="0"/>
          </a:p>
          <a:p>
            <a:endParaRPr lang="cs-CZ" sz="1000" i="1" dirty="0" smtClean="0"/>
          </a:p>
          <a:p>
            <a:endParaRPr lang="cs-CZ" sz="1000" i="1" dirty="0"/>
          </a:p>
          <a:p>
            <a:endParaRPr lang="cs-CZ" sz="1000" i="1" dirty="0" smtClean="0"/>
          </a:p>
          <a:p>
            <a:endParaRPr lang="cs-CZ" sz="1000" i="1" dirty="0"/>
          </a:p>
          <a:p>
            <a:endParaRPr lang="cs-CZ" sz="1000" i="1" dirty="0" smtClean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166390"/>
            <a:ext cx="4029638" cy="3153215"/>
          </a:xfrm>
          <a:prstGeom prst="rect">
            <a:avLst/>
          </a:prstGeom>
          <a:ln w="38100">
            <a:solidFill>
              <a:schemeClr val="accent4">
                <a:lumMod val="75000"/>
              </a:schemeClr>
            </a:solidFill>
          </a:ln>
        </p:spPr>
      </p:pic>
      <p:sp>
        <p:nvSpPr>
          <p:cNvPr id="5" name="Zaoblený obdélníkový popisek 4"/>
          <p:cNvSpPr/>
          <p:nvPr/>
        </p:nvSpPr>
        <p:spPr>
          <a:xfrm>
            <a:off x="4860032" y="3166390"/>
            <a:ext cx="3816424" cy="478634"/>
          </a:xfrm>
          <a:prstGeom prst="wedgeRoundRectCallout">
            <a:avLst>
              <a:gd name="adj1" fmla="val -87422"/>
              <a:gd name="adj2" fmla="val 42259"/>
              <a:gd name="adj3" fmla="val 16667"/>
            </a:avLst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5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nastavení velikosti</a:t>
            </a:r>
            <a:endParaRPr lang="cs-CZ" sz="2000" b="1" dirty="0">
              <a:solidFill>
                <a:schemeClr val="accent5">
                  <a:lumMod val="40000"/>
                  <a:lumOff val="6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Zaoblený obdélníkový popisek 6"/>
          <p:cNvSpPr/>
          <p:nvPr/>
        </p:nvSpPr>
        <p:spPr>
          <a:xfrm>
            <a:off x="4860032" y="3933056"/>
            <a:ext cx="3816424" cy="478634"/>
          </a:xfrm>
          <a:prstGeom prst="wedgeRoundRectCallout">
            <a:avLst>
              <a:gd name="adj1" fmla="val -104225"/>
              <a:gd name="adj2" fmla="val -111568"/>
              <a:gd name="adj3" fmla="val 16667"/>
            </a:avLst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5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nastavení stylu</a:t>
            </a:r>
            <a:endParaRPr lang="cs-CZ" sz="2000" b="1" dirty="0">
              <a:solidFill>
                <a:schemeClr val="accent5">
                  <a:lumMod val="40000"/>
                  <a:lumOff val="6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Zaoblený obdélníkový popisek 7"/>
          <p:cNvSpPr/>
          <p:nvPr/>
        </p:nvSpPr>
        <p:spPr>
          <a:xfrm>
            <a:off x="4860032" y="4702881"/>
            <a:ext cx="3816424" cy="478634"/>
          </a:xfrm>
          <a:prstGeom prst="wedgeRoundRectCallout">
            <a:avLst>
              <a:gd name="adj1" fmla="val -79332"/>
              <a:gd name="adj2" fmla="val -218255"/>
              <a:gd name="adj3" fmla="val 16667"/>
            </a:avLst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5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nastavení barvy</a:t>
            </a:r>
            <a:endParaRPr lang="cs-CZ" sz="2000" b="1" dirty="0">
              <a:solidFill>
                <a:schemeClr val="accent5">
                  <a:lumMod val="40000"/>
                  <a:lumOff val="6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Zaoblený obdélníkový popisek 8"/>
          <p:cNvSpPr/>
          <p:nvPr/>
        </p:nvSpPr>
        <p:spPr>
          <a:xfrm>
            <a:off x="4860032" y="5445224"/>
            <a:ext cx="3816424" cy="576064"/>
          </a:xfrm>
          <a:prstGeom prst="wedgeRoundRectCallout">
            <a:avLst>
              <a:gd name="adj1" fmla="val -114805"/>
              <a:gd name="adj2" fmla="val -310202"/>
              <a:gd name="adj3" fmla="val 16667"/>
            </a:avLst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5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nastavení tučného písma, kurzívy</a:t>
            </a:r>
            <a:r>
              <a:rPr lang="cs-CZ" sz="2000" b="1" dirty="0">
                <a:solidFill>
                  <a:schemeClr val="accent5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dirty="0" smtClean="0">
                <a:solidFill>
                  <a:schemeClr val="accent5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nebo podtržení</a:t>
            </a:r>
            <a:endParaRPr lang="cs-CZ" sz="2000" b="1" dirty="0">
              <a:solidFill>
                <a:schemeClr val="accent5">
                  <a:lumMod val="40000"/>
                  <a:lumOff val="6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Zaoblený obdélníkový popisek 9"/>
          <p:cNvSpPr/>
          <p:nvPr/>
        </p:nvSpPr>
        <p:spPr>
          <a:xfrm>
            <a:off x="332138" y="6166097"/>
            <a:ext cx="8344318" cy="307016"/>
          </a:xfrm>
          <a:prstGeom prst="wedgeRoundRectCallout">
            <a:avLst>
              <a:gd name="adj1" fmla="val -15921"/>
              <a:gd name="adj2" fmla="val -41935"/>
              <a:gd name="adj3" fmla="val 16667"/>
            </a:avLst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5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pokud je označeno více buněk, použije se na všechny vybrané </a:t>
            </a:r>
            <a:endParaRPr lang="cs-CZ" sz="2000" b="1" dirty="0">
              <a:solidFill>
                <a:schemeClr val="accent5">
                  <a:lumMod val="40000"/>
                  <a:lumOff val="6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463009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123316" y="2780928"/>
            <a:ext cx="8856984" cy="370870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sz="2500" dirty="0" smtClean="0"/>
          </a:p>
          <a:p>
            <a:endParaRPr lang="cs-CZ" sz="2500" dirty="0">
              <a:latin typeface="Times New Roman" pitchFamily="18" charset="0"/>
              <a:cs typeface="Times New Roman" pitchFamily="18" charset="0"/>
            </a:endParaRPr>
          </a:p>
          <a:p>
            <a:endParaRPr lang="cs-CZ" sz="2500" i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500" i="1" dirty="0">
              <a:latin typeface="Times New Roman" pitchFamily="18" charset="0"/>
              <a:cs typeface="Times New Roman" pitchFamily="18" charset="0"/>
            </a:endParaRPr>
          </a:p>
          <a:p>
            <a:endParaRPr lang="cs-CZ" sz="2500" i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500" i="1" dirty="0">
              <a:latin typeface="Times New Roman" pitchFamily="18" charset="0"/>
              <a:cs typeface="Times New Roman" pitchFamily="18" charset="0"/>
            </a:endParaRPr>
          </a:p>
          <a:p>
            <a:endParaRPr lang="cs-CZ" sz="2500" i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000" i="1" dirty="0"/>
          </a:p>
          <a:p>
            <a:endParaRPr lang="cs-CZ" sz="1000" i="1" dirty="0" smtClean="0"/>
          </a:p>
          <a:p>
            <a:endParaRPr lang="cs-CZ" sz="1000" i="1" dirty="0"/>
          </a:p>
          <a:p>
            <a:endParaRPr lang="cs-CZ" sz="1000" i="1" dirty="0" smtClean="0"/>
          </a:p>
          <a:p>
            <a:endParaRPr lang="cs-CZ" sz="1000" i="1" dirty="0"/>
          </a:p>
          <a:p>
            <a:endParaRPr lang="cs-CZ" sz="1000" i="1" dirty="0" smtClean="0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121895" y="1412776"/>
            <a:ext cx="8856984" cy="1368152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anchor="ctr" anchorCtr="0"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6000" b="1" dirty="0" smtClean="0">
                <a:solidFill>
                  <a:schemeClr val="accent5">
                    <a:lumMod val="40000"/>
                    <a:lumOff val="60000"/>
                  </a:schemeClr>
                </a:solidFill>
                <a:effectLst>
                  <a:reflection blurRad="6350" stA="55000" endA="300" endPos="455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Tučné písmo nastavíme:</a:t>
            </a:r>
            <a:endParaRPr lang="cs-CZ" sz="8800" b="1" dirty="0" smtClean="0">
              <a:solidFill>
                <a:schemeClr val="accent5">
                  <a:lumMod val="40000"/>
                  <a:lumOff val="60000"/>
                </a:schemeClr>
              </a:solidFill>
              <a:effectLst>
                <a:reflection blurRad="6350" stA="55000" endA="300" endPos="455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7744" y="3058674"/>
            <a:ext cx="4029638" cy="3153215"/>
          </a:xfrm>
          <a:prstGeom prst="rect">
            <a:avLst/>
          </a:prstGeom>
          <a:ln w="38100">
            <a:solidFill>
              <a:schemeClr val="accent4">
                <a:lumMod val="75000"/>
              </a:schemeClr>
            </a:solidFill>
          </a:ln>
        </p:spPr>
      </p:pic>
      <p:sp>
        <p:nvSpPr>
          <p:cNvPr id="12" name="TextovéPole 11"/>
          <p:cNvSpPr txBox="1"/>
          <p:nvPr/>
        </p:nvSpPr>
        <p:spPr>
          <a:xfrm>
            <a:off x="6297382" y="6120046"/>
            <a:ext cx="26814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kontrola – klikni na čísla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Zaoblený obdélníkový popisek 12"/>
          <p:cNvSpPr/>
          <p:nvPr/>
        </p:nvSpPr>
        <p:spPr>
          <a:xfrm>
            <a:off x="611560" y="3397431"/>
            <a:ext cx="1224136" cy="864096"/>
          </a:xfrm>
          <a:prstGeom prst="wedgeRoundRectCallout">
            <a:avLst>
              <a:gd name="adj1" fmla="val 229453"/>
              <a:gd name="adj2" fmla="val -36451"/>
              <a:gd name="adj3" fmla="val 16667"/>
            </a:avLst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5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endParaRPr lang="cs-CZ" sz="4800" b="1" dirty="0">
              <a:solidFill>
                <a:schemeClr val="accent5">
                  <a:lumMod val="40000"/>
                  <a:lumOff val="6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Zaoblený obdélníkový popisek 13"/>
          <p:cNvSpPr/>
          <p:nvPr/>
        </p:nvSpPr>
        <p:spPr>
          <a:xfrm>
            <a:off x="646964" y="4869160"/>
            <a:ext cx="1224136" cy="864096"/>
          </a:xfrm>
          <a:prstGeom prst="wedgeRoundRectCallout">
            <a:avLst>
              <a:gd name="adj1" fmla="val 225574"/>
              <a:gd name="adj2" fmla="val -172507"/>
              <a:gd name="adj3" fmla="val 16667"/>
            </a:avLst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accent5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2</a:t>
            </a:r>
          </a:p>
        </p:txBody>
      </p:sp>
      <p:sp>
        <p:nvSpPr>
          <p:cNvPr id="15" name="Zaoblený obdélníkový popisek 14"/>
          <p:cNvSpPr/>
          <p:nvPr/>
        </p:nvSpPr>
        <p:spPr>
          <a:xfrm>
            <a:off x="7026062" y="3397431"/>
            <a:ext cx="1224136" cy="864096"/>
          </a:xfrm>
          <a:prstGeom prst="wedgeRoundRectCallout">
            <a:avLst>
              <a:gd name="adj1" fmla="val -165378"/>
              <a:gd name="adj2" fmla="val -719"/>
              <a:gd name="adj3" fmla="val 16667"/>
            </a:avLst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accent5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3</a:t>
            </a:r>
          </a:p>
        </p:txBody>
      </p:sp>
      <p:sp>
        <p:nvSpPr>
          <p:cNvPr id="16" name="Zaoblený obdélníkový popisek 15"/>
          <p:cNvSpPr/>
          <p:nvPr/>
        </p:nvSpPr>
        <p:spPr>
          <a:xfrm>
            <a:off x="7026062" y="4869160"/>
            <a:ext cx="1224136" cy="864096"/>
          </a:xfrm>
          <a:prstGeom prst="wedgeRoundRectCallout">
            <a:avLst>
              <a:gd name="adj1" fmla="val -274999"/>
              <a:gd name="adj2" fmla="val -171133"/>
              <a:gd name="adj3" fmla="val 16667"/>
            </a:avLst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accent5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4</a:t>
            </a:r>
          </a:p>
        </p:txBody>
      </p:sp>
    </p:spTree>
    <p:extLst>
      <p:ext uri="{BB962C8B-B14F-4D97-AF65-F5344CB8AC3E}">
        <p14:creationId xmlns:p14="http://schemas.microsoft.com/office/powerpoint/2010/main" val="8335459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mph" presetSubtype="0" repeatCount="indefinite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2000" fill="hold"/>
                                        <p:tgtEl>
                                          <p:spTgt spid="1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148357" y="1444334"/>
            <a:ext cx="8856984" cy="370870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sz="2500" dirty="0" smtClean="0"/>
          </a:p>
          <a:p>
            <a:endParaRPr lang="cs-CZ" sz="2500" dirty="0">
              <a:latin typeface="Times New Roman" pitchFamily="18" charset="0"/>
              <a:cs typeface="Times New Roman" pitchFamily="18" charset="0"/>
            </a:endParaRPr>
          </a:p>
          <a:p>
            <a:endParaRPr lang="cs-CZ" sz="2500" i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500" i="1" dirty="0">
              <a:latin typeface="Times New Roman" pitchFamily="18" charset="0"/>
              <a:cs typeface="Times New Roman" pitchFamily="18" charset="0"/>
            </a:endParaRPr>
          </a:p>
          <a:p>
            <a:endParaRPr lang="cs-CZ" sz="2500" i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500" i="1" dirty="0">
              <a:latin typeface="Times New Roman" pitchFamily="18" charset="0"/>
              <a:cs typeface="Times New Roman" pitchFamily="18" charset="0"/>
            </a:endParaRPr>
          </a:p>
          <a:p>
            <a:endParaRPr lang="cs-CZ" sz="2500" i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000" i="1" dirty="0"/>
          </a:p>
          <a:p>
            <a:endParaRPr lang="cs-CZ" sz="1000" i="1" dirty="0" smtClean="0"/>
          </a:p>
          <a:p>
            <a:endParaRPr lang="cs-CZ" sz="1000" i="1" dirty="0"/>
          </a:p>
          <a:p>
            <a:endParaRPr lang="cs-CZ" sz="1000" i="1" dirty="0" smtClean="0"/>
          </a:p>
          <a:p>
            <a:endParaRPr lang="cs-CZ" sz="1000" i="1" dirty="0"/>
          </a:p>
          <a:p>
            <a:endParaRPr lang="cs-CZ" sz="1000" i="1" dirty="0" smtClean="0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148357" y="5085184"/>
            <a:ext cx="8856984" cy="1475868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anchor="ctr" anchorCtr="0"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800" b="1" dirty="0" smtClean="0">
                <a:solidFill>
                  <a:schemeClr val="accent5">
                    <a:lumMod val="40000"/>
                    <a:lumOff val="60000"/>
                  </a:schemeClr>
                </a:solidFill>
                <a:effectLst>
                  <a:reflection blurRad="6350" stA="55000" endA="300" endPos="455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Nastavení ohraničení a barvy buňky</a:t>
            </a: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692696"/>
            <a:ext cx="1443569" cy="3168352"/>
          </a:xfrm>
          <a:prstGeom prst="rect">
            <a:avLst/>
          </a:prstGeom>
          <a:ln w="38100">
            <a:solidFill>
              <a:schemeClr val="accent4">
                <a:lumMod val="75000"/>
              </a:schemeClr>
            </a:solidFill>
          </a:ln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1608101"/>
            <a:ext cx="3968280" cy="3381173"/>
          </a:xfrm>
          <a:prstGeom prst="rect">
            <a:avLst/>
          </a:prstGeom>
          <a:ln w="38100">
            <a:solidFill>
              <a:schemeClr val="accent4">
                <a:lumMod val="75000"/>
              </a:schemeClr>
            </a:solidFill>
          </a:ln>
        </p:spPr>
      </p:pic>
      <p:sp>
        <p:nvSpPr>
          <p:cNvPr id="15" name="Zaoblený obdélník 14"/>
          <p:cNvSpPr/>
          <p:nvPr/>
        </p:nvSpPr>
        <p:spPr>
          <a:xfrm>
            <a:off x="251520" y="1620179"/>
            <a:ext cx="1152128" cy="812787"/>
          </a:xfrm>
          <a:prstGeom prst="roundRect">
            <a:avLst>
              <a:gd name="adj" fmla="val 28084"/>
            </a:avLst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5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rychlá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smtClean="0">
                <a:solidFill>
                  <a:schemeClr val="accent5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volba</a:t>
            </a:r>
            <a:endParaRPr lang="cs-CZ" sz="2400" b="1" dirty="0">
              <a:solidFill>
                <a:schemeClr val="accent5">
                  <a:lumMod val="40000"/>
                  <a:lumOff val="6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1979712" y="4557226"/>
            <a:ext cx="2808312" cy="432048"/>
          </a:xfrm>
          <a:prstGeom prst="roundRect">
            <a:avLst>
              <a:gd name="adj" fmla="val 33158"/>
            </a:avLst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5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rozšířená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smtClean="0">
                <a:solidFill>
                  <a:schemeClr val="accent5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nabídka</a:t>
            </a:r>
            <a:endParaRPr lang="cs-CZ" sz="2400" b="1" dirty="0">
              <a:solidFill>
                <a:schemeClr val="accent5">
                  <a:lumMod val="40000"/>
                  <a:lumOff val="6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Šipka doprava 16"/>
          <p:cNvSpPr/>
          <p:nvPr/>
        </p:nvSpPr>
        <p:spPr>
          <a:xfrm>
            <a:off x="718535" y="643549"/>
            <a:ext cx="811730" cy="288032"/>
          </a:xfrm>
          <a:prstGeom prst="rightArrow">
            <a:avLst>
              <a:gd name="adj1" fmla="val 50000"/>
              <a:gd name="adj2" fmla="val 450000"/>
            </a:avLst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Šipka doprava 17"/>
          <p:cNvSpPr/>
          <p:nvPr/>
        </p:nvSpPr>
        <p:spPr>
          <a:xfrm rot="1804483">
            <a:off x="1012955" y="363363"/>
            <a:ext cx="781386" cy="306101"/>
          </a:xfrm>
          <a:prstGeom prst="rightArrow">
            <a:avLst>
              <a:gd name="adj1" fmla="val 50000"/>
              <a:gd name="adj2" fmla="val 450000"/>
            </a:avLst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23532" y="696490"/>
            <a:ext cx="1307793" cy="1604033"/>
          </a:xfrm>
          <a:prstGeom prst="rect">
            <a:avLst/>
          </a:prstGeom>
          <a:ln w="38100">
            <a:solidFill>
              <a:schemeClr val="accent4">
                <a:lumMod val="75000"/>
              </a:schemeClr>
            </a:solidFill>
          </a:ln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21187" y="1598329"/>
            <a:ext cx="5079133" cy="2766776"/>
          </a:xfrm>
          <a:prstGeom prst="rect">
            <a:avLst/>
          </a:prstGeom>
          <a:ln w="38100">
            <a:solidFill>
              <a:schemeClr val="accent4">
                <a:lumMod val="75000"/>
              </a:schemeClr>
            </a:solidFill>
          </a:ln>
        </p:spPr>
      </p:pic>
      <p:sp>
        <p:nvSpPr>
          <p:cNvPr id="21" name="Šipka ohnutá nahoru 20"/>
          <p:cNvSpPr/>
          <p:nvPr/>
        </p:nvSpPr>
        <p:spPr>
          <a:xfrm rot="5400000">
            <a:off x="5151053" y="2358723"/>
            <a:ext cx="425197" cy="2305127"/>
          </a:xfrm>
          <a:prstGeom prst="bentUpArrow">
            <a:avLst>
              <a:gd name="adj1" fmla="val 21753"/>
              <a:gd name="adj2" fmla="val 44550"/>
              <a:gd name="adj3" fmla="val 50000"/>
            </a:avLst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43199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6" grpId="0" animBg="1"/>
      <p:bldP spid="17" grpId="0" animBg="1"/>
      <p:bldP spid="18" grpId="0" animBg="1"/>
      <p:bldP spid="21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123316" y="2780928"/>
            <a:ext cx="8856984" cy="370870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sz="2500" dirty="0" smtClean="0"/>
          </a:p>
          <a:p>
            <a:endParaRPr lang="cs-CZ" sz="2500" dirty="0">
              <a:latin typeface="Times New Roman" pitchFamily="18" charset="0"/>
              <a:cs typeface="Times New Roman" pitchFamily="18" charset="0"/>
            </a:endParaRPr>
          </a:p>
          <a:p>
            <a:endParaRPr lang="cs-CZ" sz="2500" i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500" i="1" dirty="0">
              <a:latin typeface="Times New Roman" pitchFamily="18" charset="0"/>
              <a:cs typeface="Times New Roman" pitchFamily="18" charset="0"/>
            </a:endParaRPr>
          </a:p>
          <a:p>
            <a:endParaRPr lang="cs-CZ" sz="2500" i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500" i="1" dirty="0">
              <a:latin typeface="Times New Roman" pitchFamily="18" charset="0"/>
              <a:cs typeface="Times New Roman" pitchFamily="18" charset="0"/>
            </a:endParaRPr>
          </a:p>
          <a:p>
            <a:endParaRPr lang="cs-CZ" sz="2500" i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000" i="1" dirty="0"/>
          </a:p>
          <a:p>
            <a:endParaRPr lang="cs-CZ" sz="1000" i="1" dirty="0" smtClean="0"/>
          </a:p>
          <a:p>
            <a:endParaRPr lang="cs-CZ" sz="1000" i="1" dirty="0"/>
          </a:p>
          <a:p>
            <a:endParaRPr lang="cs-CZ" sz="1000" i="1" dirty="0" smtClean="0"/>
          </a:p>
          <a:p>
            <a:endParaRPr lang="cs-CZ" sz="1000" i="1" dirty="0"/>
          </a:p>
          <a:p>
            <a:endParaRPr lang="cs-CZ" sz="1000" i="1" dirty="0" smtClean="0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121895" y="1412776"/>
            <a:ext cx="8856984" cy="1584176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anchor="ctr" anchorCtr="0"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800" b="1" dirty="0" smtClean="0">
                <a:solidFill>
                  <a:schemeClr val="accent5">
                    <a:lumMod val="40000"/>
                    <a:lumOff val="60000"/>
                  </a:schemeClr>
                </a:solidFill>
                <a:effectLst>
                  <a:reflection blurRad="6350" stA="55000" endA="300" endPos="455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Vložení/odstranění buňky, sloupce nebo řádku</a:t>
            </a:r>
            <a:endParaRPr lang="cs-CZ" sz="7200" b="1" dirty="0" smtClean="0">
              <a:solidFill>
                <a:schemeClr val="accent5">
                  <a:lumMod val="40000"/>
                  <a:lumOff val="60000"/>
                </a:schemeClr>
              </a:solidFill>
              <a:effectLst>
                <a:reflection blurRad="6350" stA="55000" endA="300" endPos="455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105" y="5157192"/>
            <a:ext cx="3816424" cy="1154650"/>
          </a:xfrm>
          <a:prstGeom prst="rect">
            <a:avLst/>
          </a:prstGeom>
          <a:ln w="38100">
            <a:solidFill>
              <a:schemeClr val="accent4">
                <a:lumMod val="75000"/>
              </a:schemeClr>
            </a:solidFill>
          </a:ln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105" y="3238542"/>
            <a:ext cx="2592288" cy="1736344"/>
          </a:xfrm>
          <a:prstGeom prst="rect">
            <a:avLst/>
          </a:prstGeom>
          <a:ln w="38100">
            <a:solidFill>
              <a:schemeClr val="accent4">
                <a:lumMod val="75000"/>
              </a:schemeClr>
            </a:solidFill>
          </a:ln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10910" y="3238542"/>
            <a:ext cx="1584176" cy="3073300"/>
          </a:xfrm>
          <a:prstGeom prst="rect">
            <a:avLst/>
          </a:prstGeom>
          <a:ln w="38100">
            <a:solidFill>
              <a:schemeClr val="accent4">
                <a:lumMod val="75000"/>
              </a:schemeClr>
            </a:solidFill>
          </a:ln>
        </p:spPr>
      </p:pic>
      <p:sp>
        <p:nvSpPr>
          <p:cNvPr id="16" name="Zaoblený obdélníkový popisek 15"/>
          <p:cNvSpPr/>
          <p:nvPr/>
        </p:nvSpPr>
        <p:spPr>
          <a:xfrm>
            <a:off x="323528" y="3238542"/>
            <a:ext cx="2448272" cy="478490"/>
          </a:xfrm>
          <a:prstGeom prst="wedgeRoundRectCallout">
            <a:avLst>
              <a:gd name="adj1" fmla="val -20833"/>
              <a:gd name="adj2" fmla="val 45127"/>
              <a:gd name="adj3" fmla="val 16667"/>
            </a:avLst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5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pravý klik myší</a:t>
            </a:r>
            <a:endParaRPr lang="cs-CZ" b="1" dirty="0">
              <a:solidFill>
                <a:schemeClr val="accent5">
                  <a:lumMod val="40000"/>
                  <a:lumOff val="6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Zaoblený obdélníkový popisek 16"/>
          <p:cNvSpPr/>
          <p:nvPr/>
        </p:nvSpPr>
        <p:spPr>
          <a:xfrm>
            <a:off x="323528" y="3793363"/>
            <a:ext cx="2448272" cy="478490"/>
          </a:xfrm>
          <a:prstGeom prst="wedgeRoundRectCallout">
            <a:avLst>
              <a:gd name="adj1" fmla="val 86363"/>
              <a:gd name="adj2" fmla="val 161774"/>
              <a:gd name="adj3" fmla="val 16667"/>
            </a:avLst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5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vložit/odstranit buňky </a:t>
            </a:r>
            <a:endParaRPr lang="cs-CZ" b="1" dirty="0">
              <a:solidFill>
                <a:schemeClr val="accent5">
                  <a:lumMod val="40000"/>
                  <a:lumOff val="6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8" name="Obrázek 1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12695" y="3238542"/>
            <a:ext cx="1769736" cy="1736344"/>
          </a:xfrm>
          <a:prstGeom prst="rect">
            <a:avLst/>
          </a:prstGeom>
          <a:ln w="38100">
            <a:solidFill>
              <a:schemeClr val="accent4">
                <a:lumMod val="75000"/>
              </a:schemeClr>
            </a:solidFill>
          </a:ln>
        </p:spPr>
      </p:pic>
      <p:sp>
        <p:nvSpPr>
          <p:cNvPr id="20" name="Zaoblený obdélníkový popisek 19"/>
          <p:cNvSpPr/>
          <p:nvPr/>
        </p:nvSpPr>
        <p:spPr>
          <a:xfrm>
            <a:off x="323528" y="4334053"/>
            <a:ext cx="2448272" cy="478490"/>
          </a:xfrm>
          <a:prstGeom prst="wedgeRoundRectCallout">
            <a:avLst>
              <a:gd name="adj1" fmla="val -20833"/>
              <a:gd name="adj2" fmla="val 45127"/>
              <a:gd name="adj3" fmla="val 16667"/>
            </a:avLst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5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výběr z nabídky</a:t>
            </a:r>
            <a:endParaRPr lang="cs-CZ" b="1" dirty="0">
              <a:solidFill>
                <a:schemeClr val="accent5">
                  <a:lumMod val="40000"/>
                  <a:lumOff val="6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Šipka doprava 20"/>
          <p:cNvSpPr/>
          <p:nvPr/>
        </p:nvSpPr>
        <p:spPr>
          <a:xfrm>
            <a:off x="4427984" y="4271853"/>
            <a:ext cx="811730" cy="288032"/>
          </a:xfrm>
          <a:prstGeom prst="rightArrow">
            <a:avLst>
              <a:gd name="adj1" fmla="val 50000"/>
              <a:gd name="adj2" fmla="val 450000"/>
            </a:avLst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Šipka doprava 21"/>
          <p:cNvSpPr/>
          <p:nvPr/>
        </p:nvSpPr>
        <p:spPr>
          <a:xfrm>
            <a:off x="6000965" y="5726435"/>
            <a:ext cx="811730" cy="288032"/>
          </a:xfrm>
          <a:prstGeom prst="rightArrow">
            <a:avLst>
              <a:gd name="adj1" fmla="val 50000"/>
              <a:gd name="adj2" fmla="val 450000"/>
            </a:avLst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Zaoblený obdélníkový popisek 22"/>
          <p:cNvSpPr/>
          <p:nvPr/>
        </p:nvSpPr>
        <p:spPr>
          <a:xfrm>
            <a:off x="323528" y="5412048"/>
            <a:ext cx="2448272" cy="899793"/>
          </a:xfrm>
          <a:prstGeom prst="wedgeRoundRectCallout">
            <a:avLst>
              <a:gd name="adj1" fmla="val -20833"/>
              <a:gd name="adj2" fmla="val 45127"/>
              <a:gd name="adj3" fmla="val 16667"/>
            </a:avLst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5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nejprve označíme buňky, které chceme sloučit</a:t>
            </a:r>
            <a:endParaRPr lang="cs-CZ" b="1" dirty="0">
              <a:solidFill>
                <a:schemeClr val="accent5">
                  <a:lumMod val="40000"/>
                  <a:lumOff val="6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Zaoblený obdélníkový popisek 23"/>
          <p:cNvSpPr/>
          <p:nvPr/>
        </p:nvSpPr>
        <p:spPr>
          <a:xfrm>
            <a:off x="323528" y="4880133"/>
            <a:ext cx="2448272" cy="478490"/>
          </a:xfrm>
          <a:prstGeom prst="wedgeRoundRectCallout">
            <a:avLst>
              <a:gd name="adj1" fmla="val -20833"/>
              <a:gd name="adj2" fmla="val 45127"/>
              <a:gd name="adj3" fmla="val 16667"/>
            </a:avLst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u="sng" dirty="0" smtClean="0">
                <a:solidFill>
                  <a:schemeClr val="accent5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Sloučení buněk</a:t>
            </a:r>
            <a:endParaRPr lang="cs-CZ" b="1" u="sng" dirty="0">
              <a:solidFill>
                <a:schemeClr val="accent5">
                  <a:lumMod val="40000"/>
                  <a:lumOff val="6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999224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  <p:bldP spid="20" grpId="0" animBg="1"/>
      <p:bldP spid="21" grpId="0" animBg="1"/>
      <p:bldP spid="22" grpId="0" animBg="1"/>
      <p:bldP spid="2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123316" y="2780928"/>
            <a:ext cx="8856984" cy="370870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sz="2500" dirty="0" smtClean="0"/>
          </a:p>
          <a:p>
            <a:endParaRPr lang="cs-CZ" sz="2500" dirty="0">
              <a:latin typeface="Times New Roman" pitchFamily="18" charset="0"/>
              <a:cs typeface="Times New Roman" pitchFamily="18" charset="0"/>
            </a:endParaRPr>
          </a:p>
          <a:p>
            <a:endParaRPr lang="cs-CZ" sz="2500" i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500" i="1" dirty="0">
              <a:latin typeface="Times New Roman" pitchFamily="18" charset="0"/>
              <a:cs typeface="Times New Roman" pitchFamily="18" charset="0"/>
            </a:endParaRPr>
          </a:p>
          <a:p>
            <a:endParaRPr lang="cs-CZ" sz="2500" i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500" i="1" dirty="0">
              <a:latin typeface="Times New Roman" pitchFamily="18" charset="0"/>
              <a:cs typeface="Times New Roman" pitchFamily="18" charset="0"/>
            </a:endParaRPr>
          </a:p>
          <a:p>
            <a:endParaRPr lang="cs-CZ" sz="2500" i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000" i="1" dirty="0"/>
          </a:p>
          <a:p>
            <a:endParaRPr lang="cs-CZ" sz="1000" i="1" dirty="0" smtClean="0"/>
          </a:p>
          <a:p>
            <a:endParaRPr lang="cs-CZ" sz="1000" i="1" dirty="0"/>
          </a:p>
          <a:p>
            <a:endParaRPr lang="cs-CZ" sz="1000" i="1" dirty="0" smtClean="0"/>
          </a:p>
          <a:p>
            <a:endParaRPr lang="cs-CZ" sz="1000" i="1" dirty="0"/>
          </a:p>
          <a:p>
            <a:endParaRPr lang="cs-CZ" sz="1000" i="1" dirty="0" smtClean="0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121895" y="1412776"/>
            <a:ext cx="8856984" cy="1368152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anchor="ctr" anchorCtr="0"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6000" b="1" dirty="0" smtClean="0">
                <a:solidFill>
                  <a:schemeClr val="accent5">
                    <a:lumMod val="40000"/>
                    <a:lumOff val="60000"/>
                  </a:schemeClr>
                </a:solidFill>
                <a:effectLst>
                  <a:reflection blurRad="6350" stA="55000" endA="300" endPos="455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Vkládání objektů</a:t>
            </a:r>
            <a:endParaRPr lang="cs-CZ" sz="8800" b="1" dirty="0" smtClean="0">
              <a:solidFill>
                <a:schemeClr val="accent5">
                  <a:lumMod val="40000"/>
                  <a:lumOff val="60000"/>
                </a:schemeClr>
              </a:solidFill>
              <a:effectLst>
                <a:reflection blurRad="6350" stA="55000" endA="300" endPos="455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3930" y="3140968"/>
            <a:ext cx="3960440" cy="1135862"/>
          </a:xfrm>
          <a:prstGeom prst="rect">
            <a:avLst/>
          </a:prstGeom>
          <a:ln w="38100">
            <a:solidFill>
              <a:schemeClr val="accent4">
                <a:lumMod val="75000"/>
              </a:schemeClr>
            </a:solidFill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7984" y="3140968"/>
            <a:ext cx="4304212" cy="1126336"/>
          </a:xfrm>
          <a:prstGeom prst="rect">
            <a:avLst/>
          </a:prstGeom>
          <a:ln w="38100">
            <a:solidFill>
              <a:schemeClr val="accent4">
                <a:lumMod val="75000"/>
              </a:schemeClr>
            </a:solidFill>
          </a:ln>
        </p:spPr>
      </p:pic>
      <p:sp>
        <p:nvSpPr>
          <p:cNvPr id="7" name="Šipka doprava 6"/>
          <p:cNvSpPr/>
          <p:nvPr/>
        </p:nvSpPr>
        <p:spPr>
          <a:xfrm rot="16200000">
            <a:off x="1429831" y="4338921"/>
            <a:ext cx="811730" cy="288032"/>
          </a:xfrm>
          <a:prstGeom prst="rightArrow">
            <a:avLst>
              <a:gd name="adj1" fmla="val 50000"/>
              <a:gd name="adj2" fmla="val 450000"/>
            </a:avLst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prava 7"/>
          <p:cNvSpPr/>
          <p:nvPr/>
        </p:nvSpPr>
        <p:spPr>
          <a:xfrm rot="16200000">
            <a:off x="6034682" y="4266913"/>
            <a:ext cx="811730" cy="288032"/>
          </a:xfrm>
          <a:prstGeom prst="rightArrow">
            <a:avLst>
              <a:gd name="adj1" fmla="val 50000"/>
              <a:gd name="adj2" fmla="val 450000"/>
            </a:avLst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8"/>
          <p:cNvSpPr/>
          <p:nvPr/>
        </p:nvSpPr>
        <p:spPr>
          <a:xfrm rot="16200000">
            <a:off x="2365935" y="4346965"/>
            <a:ext cx="811730" cy="288032"/>
          </a:xfrm>
          <a:prstGeom prst="rightArrow">
            <a:avLst>
              <a:gd name="adj1" fmla="val 50000"/>
              <a:gd name="adj2" fmla="val 450000"/>
            </a:avLst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/>
          <p:cNvSpPr/>
          <p:nvPr/>
        </p:nvSpPr>
        <p:spPr>
          <a:xfrm rot="16200000">
            <a:off x="7982559" y="4286831"/>
            <a:ext cx="811730" cy="288032"/>
          </a:xfrm>
          <a:prstGeom prst="rightArrow">
            <a:avLst>
              <a:gd name="adj1" fmla="val 50000"/>
              <a:gd name="adj2" fmla="val 450000"/>
            </a:avLst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2162326" y="5331284"/>
            <a:ext cx="4776122" cy="762012"/>
          </a:xfrm>
          <a:prstGeom prst="round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b="1" dirty="0" smtClean="0">
                <a:solidFill>
                  <a:schemeClr val="accent5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klikneme a vybereme z nabídky</a:t>
            </a:r>
            <a:endParaRPr lang="cs-CZ" sz="2500" b="1" dirty="0">
              <a:solidFill>
                <a:schemeClr val="accent5">
                  <a:lumMod val="40000"/>
                  <a:lumOff val="6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412632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Nadpis 1"/>
          <p:cNvSpPr txBox="1">
            <a:spLocks/>
          </p:cNvSpPr>
          <p:nvPr/>
        </p:nvSpPr>
        <p:spPr>
          <a:xfrm>
            <a:off x="143508" y="1412776"/>
            <a:ext cx="8856984" cy="1296144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anchor="ctr" anchorCtr="0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6000" b="1" dirty="0" smtClean="0">
                <a:solidFill>
                  <a:schemeClr val="accent5">
                    <a:lumMod val="40000"/>
                    <a:lumOff val="60000"/>
                  </a:schemeClr>
                </a:solidFill>
                <a:effectLst>
                  <a:reflection blurRad="6350" stA="55000" endA="300" endPos="455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Uložení souboru - tabulky</a:t>
            </a:r>
            <a:endParaRPr lang="cs-CZ" sz="6000" b="1" dirty="0">
              <a:solidFill>
                <a:schemeClr val="accent5">
                  <a:lumMod val="40000"/>
                  <a:lumOff val="60000"/>
                </a:schemeClr>
              </a:solidFill>
              <a:effectLst>
                <a:reflection blurRad="6350" stA="55000" endA="300" endPos="455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3508" y="2708103"/>
            <a:ext cx="8856984" cy="378565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sz="25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500" dirty="0">
              <a:latin typeface="Times New Roman" pitchFamily="18" charset="0"/>
              <a:cs typeface="Times New Roman" pitchFamily="18" charset="0"/>
            </a:endParaRPr>
          </a:p>
          <a:p>
            <a:endParaRPr lang="cs-CZ" sz="25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500" dirty="0">
              <a:latin typeface="Times New Roman" pitchFamily="18" charset="0"/>
              <a:cs typeface="Times New Roman" pitchFamily="18" charset="0"/>
            </a:endParaRPr>
          </a:p>
          <a:p>
            <a:endParaRPr lang="cs-CZ" sz="25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500" dirty="0">
              <a:latin typeface="Times New Roman" pitchFamily="18" charset="0"/>
              <a:cs typeface="Times New Roman" pitchFamily="18" charset="0"/>
            </a:endParaRPr>
          </a:p>
          <a:p>
            <a:endParaRPr lang="cs-CZ" sz="25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500" dirty="0">
              <a:latin typeface="Times New Roman" pitchFamily="18" charset="0"/>
              <a:cs typeface="Times New Roman" pitchFamily="18" charset="0"/>
            </a:endParaRPr>
          </a:p>
          <a:p>
            <a:endParaRPr lang="cs-CZ" sz="1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000" dirty="0">
              <a:latin typeface="Times New Roman" pitchFamily="18" charset="0"/>
              <a:cs typeface="Times New Roman" pitchFamily="18" charset="0"/>
            </a:endParaRPr>
          </a:p>
          <a:p>
            <a:endParaRPr lang="cs-CZ" sz="1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000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924944"/>
            <a:ext cx="1238423" cy="301984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3212976"/>
            <a:ext cx="4013773" cy="3091204"/>
          </a:xfrm>
          <a:prstGeom prst="rect">
            <a:avLst/>
          </a:prstGeom>
        </p:spPr>
      </p:pic>
      <p:sp>
        <p:nvSpPr>
          <p:cNvPr id="7" name="Zaoblený obdélníkový popisek 6"/>
          <p:cNvSpPr/>
          <p:nvPr/>
        </p:nvSpPr>
        <p:spPr>
          <a:xfrm>
            <a:off x="1633957" y="2907396"/>
            <a:ext cx="3154065" cy="432048"/>
          </a:xfrm>
          <a:prstGeom prst="wedgeRoundRectCallout">
            <a:avLst>
              <a:gd name="adj1" fmla="val -79982"/>
              <a:gd name="adj2" fmla="val 57074"/>
              <a:gd name="adj3" fmla="val 16667"/>
            </a:avLst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5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1) klikneme na </a:t>
            </a:r>
            <a:r>
              <a:rPr lang="cs-CZ" sz="2000" b="1" i="1" dirty="0" smtClean="0">
                <a:solidFill>
                  <a:schemeClr val="accent5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Soubor</a:t>
            </a:r>
            <a:endParaRPr lang="cs-CZ" sz="2000" b="1" i="1" dirty="0">
              <a:solidFill>
                <a:schemeClr val="accent5">
                  <a:lumMod val="40000"/>
                  <a:lumOff val="6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Zaoblený obdélníkový popisek 7"/>
          <p:cNvSpPr/>
          <p:nvPr/>
        </p:nvSpPr>
        <p:spPr>
          <a:xfrm>
            <a:off x="1633959" y="3645024"/>
            <a:ext cx="3154065" cy="432048"/>
          </a:xfrm>
          <a:prstGeom prst="wedgeRoundRectCallout">
            <a:avLst>
              <a:gd name="adj1" fmla="val -69947"/>
              <a:gd name="adj2" fmla="val 7563"/>
              <a:gd name="adj3" fmla="val 16667"/>
            </a:avLst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5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2) klikneme na </a:t>
            </a:r>
            <a:r>
              <a:rPr lang="cs-CZ" sz="2000" b="1" i="1" dirty="0" smtClean="0">
                <a:solidFill>
                  <a:schemeClr val="accent5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Ulož jako</a:t>
            </a:r>
            <a:endParaRPr lang="cs-CZ" sz="2000" b="1" i="1" dirty="0">
              <a:solidFill>
                <a:schemeClr val="accent5">
                  <a:lumMod val="40000"/>
                  <a:lumOff val="6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Zaoblený obdélníkový popisek 8"/>
          <p:cNvSpPr/>
          <p:nvPr/>
        </p:nvSpPr>
        <p:spPr>
          <a:xfrm>
            <a:off x="1633959" y="4406773"/>
            <a:ext cx="3154064" cy="432048"/>
          </a:xfrm>
          <a:prstGeom prst="wedgeRoundRectCallout">
            <a:avLst>
              <a:gd name="adj1" fmla="val 125228"/>
              <a:gd name="adj2" fmla="val 15915"/>
              <a:gd name="adj3" fmla="val 16667"/>
            </a:avLst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5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3) vybereme místo uložení</a:t>
            </a:r>
            <a:endParaRPr lang="cs-CZ" sz="2000" b="1" i="1" dirty="0" smtClean="0">
              <a:solidFill>
                <a:schemeClr val="accent5">
                  <a:lumMod val="40000"/>
                  <a:lumOff val="6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Zaoblený obdélníkový popisek 9"/>
          <p:cNvSpPr/>
          <p:nvPr/>
        </p:nvSpPr>
        <p:spPr>
          <a:xfrm>
            <a:off x="1633960" y="5157192"/>
            <a:ext cx="3154064" cy="432048"/>
          </a:xfrm>
          <a:prstGeom prst="wedgeRoundRectCallout">
            <a:avLst>
              <a:gd name="adj1" fmla="val 95945"/>
              <a:gd name="adj2" fmla="val -9774"/>
              <a:gd name="adj3" fmla="val 16667"/>
            </a:avLst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5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4) napíšeme název</a:t>
            </a:r>
            <a:endParaRPr lang="cs-CZ" sz="2000" b="1" i="1" dirty="0">
              <a:solidFill>
                <a:schemeClr val="accent5">
                  <a:lumMod val="40000"/>
                  <a:lumOff val="6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Zaoblený obdélníkový popisek 10"/>
          <p:cNvSpPr/>
          <p:nvPr/>
        </p:nvSpPr>
        <p:spPr>
          <a:xfrm>
            <a:off x="1633960" y="5872132"/>
            <a:ext cx="3154064" cy="432048"/>
          </a:xfrm>
          <a:prstGeom prst="wedgeRoundRectCallout">
            <a:avLst>
              <a:gd name="adj1" fmla="val 144302"/>
              <a:gd name="adj2" fmla="val 93"/>
              <a:gd name="adj3" fmla="val 16667"/>
            </a:avLst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chemeClr val="accent5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5</a:t>
            </a:r>
            <a:r>
              <a:rPr lang="cs-CZ" sz="2000" b="1" dirty="0" smtClean="0">
                <a:solidFill>
                  <a:schemeClr val="accent5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) potvrdíme nebo ENTER</a:t>
            </a:r>
            <a:endParaRPr lang="cs-CZ" sz="2000" b="1" i="1" dirty="0">
              <a:solidFill>
                <a:schemeClr val="accent5">
                  <a:lumMod val="40000"/>
                  <a:lumOff val="6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145060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Nadpis 1"/>
          <p:cNvSpPr txBox="1">
            <a:spLocks/>
          </p:cNvSpPr>
          <p:nvPr/>
        </p:nvSpPr>
        <p:spPr>
          <a:xfrm>
            <a:off x="143508" y="1412776"/>
            <a:ext cx="8856984" cy="1368152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anchor="ctr" anchorCtr="0"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6000" b="1" dirty="0" smtClean="0">
                <a:solidFill>
                  <a:schemeClr val="accent5">
                    <a:lumMod val="40000"/>
                    <a:lumOff val="60000"/>
                  </a:schemeClr>
                </a:solidFill>
                <a:effectLst>
                  <a:reflection blurRad="6350" stA="55000" endA="300" endPos="455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Předloha - vzorník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23316" y="2780928"/>
            <a:ext cx="8856984" cy="370870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sz="2500" dirty="0" smtClean="0"/>
          </a:p>
          <a:p>
            <a:endParaRPr lang="cs-CZ" sz="2500" dirty="0">
              <a:latin typeface="Times New Roman" pitchFamily="18" charset="0"/>
              <a:cs typeface="Times New Roman" pitchFamily="18" charset="0"/>
            </a:endParaRPr>
          </a:p>
          <a:p>
            <a:endParaRPr lang="cs-CZ" sz="2500" i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500" i="1" dirty="0">
              <a:latin typeface="Times New Roman" pitchFamily="18" charset="0"/>
              <a:cs typeface="Times New Roman" pitchFamily="18" charset="0"/>
            </a:endParaRPr>
          </a:p>
          <a:p>
            <a:endParaRPr lang="cs-CZ" sz="2500" i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500" i="1" dirty="0">
              <a:latin typeface="Times New Roman" pitchFamily="18" charset="0"/>
              <a:cs typeface="Times New Roman" pitchFamily="18" charset="0"/>
            </a:endParaRPr>
          </a:p>
          <a:p>
            <a:endParaRPr lang="cs-CZ" sz="2500" i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000" i="1" dirty="0"/>
          </a:p>
          <a:p>
            <a:endParaRPr lang="cs-CZ" sz="1000" i="1" dirty="0" smtClean="0"/>
          </a:p>
          <a:p>
            <a:endParaRPr lang="cs-CZ" sz="1000" i="1" dirty="0"/>
          </a:p>
          <a:p>
            <a:endParaRPr lang="cs-CZ" sz="1000" i="1" dirty="0" smtClean="0"/>
          </a:p>
          <a:p>
            <a:endParaRPr lang="cs-CZ" sz="1000" i="1" dirty="0"/>
          </a:p>
          <a:p>
            <a:endParaRPr lang="cs-CZ" sz="1000" i="1" dirty="0" smtClean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9967" y="3162343"/>
            <a:ext cx="8164065" cy="2945878"/>
          </a:xfrm>
          <a:prstGeom prst="rect">
            <a:avLst/>
          </a:prstGeom>
          <a:ln w="38100">
            <a:solidFill>
              <a:schemeClr val="accent4">
                <a:lumMod val="75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36194223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Nadpis 1"/>
          <p:cNvSpPr txBox="1">
            <a:spLocks/>
          </p:cNvSpPr>
          <p:nvPr/>
        </p:nvSpPr>
        <p:spPr>
          <a:xfrm>
            <a:off x="143508" y="1412776"/>
            <a:ext cx="8856984" cy="1368152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anchor="ctr" anchorCtr="0"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6000" b="1" dirty="0" smtClean="0">
                <a:solidFill>
                  <a:schemeClr val="accent5">
                    <a:lumMod val="40000"/>
                    <a:lumOff val="60000"/>
                  </a:schemeClr>
                </a:solidFill>
                <a:effectLst>
                  <a:reflection blurRad="6350" stA="55000" endA="300" endPos="455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Předloha </a:t>
            </a:r>
            <a:r>
              <a:rPr lang="cs-CZ" sz="6000" b="1" smtClean="0">
                <a:solidFill>
                  <a:schemeClr val="accent5">
                    <a:lumMod val="40000"/>
                    <a:lumOff val="60000"/>
                  </a:schemeClr>
                </a:solidFill>
                <a:effectLst>
                  <a:reflection blurRad="6350" stA="55000" endA="300" endPos="455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- sudoku</a:t>
            </a:r>
            <a:endParaRPr lang="cs-CZ" sz="6000" b="1" dirty="0" smtClean="0">
              <a:solidFill>
                <a:schemeClr val="accent5">
                  <a:lumMod val="40000"/>
                  <a:lumOff val="60000"/>
                </a:schemeClr>
              </a:solidFill>
              <a:effectLst>
                <a:reflection blurRad="6350" stA="55000" endA="300" endPos="455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23316" y="2780928"/>
            <a:ext cx="8856984" cy="370870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sz="2500" dirty="0" smtClean="0"/>
          </a:p>
          <a:p>
            <a:endParaRPr lang="cs-CZ" sz="2500" dirty="0">
              <a:latin typeface="Times New Roman" pitchFamily="18" charset="0"/>
              <a:cs typeface="Times New Roman" pitchFamily="18" charset="0"/>
            </a:endParaRPr>
          </a:p>
          <a:p>
            <a:endParaRPr lang="cs-CZ" sz="2500" i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500" i="1" dirty="0">
              <a:latin typeface="Times New Roman" pitchFamily="18" charset="0"/>
              <a:cs typeface="Times New Roman" pitchFamily="18" charset="0"/>
            </a:endParaRPr>
          </a:p>
          <a:p>
            <a:endParaRPr lang="cs-CZ" sz="2500" i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500" i="1" dirty="0">
              <a:latin typeface="Times New Roman" pitchFamily="18" charset="0"/>
              <a:cs typeface="Times New Roman" pitchFamily="18" charset="0"/>
            </a:endParaRPr>
          </a:p>
          <a:p>
            <a:endParaRPr lang="cs-CZ" sz="2500" i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000" i="1" dirty="0"/>
          </a:p>
          <a:p>
            <a:endParaRPr lang="cs-CZ" sz="1000" i="1" dirty="0" smtClean="0"/>
          </a:p>
          <a:p>
            <a:endParaRPr lang="cs-CZ" sz="1000" i="1" dirty="0"/>
          </a:p>
          <a:p>
            <a:endParaRPr lang="cs-CZ" sz="1000" i="1" dirty="0" smtClean="0"/>
          </a:p>
          <a:p>
            <a:endParaRPr lang="cs-CZ" sz="1000" i="1" dirty="0"/>
          </a:p>
          <a:p>
            <a:endParaRPr lang="cs-CZ" sz="1000" i="1" dirty="0" smtClean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2883235"/>
            <a:ext cx="7848872" cy="3504094"/>
          </a:xfrm>
          <a:prstGeom prst="rect">
            <a:avLst/>
          </a:prstGeom>
          <a:ln w="38100">
            <a:solidFill>
              <a:schemeClr val="accent4">
                <a:lumMod val="75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12578537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Nadpis 1"/>
          <p:cNvSpPr txBox="1">
            <a:spLocks/>
          </p:cNvSpPr>
          <p:nvPr/>
        </p:nvSpPr>
        <p:spPr>
          <a:xfrm>
            <a:off x="143508" y="1412776"/>
            <a:ext cx="8856984" cy="1368152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anchor="ctr" anchorCtr="0"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6000" b="1" dirty="0" smtClean="0">
                <a:solidFill>
                  <a:schemeClr val="accent5">
                    <a:lumMod val="40000"/>
                    <a:lumOff val="60000"/>
                  </a:schemeClr>
                </a:solidFill>
                <a:effectLst>
                  <a:reflection blurRad="6350" stA="55000" endA="300" endPos="455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Předloha – rozvrh hodin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23316" y="2780928"/>
            <a:ext cx="8856984" cy="370870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sz="2500" dirty="0" smtClean="0"/>
          </a:p>
          <a:p>
            <a:endParaRPr lang="cs-CZ" sz="2500" dirty="0">
              <a:latin typeface="Times New Roman" pitchFamily="18" charset="0"/>
              <a:cs typeface="Times New Roman" pitchFamily="18" charset="0"/>
            </a:endParaRPr>
          </a:p>
          <a:p>
            <a:endParaRPr lang="cs-CZ" sz="2500" i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500" i="1" dirty="0">
              <a:latin typeface="Times New Roman" pitchFamily="18" charset="0"/>
              <a:cs typeface="Times New Roman" pitchFamily="18" charset="0"/>
            </a:endParaRPr>
          </a:p>
          <a:p>
            <a:endParaRPr lang="cs-CZ" sz="2500" i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500" i="1" dirty="0">
              <a:latin typeface="Times New Roman" pitchFamily="18" charset="0"/>
              <a:cs typeface="Times New Roman" pitchFamily="18" charset="0"/>
            </a:endParaRPr>
          </a:p>
          <a:p>
            <a:endParaRPr lang="cs-CZ" sz="2500" i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000" i="1" dirty="0"/>
          </a:p>
          <a:p>
            <a:endParaRPr lang="cs-CZ" sz="1000" i="1" dirty="0" smtClean="0"/>
          </a:p>
          <a:p>
            <a:endParaRPr lang="cs-CZ" sz="1000" i="1" dirty="0"/>
          </a:p>
          <a:p>
            <a:endParaRPr lang="cs-CZ" sz="1000" i="1" dirty="0" smtClean="0"/>
          </a:p>
          <a:p>
            <a:endParaRPr lang="cs-CZ" sz="1000" i="1" dirty="0"/>
          </a:p>
          <a:p>
            <a:endParaRPr lang="cs-CZ" sz="1000" i="1" dirty="0" smtClean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2912004"/>
            <a:ext cx="6264696" cy="3446555"/>
          </a:xfrm>
          <a:prstGeom prst="rect">
            <a:avLst/>
          </a:prstGeom>
          <a:ln w="38100">
            <a:solidFill>
              <a:schemeClr val="accent4">
                <a:lumMod val="75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9811824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Nadpis 1"/>
          <p:cNvSpPr txBox="1">
            <a:spLocks/>
          </p:cNvSpPr>
          <p:nvPr/>
        </p:nvSpPr>
        <p:spPr>
          <a:xfrm>
            <a:off x="143508" y="1412776"/>
            <a:ext cx="8856984" cy="1368152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anchor="ctr" anchorCtr="0"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6000" b="1" dirty="0" smtClean="0">
                <a:solidFill>
                  <a:schemeClr val="accent5">
                    <a:lumMod val="40000"/>
                    <a:lumOff val="60000"/>
                  </a:schemeClr>
                </a:solidFill>
                <a:effectLst>
                  <a:reflection blurRad="6350" stA="55000" endA="300" endPos="455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Praktické úkoly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23316" y="2780928"/>
            <a:ext cx="8856984" cy="370870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sz="2500" dirty="0" smtClean="0"/>
          </a:p>
          <a:p>
            <a:endParaRPr lang="cs-CZ" sz="2500" dirty="0">
              <a:latin typeface="Times New Roman" pitchFamily="18" charset="0"/>
              <a:cs typeface="Times New Roman" pitchFamily="18" charset="0"/>
            </a:endParaRPr>
          </a:p>
          <a:p>
            <a:endParaRPr lang="cs-CZ" sz="2500" i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500" i="1" dirty="0">
              <a:latin typeface="Times New Roman" pitchFamily="18" charset="0"/>
              <a:cs typeface="Times New Roman" pitchFamily="18" charset="0"/>
            </a:endParaRPr>
          </a:p>
          <a:p>
            <a:endParaRPr lang="cs-CZ" sz="2500" i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500" i="1" dirty="0">
              <a:latin typeface="Times New Roman" pitchFamily="18" charset="0"/>
              <a:cs typeface="Times New Roman" pitchFamily="18" charset="0"/>
            </a:endParaRPr>
          </a:p>
          <a:p>
            <a:endParaRPr lang="cs-CZ" sz="2500" i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000" i="1" dirty="0"/>
          </a:p>
          <a:p>
            <a:endParaRPr lang="cs-CZ" sz="1000" i="1" dirty="0" smtClean="0"/>
          </a:p>
          <a:p>
            <a:endParaRPr lang="cs-CZ" sz="1000" i="1" dirty="0"/>
          </a:p>
          <a:p>
            <a:endParaRPr lang="cs-CZ" sz="1000" i="1" dirty="0" smtClean="0"/>
          </a:p>
          <a:p>
            <a:endParaRPr lang="cs-CZ" sz="1000" i="1" dirty="0"/>
          </a:p>
          <a:p>
            <a:endParaRPr lang="cs-CZ" sz="1000" i="1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3140968"/>
            <a:ext cx="6696744" cy="27853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>
                <a:latin typeface="Times New Roman" pitchFamily="18" charset="0"/>
                <a:cs typeface="Times New Roman" pitchFamily="18" charset="0"/>
              </a:rPr>
              <a:t>vytvoř dle předlohy vzorník, sudoku a rozvrh hodin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>
                <a:latin typeface="Times New Roman" pitchFamily="18" charset="0"/>
                <a:cs typeface="Times New Roman" pitchFamily="18" charset="0"/>
              </a:rPr>
              <a:t>soubory ulož pod názvy vzornik.xlsx, sudoku.xlsx a rozvrh.xlsx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>
                <a:latin typeface="Times New Roman" pitchFamily="18" charset="0"/>
                <a:cs typeface="Times New Roman" pitchFamily="18" charset="0"/>
              </a:rPr>
              <a:t>vytvoř si rozvrh hodin dle své fantazie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>
                <a:latin typeface="Times New Roman" pitchFamily="18" charset="0"/>
                <a:cs typeface="Times New Roman" pitchFamily="18" charset="0"/>
              </a:rPr>
              <a:t>ulož jako muj_rozvrh.xlsx</a:t>
            </a:r>
          </a:p>
          <a:p>
            <a:pPr marL="342900" indent="-342900">
              <a:buFont typeface="Arial" pitchFamily="34" charset="0"/>
              <a:buChar char="•"/>
            </a:pPr>
            <a:endParaRPr lang="cs-CZ" sz="25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537593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Nadpis 1"/>
          <p:cNvSpPr txBox="1">
            <a:spLocks/>
          </p:cNvSpPr>
          <p:nvPr/>
        </p:nvSpPr>
        <p:spPr>
          <a:xfrm>
            <a:off x="143508" y="1412776"/>
            <a:ext cx="8856984" cy="1368152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anchor="ctr" anchorCtr="0"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6000" b="1" dirty="0" smtClean="0">
                <a:solidFill>
                  <a:schemeClr val="accent5">
                    <a:lumMod val="40000"/>
                    <a:lumOff val="60000"/>
                  </a:schemeClr>
                </a:solidFill>
                <a:effectLst>
                  <a:reflection blurRad="6350" stA="55000" endA="300" endPos="455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Zdroje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23316" y="2780928"/>
            <a:ext cx="8856984" cy="370870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sz="2500" dirty="0" smtClean="0"/>
          </a:p>
          <a:p>
            <a:endParaRPr lang="cs-CZ" sz="2500" dirty="0">
              <a:latin typeface="Times New Roman" pitchFamily="18" charset="0"/>
              <a:cs typeface="Times New Roman" pitchFamily="18" charset="0"/>
            </a:endParaRPr>
          </a:p>
          <a:p>
            <a:endParaRPr lang="cs-CZ" sz="2500" i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500" i="1" dirty="0">
              <a:latin typeface="Times New Roman" pitchFamily="18" charset="0"/>
              <a:cs typeface="Times New Roman" pitchFamily="18" charset="0"/>
            </a:endParaRPr>
          </a:p>
          <a:p>
            <a:endParaRPr lang="cs-CZ" sz="2500" i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500" i="1" dirty="0">
              <a:latin typeface="Times New Roman" pitchFamily="18" charset="0"/>
              <a:cs typeface="Times New Roman" pitchFamily="18" charset="0"/>
            </a:endParaRPr>
          </a:p>
          <a:p>
            <a:endParaRPr lang="cs-CZ" sz="2500" i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000" i="1" dirty="0"/>
          </a:p>
          <a:p>
            <a:endParaRPr lang="cs-CZ" sz="1000" i="1" dirty="0" smtClean="0"/>
          </a:p>
          <a:p>
            <a:endParaRPr lang="cs-CZ" sz="1000" i="1" dirty="0"/>
          </a:p>
          <a:p>
            <a:endParaRPr lang="cs-CZ" sz="1000" i="1" dirty="0" smtClean="0"/>
          </a:p>
          <a:p>
            <a:endParaRPr lang="cs-CZ" sz="1000" i="1" dirty="0"/>
          </a:p>
          <a:p>
            <a:endParaRPr lang="cs-CZ" sz="1000" i="1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3068960"/>
            <a:ext cx="8424936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>
                <a:latin typeface="Times New Roman" pitchFamily="18" charset="0"/>
                <a:cs typeface="Times New Roman" pitchFamily="18" charset="0"/>
              </a:rPr>
              <a:t>vlastní zdroje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500" dirty="0">
                <a:latin typeface="Times New Roman" pitchFamily="18" charset="0"/>
                <a:cs typeface="Times New Roman" pitchFamily="18" charset="0"/>
                <a:hlinkClick r:id="rId3"/>
              </a:rPr>
              <a:t>http://</a:t>
            </a:r>
            <a:r>
              <a:rPr lang="cs-CZ" sz="2500" dirty="0" smtClean="0">
                <a:latin typeface="Times New Roman" pitchFamily="18" charset="0"/>
                <a:cs typeface="Times New Roman" pitchFamily="18" charset="0"/>
                <a:hlinkClick r:id="rId3"/>
              </a:rPr>
              <a:t>sudokuonline.cz</a:t>
            </a:r>
            <a:endParaRPr lang="cs-CZ" sz="25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5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buFont typeface="Arial" pitchFamily="34" charset="0"/>
              <a:buChar char="•"/>
            </a:pPr>
            <a:endParaRPr lang="cs-CZ" sz="25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359371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1684</TotalTime>
  <Words>345</Words>
  <Application>Microsoft Office PowerPoint</Application>
  <PresentationFormat>Předvádění na obrazovce (4:3)</PresentationFormat>
  <Paragraphs>244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35</cp:revision>
  <dcterms:created xsi:type="dcterms:W3CDTF">2011-07-17T12:17:16Z</dcterms:created>
  <dcterms:modified xsi:type="dcterms:W3CDTF">2011-08-26T20:07:57Z</dcterms:modified>
</cp:coreProperties>
</file>