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60" r:id="rId5"/>
    <p:sldId id="259" r:id="rId6"/>
    <p:sldId id="258" r:id="rId7"/>
    <p:sldId id="261" r:id="rId8"/>
    <p:sldId id="265" r:id="rId9"/>
    <p:sldId id="262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053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75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8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985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49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9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30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136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31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9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18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542A6-0949-471F-BA69-A32E90179DDC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42CCE-2CFF-4A51-9784-8F52D60C33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3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332656"/>
            <a:ext cx="5600700" cy="1047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3724" y="1628800"/>
            <a:ext cx="3676552" cy="33843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9672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Zpracování a využití informací pro 6.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VY_32_INOVACE_20_Internet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35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71600" y="1052736"/>
            <a:ext cx="746550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13800" b="1" cap="all" spc="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internet</a:t>
            </a:r>
            <a:endParaRPr lang="cs-CZ" sz="138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51520" y="5157192"/>
            <a:ext cx="7059240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all" spc="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autor</a:t>
            </a:r>
          </a:p>
          <a:p>
            <a:pPr algn="ctr"/>
            <a:r>
              <a:rPr lang="cs-CZ" sz="44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Mgr. Hana </a:t>
            </a:r>
            <a:r>
              <a:rPr lang="cs-CZ" sz="4400" b="1" cap="all" dirty="0" err="1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hartmannová</a:t>
            </a:r>
            <a:endParaRPr lang="cs-CZ" sz="44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039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51847" y="764704"/>
            <a:ext cx="884030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internet a jeho význam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002969"/>
            <a:ext cx="84249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je systém sítí (síť sítí), propojení milionů počítačů po celém světě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b="1" dirty="0" smtClean="0"/>
              <a:t>inter</a:t>
            </a:r>
            <a:r>
              <a:rPr lang="cs-CZ" sz="2500" dirty="0" smtClean="0"/>
              <a:t> (mezi), </a:t>
            </a:r>
            <a:r>
              <a:rPr lang="cs-CZ" sz="2500" b="1" dirty="0" err="1" smtClean="0"/>
              <a:t>net</a:t>
            </a:r>
            <a:r>
              <a:rPr lang="cs-CZ" sz="2500" dirty="0" smtClean="0"/>
              <a:t> (network, síť)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připojení pomocí telefonní linky (ADSL/VDSL), kabelové </a:t>
            </a:r>
            <a:r>
              <a:rPr lang="cs-CZ" sz="2500" dirty="0" err="1" smtClean="0"/>
              <a:t>tv</a:t>
            </a:r>
            <a:r>
              <a:rPr lang="cs-CZ" sz="2500" dirty="0" smtClean="0"/>
              <a:t>, bezdrátové sítě (satelit, mobil, </a:t>
            </a:r>
            <a:r>
              <a:rPr lang="cs-CZ" sz="2500" dirty="0" err="1" smtClean="0"/>
              <a:t>wi-fi</a:t>
            </a:r>
            <a:r>
              <a:rPr lang="cs-CZ" sz="2500" dirty="0" smtClean="0"/>
              <a:t>), atd.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význam: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76522" y="3933056"/>
            <a:ext cx="540060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získávání aktuálních informací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výměna dat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komunikace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studium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nakupování zboží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hraní her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err="1" smtClean="0"/>
              <a:t>multimedia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00228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749056" y="1952835"/>
            <a:ext cx="369408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prohlížeč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4588" y="2805751"/>
            <a:ext cx="84249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program, který umožňuje procházet a zobrazovat webové stránky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např. Internet Explorer, </a:t>
            </a:r>
            <a:r>
              <a:rPr lang="cs-CZ" sz="2500" dirty="0" err="1" smtClean="0"/>
              <a:t>Mozilla</a:t>
            </a:r>
            <a:r>
              <a:rPr lang="cs-CZ" sz="2500" dirty="0" smtClean="0"/>
              <a:t> </a:t>
            </a:r>
            <a:r>
              <a:rPr lang="cs-CZ" sz="2500" dirty="0" err="1" smtClean="0"/>
              <a:t>Firefox</a:t>
            </a:r>
            <a:r>
              <a:rPr lang="cs-CZ" sz="2500" dirty="0" smtClean="0"/>
              <a:t> nebo Google Chrome</a:t>
            </a:r>
            <a:endParaRPr lang="cs-CZ" sz="25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272" y="4052246"/>
            <a:ext cx="1092288" cy="13432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633" y="4052246"/>
            <a:ext cx="1088715" cy="13432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0" name="TextovéPole 9"/>
          <p:cNvSpPr txBox="1"/>
          <p:nvPr/>
        </p:nvSpPr>
        <p:spPr>
          <a:xfrm>
            <a:off x="354588" y="5661248"/>
            <a:ext cx="84249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500" u="sng" dirty="0" smtClean="0"/>
              <a:t>Webová stránka</a:t>
            </a:r>
            <a:r>
              <a:rPr lang="cs-CZ" sz="2500" dirty="0" smtClean="0"/>
              <a:t> = samostatný dokument obsahující text, grafiku, </a:t>
            </a:r>
            <a:r>
              <a:rPr lang="cs-CZ" sz="2500" dirty="0" err="1" smtClean="0"/>
              <a:t>multimedia</a:t>
            </a:r>
            <a:r>
              <a:rPr lang="cs-CZ" sz="2500" dirty="0" smtClean="0"/>
              <a:t> a hypertextové odkazy</a:t>
            </a:r>
            <a:endParaRPr lang="cs-CZ" sz="2500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384800" y="980727"/>
            <a:ext cx="2232248" cy="972107"/>
          </a:xfrm>
          <a:prstGeom prst="wedgeRoundRectCallout">
            <a:avLst>
              <a:gd name="adj1" fmla="val -3764"/>
              <a:gd name="adj2" fmla="val -146861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záložky – stránky, které máme otevřené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2848791" y="944724"/>
            <a:ext cx="3600400" cy="1008111"/>
          </a:xfrm>
          <a:prstGeom prst="wedgeRoundRectCallout">
            <a:avLst>
              <a:gd name="adj1" fmla="val -68691"/>
              <a:gd name="adj2" fmla="val -109272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adresní řádek – píšeme adresu stránek, které si chceme prohlédnout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6660232" y="944722"/>
            <a:ext cx="2232248" cy="1260141"/>
          </a:xfrm>
          <a:prstGeom prst="wedgeRoundRectCallout">
            <a:avLst>
              <a:gd name="adj1" fmla="val 45002"/>
              <a:gd name="adj2" fmla="val -96154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domovská stránka (první, která se otevře po spuštění prohlížeče)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20447" cy="229304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522" y="3874"/>
            <a:ext cx="2524478" cy="23244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065" y="4043448"/>
            <a:ext cx="1058556" cy="13520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80024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387567" y="764704"/>
            <a:ext cx="63688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služby internetu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532" y="1916832"/>
            <a:ext cx="842493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WWW, WEB – prohlížení stránek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E-MAIL – elektronická pošta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FTP – přenos souborů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INSTANT MESSAGING (CHAT) – diskuzní prostředí, online komunikace (např. ICQ)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VOIP – telefonování přes internet (např. </a:t>
            </a:r>
            <a:r>
              <a:rPr lang="cs-CZ" sz="2500" dirty="0" err="1" smtClean="0"/>
              <a:t>Skype</a:t>
            </a:r>
            <a:r>
              <a:rPr lang="cs-CZ" sz="2500" dirty="0" smtClean="0"/>
              <a:t>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err="1" smtClean="0"/>
              <a:t>multimedia</a:t>
            </a:r>
            <a:r>
              <a:rPr lang="cs-CZ" sz="2500" dirty="0" smtClean="0"/>
              <a:t> – </a:t>
            </a:r>
            <a:r>
              <a:rPr lang="cs-CZ" sz="2500" smtClean="0"/>
              <a:t>internetové rádio</a:t>
            </a:r>
            <a:r>
              <a:rPr lang="cs-CZ" sz="2500" dirty="0" smtClean="0"/>
              <a:t>, webkamery, atd.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9532" y="5445224"/>
            <a:ext cx="84249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počítač, který je trvale připojen do sítě a poskytuje služby na něm uložené a další služby (např. web</a:t>
            </a:r>
            <a:r>
              <a:rPr lang="cs-CZ" sz="2500" dirty="0"/>
              <a:t> </a:t>
            </a:r>
            <a:r>
              <a:rPr lang="cs-CZ" sz="2500" dirty="0" smtClean="0"/>
              <a:t>nebo e-mail)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„služebník“</a:t>
            </a:r>
            <a:endParaRPr lang="cs-CZ" sz="2500" dirty="0"/>
          </a:p>
        </p:txBody>
      </p:sp>
      <p:sp>
        <p:nvSpPr>
          <p:cNvPr id="7" name="Obdélník 6"/>
          <p:cNvSpPr/>
          <p:nvPr/>
        </p:nvSpPr>
        <p:spPr>
          <a:xfrm>
            <a:off x="3745645" y="4654161"/>
            <a:ext cx="16377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server</a:t>
            </a:r>
            <a:endParaRPr lang="cs-CZ" sz="36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18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1906" y="508450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39371" y="764704"/>
            <a:ext cx="746525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internetová adresa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420888"/>
            <a:ext cx="84249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/>
              <a:t>http://www.seznam.cz/prihlaseni</a:t>
            </a:r>
            <a:endParaRPr lang="cs-CZ" sz="25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149" y="5388239"/>
            <a:ext cx="83353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u="sng" dirty="0"/>
              <a:t>D</a:t>
            </a:r>
            <a:r>
              <a:rPr lang="cs-CZ" sz="2500" u="sng" dirty="0" smtClean="0"/>
              <a:t>oména nejvyšší úrovně</a:t>
            </a:r>
            <a:r>
              <a:rPr lang="cs-CZ" sz="2500" dirty="0" smtClean="0"/>
              <a:t> – obvykle zkratka státu, např.:</a:t>
            </a:r>
            <a:endParaRPr lang="cs-CZ" sz="2500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1259632" y="3186400"/>
            <a:ext cx="3741980" cy="818664"/>
          </a:xfrm>
          <a:prstGeom prst="wedgeRoundRectCallout">
            <a:avLst>
              <a:gd name="adj1" fmla="val -12642"/>
              <a:gd name="adj2" fmla="val -91406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protokol, ve kterém program komunikuje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072373" y="3258408"/>
            <a:ext cx="2232248" cy="674648"/>
          </a:xfrm>
          <a:prstGeom prst="wedgeRoundRectCallout">
            <a:avLst>
              <a:gd name="adj1" fmla="val -43265"/>
              <a:gd name="adj2" fmla="val -116479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název souboru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153" y="4581128"/>
            <a:ext cx="82089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u="sng" dirty="0" smtClean="0"/>
              <a:t>IP adresa</a:t>
            </a:r>
            <a:r>
              <a:rPr lang="cs-CZ" sz="2500" dirty="0" smtClean="0"/>
              <a:t> = adresa, se kterou pracuje počítač, číselný tvar          (</a:t>
            </a:r>
            <a:r>
              <a:rPr lang="cs-CZ" sz="2500" dirty="0" err="1" smtClean="0"/>
              <a:t>např</a:t>
            </a:r>
            <a:r>
              <a:rPr lang="cs-CZ" sz="2500" dirty="0" smtClean="0"/>
              <a:t> 212.27.196.2)</a:t>
            </a:r>
            <a:endParaRPr lang="cs-CZ" sz="2500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2591780" y="1916832"/>
            <a:ext cx="1512168" cy="504056"/>
          </a:xfrm>
          <a:prstGeom prst="wedgeRoundRectCallout">
            <a:avLst>
              <a:gd name="adj1" fmla="val 63045"/>
              <a:gd name="adj2" fmla="val 80405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doména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9692" y="5865293"/>
            <a:ext cx="58686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.</a:t>
            </a:r>
            <a:r>
              <a:rPr lang="cs-CZ" sz="2500" dirty="0" err="1" smtClean="0"/>
              <a:t>cz</a:t>
            </a:r>
            <a:r>
              <a:rPr lang="cs-CZ" sz="2500" dirty="0" smtClean="0"/>
              <a:t> 	Česko		.</a:t>
            </a:r>
            <a:r>
              <a:rPr lang="cs-CZ" sz="2500" dirty="0" err="1" smtClean="0"/>
              <a:t>com</a:t>
            </a:r>
            <a:r>
              <a:rPr lang="cs-CZ" sz="2500" dirty="0" smtClean="0"/>
              <a:t>	komerční</a:t>
            </a:r>
          </a:p>
          <a:p>
            <a:r>
              <a:rPr lang="cs-CZ" sz="2500" dirty="0" smtClean="0"/>
              <a:t>.</a:t>
            </a:r>
            <a:r>
              <a:rPr lang="cs-CZ" sz="2500" dirty="0" err="1" smtClean="0"/>
              <a:t>sk</a:t>
            </a:r>
            <a:r>
              <a:rPr lang="cs-CZ" sz="2500" dirty="0" smtClean="0"/>
              <a:t>	Slovensko	.</a:t>
            </a:r>
            <a:r>
              <a:rPr lang="cs-CZ" sz="2500" dirty="0" err="1" smtClean="0"/>
              <a:t>uk</a:t>
            </a:r>
            <a:r>
              <a:rPr lang="cs-CZ" sz="2500" dirty="0" smtClean="0"/>
              <a:t>	Velká </a:t>
            </a:r>
            <a:r>
              <a:rPr lang="cs-CZ" sz="2500" dirty="0" err="1" smtClean="0"/>
              <a:t>Britanie</a:t>
            </a:r>
            <a:endParaRPr lang="cs-CZ" sz="2500" dirty="0"/>
          </a:p>
        </p:txBody>
      </p:sp>
      <p:sp>
        <p:nvSpPr>
          <p:cNvPr id="13" name="Zaoblený obdélníkový popisek 12"/>
          <p:cNvSpPr/>
          <p:nvPr/>
        </p:nvSpPr>
        <p:spPr>
          <a:xfrm>
            <a:off x="5001612" y="1906893"/>
            <a:ext cx="3600400" cy="504056"/>
          </a:xfrm>
          <a:prstGeom prst="wedgeRoundRectCallout">
            <a:avLst>
              <a:gd name="adj1" fmla="val -43684"/>
              <a:gd name="adj2" fmla="val 82564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doména nejvyšší úrovně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8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 animBg="1"/>
      <p:bldP spid="10" grpId="0"/>
      <p:bldP spid="11" grpId="0" animBg="1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62912" y="764704"/>
            <a:ext cx="76181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hypertextový odkaz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4657" y="2320498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text nebo obrázek, který po kliknutí otevírá jinou internetovou stránku nebo soubor nebo skočí na jiné místo otevřené stránky</a:t>
            </a:r>
          </a:p>
          <a:p>
            <a:r>
              <a:rPr lang="cs-CZ" sz="2500" dirty="0" smtClean="0"/>
              <a:t>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zvýrazněn (podtržením či barvou), kurzor myši se nad ním mění na tvar ruky</a:t>
            </a:r>
          </a:p>
          <a:p>
            <a:endParaRPr lang="cs-CZ" sz="2500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ukázka </a:t>
            </a:r>
            <a:r>
              <a:rPr lang="cs-CZ" sz="2500" dirty="0" smtClean="0">
                <a:hlinkClick r:id="rId3" action="ppaction://hlinksldjump"/>
              </a:rPr>
              <a:t>hypertextového odkazu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42939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229050" y="764704"/>
            <a:ext cx="4685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sociální sítě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4657" y="1988840"/>
            <a:ext cx="84249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nový způsob komunikace, rychlý rozvoj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sdružování lidí, kteří by se jinak nemohli fyzicky potkat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sdílení informací, zábava, služby, sdružování zájmových skupin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ale i prostor pro různou trestnou činnost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500" dirty="0" smtClean="0"/>
              <a:t>např. FACEBOOK, LIDÉ.CZ, MYSPACE</a:t>
            </a:r>
            <a:endParaRPr lang="cs-CZ" sz="25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37112"/>
            <a:ext cx="2376264" cy="19771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5077964"/>
            <a:ext cx="1810003" cy="6954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469" y="4775798"/>
            <a:ext cx="3394957" cy="12997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3158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68609" y="764704"/>
            <a:ext cx="56067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co je internet?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55576" y="2696562"/>
            <a:ext cx="7632848" cy="504056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 smtClean="0">
                <a:ln w="38100">
                  <a:noFill/>
                </a:ln>
                <a:solidFill>
                  <a:schemeClr val="tx1"/>
                </a:solidFill>
              </a:rPr>
              <a:t>1) program na přehrávání videí </a:t>
            </a:r>
            <a:endParaRPr lang="cs-CZ" sz="2500" dirty="0">
              <a:ln w="3810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55581" y="3667335"/>
            <a:ext cx="7632848" cy="504056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>
                <a:ln w="38100">
                  <a:noFill/>
                </a:ln>
                <a:solidFill>
                  <a:schemeClr val="tx1"/>
                </a:solidFill>
              </a:rPr>
              <a:t>2</a:t>
            </a:r>
            <a:r>
              <a:rPr lang="cs-CZ" sz="2500" dirty="0" smtClean="0">
                <a:ln w="38100">
                  <a:noFill/>
                </a:ln>
                <a:solidFill>
                  <a:schemeClr val="tx1"/>
                </a:solidFill>
              </a:rPr>
              <a:t>) značka mobilního telefonu</a:t>
            </a:r>
            <a:endParaRPr lang="cs-CZ" sz="2500" dirty="0">
              <a:ln w="3810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755576" y="4617132"/>
            <a:ext cx="7632848" cy="504056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>
                <a:ln w="38100">
                  <a:noFill/>
                </a:ln>
                <a:solidFill>
                  <a:schemeClr val="tx1"/>
                </a:solidFill>
              </a:rPr>
              <a:t>3</a:t>
            </a:r>
            <a:r>
              <a:rPr lang="cs-CZ" sz="2500" dirty="0" smtClean="0">
                <a:ln w="38100">
                  <a:noFill/>
                </a:ln>
                <a:solidFill>
                  <a:schemeClr val="tx1"/>
                </a:solidFill>
              </a:rPr>
              <a:t>) program na úpravu fotografií</a:t>
            </a:r>
            <a:endParaRPr lang="cs-CZ" sz="2500" dirty="0">
              <a:ln w="3810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55581" y="5540551"/>
            <a:ext cx="7632848" cy="504056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500" dirty="0">
                <a:ln w="38100">
                  <a:noFill/>
                </a:ln>
                <a:solidFill>
                  <a:schemeClr val="tx1"/>
                </a:solidFill>
              </a:rPr>
              <a:t>4</a:t>
            </a:r>
            <a:r>
              <a:rPr lang="cs-CZ" sz="2500" dirty="0" smtClean="0">
                <a:ln w="38100">
                  <a:noFill/>
                </a:ln>
                <a:solidFill>
                  <a:schemeClr val="tx1"/>
                </a:solidFill>
              </a:rPr>
              <a:t>) </a:t>
            </a:r>
            <a:r>
              <a:rPr lang="cs-CZ" sz="2500" dirty="0">
                <a:solidFill>
                  <a:schemeClr val="tx1"/>
                </a:solidFill>
              </a:rPr>
              <a:t>systém sítí, propojení milionů počítačů po celém světě</a:t>
            </a:r>
            <a:r>
              <a:rPr lang="cs-CZ" sz="2500" dirty="0" smtClean="0">
                <a:ln w="38100">
                  <a:noFill/>
                </a:ln>
                <a:solidFill>
                  <a:schemeClr val="tx1"/>
                </a:solidFill>
              </a:rPr>
              <a:t> </a:t>
            </a:r>
            <a:endParaRPr lang="cs-CZ" sz="2500" dirty="0">
              <a:ln w="3810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2060848"/>
            <a:ext cx="36724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kontrola – klikni na míček</a:t>
            </a:r>
            <a:endParaRPr lang="cs-CZ" sz="2500" dirty="0"/>
          </a:p>
        </p:txBody>
      </p:sp>
      <p:pic>
        <p:nvPicPr>
          <p:cNvPr id="3074" name="Picture 2" descr="C:\Users\OEM\AppData\Local\Microsoft\Windows\Temporary Internet Files\Content.IE5\SPEY40MK\MC9001988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38" y="2025627"/>
            <a:ext cx="1030586" cy="102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39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C 0.00729 0.06782 0.00174 0.13681 -3.61111E-6 0.20509 C 0.00122 0.31157 0.00417 0.36319 0.00191 0.45903 C 0.00261 0.46667 0.00382 0.48958 0.00382 0.48194 C 0.00382 0.42315 -0.0066 0.36829 -0.00972 0.31019 C -0.00434 0.21713 -0.01059 0.12361 -0.00191 0.03079 C -0.00694 0.18681 -0.0059 0.13843 -0.0059 0.41782 C -0.0059 0.46319 -0.00746 0.4544 -0.00191 0.47685 C 0.00243 0.51736 0.00191 0.47708 0.00382 0.46412 C 0.00313 0.43333 -3.61111E-6 0.40255 -3.61111E-6 0.37176 C -3.61111E-6 0.26227 0.00017 -0.06597 0.00191 0.04352 C 0.00434 0.19144 0.00191 0.33935 0.00191 0.48727 L 0.00191 0.47176 " pathEditMode="relative" ptsTypes="fffffffffff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76671"/>
            <a:ext cx="9144000" cy="63813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268894" y="764704"/>
            <a:ext cx="260622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all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zdroje</a:t>
            </a:r>
            <a:endParaRPr lang="cs-CZ" sz="6000" b="1" cap="all" spc="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988840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vlastní zdroje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 smtClean="0"/>
              <a:t>Informatika pro základní školy a víceletá gymnázia 1. a 2., Jiří Vaníček, Petr Řezníček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/>
              <a:t>http://</a:t>
            </a:r>
            <a:r>
              <a:rPr lang="cs-CZ" dirty="0" smtClean="0"/>
              <a:t>cs.wikipedia.org/wiki/Internet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dirty="0"/>
              <a:t>http://slovnik-cizich-slov.abz.cz/web.php/slovo/hypertextovy-odkaz-hyperlink</a:t>
            </a:r>
          </a:p>
          <a:p>
            <a:pPr marL="285750" indent="-285750">
              <a:buFont typeface="Wingdings" pitchFamily="2" charset="2"/>
              <a:buChar char="Ø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7681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35" y="262"/>
            <a:ext cx="9145936" cy="685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2727394" y="4293096"/>
            <a:ext cx="4968552" cy="2088232"/>
          </a:xfrm>
          <a:prstGeom prst="wedgeEllipseCallout">
            <a:avLst>
              <a:gd name="adj1" fmla="val 1368"/>
              <a:gd name="adj2" fmla="val -10219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tak takhle vypadá </a:t>
            </a:r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hypertextový odkaz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89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2157</TotalTime>
  <Words>427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28</cp:revision>
  <dcterms:created xsi:type="dcterms:W3CDTF">2011-08-20T10:39:42Z</dcterms:created>
  <dcterms:modified xsi:type="dcterms:W3CDTF">2011-08-26T20:10:24Z</dcterms:modified>
</cp:coreProperties>
</file>