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OEM\Desktop\vypocty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OEM\Desktop\vypocty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OEM\Desktop\vypocty.xlsx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OEM\Desktop\vypocty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OEM\Desktop\vypoct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26"/>
    </mc:Choice>
    <mc:Fallback>
      <c:style val="26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/>
              <a:t>Výdaje</a:t>
            </a:r>
            <a:r>
              <a:rPr lang="cs-CZ" baseline="0"/>
              <a:t> za jídlo</a:t>
            </a:r>
            <a:endParaRPr lang="cs-CZ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List1!$B$3</c:f>
              <c:strCache>
                <c:ptCount val="1"/>
                <c:pt idx="0">
                  <c:v>pečivo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List1!$C$3:$F$3</c:f>
              <c:numCache>
                <c:formatCode>General</c:formatCode>
                <c:ptCount val="4"/>
                <c:pt idx="0">
                  <c:v>356</c:v>
                </c:pt>
                <c:pt idx="1">
                  <c:v>263</c:v>
                </c:pt>
                <c:pt idx="2">
                  <c:v>401</c:v>
                </c:pt>
                <c:pt idx="3">
                  <c:v>398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List1!$B$4</c:f>
              <c:strCache>
                <c:ptCount val="1"/>
                <c:pt idx="0">
                  <c:v>sýry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List1!$C$4:$F$4</c:f>
              <c:numCache>
                <c:formatCode>General</c:formatCode>
                <c:ptCount val="4"/>
                <c:pt idx="0">
                  <c:v>482</c:v>
                </c:pt>
                <c:pt idx="1">
                  <c:v>326</c:v>
                </c:pt>
                <c:pt idx="2">
                  <c:v>497</c:v>
                </c:pt>
                <c:pt idx="3">
                  <c:v>425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List1!$B$5</c:f>
              <c:strCache>
                <c:ptCount val="1"/>
                <c:pt idx="0">
                  <c:v>salámy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List1!$C$5:$F$5</c:f>
              <c:numCache>
                <c:formatCode>General</c:formatCode>
                <c:ptCount val="4"/>
                <c:pt idx="0">
                  <c:v>594</c:v>
                </c:pt>
                <c:pt idx="1">
                  <c:v>487</c:v>
                </c:pt>
                <c:pt idx="2">
                  <c:v>698</c:v>
                </c:pt>
                <c:pt idx="3">
                  <c:v>511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List1!$B$6</c:f>
              <c:strCache>
                <c:ptCount val="1"/>
                <c:pt idx="0">
                  <c:v>maso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List1!$C$6:$F$6</c:f>
              <c:numCache>
                <c:formatCode>General</c:formatCode>
                <c:ptCount val="4"/>
                <c:pt idx="0">
                  <c:v>427</c:v>
                </c:pt>
                <c:pt idx="1">
                  <c:v>355</c:v>
                </c:pt>
                <c:pt idx="2">
                  <c:v>436</c:v>
                </c:pt>
                <c:pt idx="3">
                  <c:v>536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List1!$B$7</c:f>
              <c:strCache>
                <c:ptCount val="1"/>
                <c:pt idx="0">
                  <c:v>zelenina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List1!$C$7:$F$7</c:f>
              <c:numCache>
                <c:formatCode>General</c:formatCode>
                <c:ptCount val="4"/>
                <c:pt idx="0">
                  <c:v>361</c:v>
                </c:pt>
                <c:pt idx="1">
                  <c:v>229</c:v>
                </c:pt>
                <c:pt idx="2">
                  <c:v>388</c:v>
                </c:pt>
                <c:pt idx="3">
                  <c:v>257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List1!$B$8</c:f>
              <c:strCache>
                <c:ptCount val="1"/>
                <c:pt idx="0">
                  <c:v>ovoce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List1!$C$8:$F$8</c:f>
              <c:numCache>
                <c:formatCode>General</c:formatCode>
                <c:ptCount val="4"/>
                <c:pt idx="0">
                  <c:v>153</c:v>
                </c:pt>
                <c:pt idx="1">
                  <c:v>230</c:v>
                </c:pt>
                <c:pt idx="2">
                  <c:v>197</c:v>
                </c:pt>
                <c:pt idx="3">
                  <c:v>249</c:v>
                </c:pt>
              </c:numCache>
            </c:numRef>
          </c:val>
          <c:smooth val="0"/>
        </c:ser>
        <c:ser>
          <c:idx val="6"/>
          <c:order val="6"/>
          <c:tx>
            <c:strRef>
              <c:f>List1!$B$9</c:f>
              <c:strCache>
                <c:ptCount val="1"/>
                <c:pt idx="0">
                  <c:v>mléko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List1!$C$9:$F$9</c:f>
              <c:numCache>
                <c:formatCode>General</c:formatCode>
                <c:ptCount val="4"/>
                <c:pt idx="0">
                  <c:v>89</c:v>
                </c:pt>
                <c:pt idx="1">
                  <c:v>95</c:v>
                </c:pt>
                <c:pt idx="2">
                  <c:v>97</c:v>
                </c:pt>
                <c:pt idx="3">
                  <c:v>104</c:v>
                </c:pt>
              </c:numCache>
            </c:numRef>
          </c:val>
          <c:smooth val="0"/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36559872"/>
        <c:axId val="36573952"/>
      </c:lineChart>
      <c:catAx>
        <c:axId val="36559872"/>
        <c:scaling>
          <c:orientation val="minMax"/>
        </c:scaling>
        <c:delete val="0"/>
        <c:axPos val="b"/>
        <c:majorTickMark val="none"/>
        <c:minorTickMark val="none"/>
        <c:tickLblPos val="nextTo"/>
        <c:crossAx val="36573952"/>
        <c:crosses val="autoZero"/>
        <c:auto val="1"/>
        <c:lblAlgn val="ctr"/>
        <c:lblOffset val="100"/>
        <c:noMultiLvlLbl val="0"/>
      </c:catAx>
      <c:valAx>
        <c:axId val="36573952"/>
        <c:scaling>
          <c:orientation val="minMax"/>
        </c:scaling>
        <c:delete val="0"/>
        <c:axPos val="l"/>
        <c:majorGridlines/>
        <c:numFmt formatCode="General" sourceLinked="1"/>
        <c:majorTickMark val="none"/>
        <c:minorTickMark val="none"/>
        <c:tickLblPos val="nextTo"/>
        <c:crossAx val="3655987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spPr>
    <a:solidFill>
      <a:schemeClr val="bg1"/>
    </a:solidFill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1"/>
    </mc:Choice>
    <mc:Fallback>
      <c:style val="31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/>
              <a:t>Výdaje za jídlo</a:t>
            </a:r>
          </a:p>
        </c:rich>
      </c:tx>
      <c:layout/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List1!$C$2</c:f>
              <c:strCache>
                <c:ptCount val="1"/>
                <c:pt idx="0">
                  <c:v>leden</c:v>
                </c:pt>
              </c:strCache>
            </c:strRef>
          </c:tx>
          <c:invertIfNegative val="0"/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List1!$C$3:$C$9</c:f>
              <c:numCache>
                <c:formatCode>General</c:formatCode>
                <c:ptCount val="7"/>
                <c:pt idx="0">
                  <c:v>356</c:v>
                </c:pt>
                <c:pt idx="1">
                  <c:v>482</c:v>
                </c:pt>
                <c:pt idx="2">
                  <c:v>594</c:v>
                </c:pt>
                <c:pt idx="3">
                  <c:v>427</c:v>
                </c:pt>
                <c:pt idx="4">
                  <c:v>361</c:v>
                </c:pt>
                <c:pt idx="5">
                  <c:v>153</c:v>
                </c:pt>
                <c:pt idx="6">
                  <c:v>89</c:v>
                </c:pt>
              </c:numCache>
            </c:numRef>
          </c:val>
        </c:ser>
        <c:ser>
          <c:idx val="1"/>
          <c:order val="1"/>
          <c:tx>
            <c:strRef>
              <c:f>List1!$D$2</c:f>
              <c:strCache>
                <c:ptCount val="1"/>
                <c:pt idx="0">
                  <c:v>únor</c:v>
                </c:pt>
              </c:strCache>
            </c:strRef>
          </c:tx>
          <c:invertIfNegative val="0"/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List1!$D$3:$D$9</c:f>
              <c:numCache>
                <c:formatCode>General</c:formatCode>
                <c:ptCount val="7"/>
                <c:pt idx="0">
                  <c:v>263</c:v>
                </c:pt>
                <c:pt idx="1">
                  <c:v>326</c:v>
                </c:pt>
                <c:pt idx="2">
                  <c:v>487</c:v>
                </c:pt>
                <c:pt idx="3">
                  <c:v>355</c:v>
                </c:pt>
                <c:pt idx="4">
                  <c:v>229</c:v>
                </c:pt>
                <c:pt idx="5">
                  <c:v>230</c:v>
                </c:pt>
                <c:pt idx="6">
                  <c:v>95</c:v>
                </c:pt>
              </c:numCache>
            </c:numRef>
          </c:val>
        </c:ser>
        <c:ser>
          <c:idx val="2"/>
          <c:order val="2"/>
          <c:tx>
            <c:strRef>
              <c:f>List1!$E$2</c:f>
              <c:strCache>
                <c:ptCount val="1"/>
                <c:pt idx="0">
                  <c:v>březen</c:v>
                </c:pt>
              </c:strCache>
            </c:strRef>
          </c:tx>
          <c:invertIfNegative val="0"/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List1!$E$3:$E$9</c:f>
              <c:numCache>
                <c:formatCode>General</c:formatCode>
                <c:ptCount val="7"/>
                <c:pt idx="0">
                  <c:v>401</c:v>
                </c:pt>
                <c:pt idx="1">
                  <c:v>497</c:v>
                </c:pt>
                <c:pt idx="2">
                  <c:v>698</c:v>
                </c:pt>
                <c:pt idx="3">
                  <c:v>436</c:v>
                </c:pt>
                <c:pt idx="4">
                  <c:v>388</c:v>
                </c:pt>
                <c:pt idx="5">
                  <c:v>197</c:v>
                </c:pt>
                <c:pt idx="6">
                  <c:v>97</c:v>
                </c:pt>
              </c:numCache>
            </c:numRef>
          </c:val>
        </c:ser>
        <c:ser>
          <c:idx val="3"/>
          <c:order val="3"/>
          <c:tx>
            <c:strRef>
              <c:f>List1!$F$2</c:f>
              <c:strCache>
                <c:ptCount val="1"/>
                <c:pt idx="0">
                  <c:v>duben</c:v>
                </c:pt>
              </c:strCache>
            </c:strRef>
          </c:tx>
          <c:invertIfNegative val="0"/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List1!$F$3:$F$9</c:f>
              <c:numCache>
                <c:formatCode>General</c:formatCode>
                <c:ptCount val="7"/>
                <c:pt idx="0">
                  <c:v>398</c:v>
                </c:pt>
                <c:pt idx="1">
                  <c:v>425</c:v>
                </c:pt>
                <c:pt idx="2">
                  <c:v>511</c:v>
                </c:pt>
                <c:pt idx="3">
                  <c:v>536</c:v>
                </c:pt>
                <c:pt idx="4">
                  <c:v>257</c:v>
                </c:pt>
                <c:pt idx="5">
                  <c:v>249</c:v>
                </c:pt>
                <c:pt idx="6">
                  <c:v>104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0"/>
        <c:axId val="36600832"/>
        <c:axId val="36607104"/>
      </c:barChart>
      <c:catAx>
        <c:axId val="36600832"/>
        <c:scaling>
          <c:orientation val="minMax"/>
        </c:scaling>
        <c:delete val="0"/>
        <c:axPos val="l"/>
        <c:title>
          <c:layout/>
          <c:overlay val="0"/>
        </c:title>
        <c:majorTickMark val="none"/>
        <c:minorTickMark val="none"/>
        <c:tickLblPos val="nextTo"/>
        <c:crossAx val="36607104"/>
        <c:crosses val="autoZero"/>
        <c:auto val="1"/>
        <c:lblAlgn val="ctr"/>
        <c:lblOffset val="100"/>
        <c:noMultiLvlLbl val="0"/>
      </c:catAx>
      <c:valAx>
        <c:axId val="36607104"/>
        <c:scaling>
          <c:orientation val="minMax"/>
        </c:scaling>
        <c:delete val="0"/>
        <c:axPos val="b"/>
        <c:majorGridlines/>
        <c:title>
          <c:layout/>
          <c:overlay val="0"/>
        </c:title>
        <c:numFmt formatCode="General" sourceLinked="1"/>
        <c:majorTickMark val="out"/>
        <c:minorTickMark val="none"/>
        <c:tickLblPos val="nextTo"/>
        <c:crossAx val="3660083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spPr>
    <a:solidFill>
      <a:schemeClr val="bg1"/>
    </a:solidFill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6"/>
    </mc:Choice>
    <mc:Fallback>
      <c:style val="46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/>
              <a:t>Výdaje za jídlo</a:t>
            </a:r>
          </a:p>
        </c:rich>
      </c:tx>
      <c:layout/>
      <c:overlay val="0"/>
    </c:title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area3DChart>
        <c:grouping val="percentStacked"/>
        <c:varyColors val="0"/>
        <c:ser>
          <c:idx val="0"/>
          <c:order val="0"/>
          <c:tx>
            <c:strRef>
              <c:f>List1!$B$3</c:f>
              <c:strCache>
                <c:ptCount val="1"/>
                <c:pt idx="0">
                  <c:v>pečivo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List1!$C$3:$F$3</c:f>
              <c:numCache>
                <c:formatCode>General</c:formatCode>
                <c:ptCount val="4"/>
                <c:pt idx="0">
                  <c:v>356</c:v>
                </c:pt>
                <c:pt idx="1">
                  <c:v>263</c:v>
                </c:pt>
                <c:pt idx="2">
                  <c:v>401</c:v>
                </c:pt>
                <c:pt idx="3">
                  <c:v>398</c:v>
                </c:pt>
              </c:numCache>
            </c:numRef>
          </c:val>
        </c:ser>
        <c:ser>
          <c:idx val="1"/>
          <c:order val="1"/>
          <c:tx>
            <c:strRef>
              <c:f>List1!$B$4</c:f>
              <c:strCache>
                <c:ptCount val="1"/>
                <c:pt idx="0">
                  <c:v>sýry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List1!$C$4:$F$4</c:f>
              <c:numCache>
                <c:formatCode>General</c:formatCode>
                <c:ptCount val="4"/>
                <c:pt idx="0">
                  <c:v>482</c:v>
                </c:pt>
                <c:pt idx="1">
                  <c:v>326</c:v>
                </c:pt>
                <c:pt idx="2">
                  <c:v>497</c:v>
                </c:pt>
                <c:pt idx="3">
                  <c:v>425</c:v>
                </c:pt>
              </c:numCache>
            </c:numRef>
          </c:val>
        </c:ser>
        <c:ser>
          <c:idx val="2"/>
          <c:order val="2"/>
          <c:tx>
            <c:strRef>
              <c:f>List1!$B$5</c:f>
              <c:strCache>
                <c:ptCount val="1"/>
                <c:pt idx="0">
                  <c:v>salámy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List1!$C$5:$F$5</c:f>
              <c:numCache>
                <c:formatCode>General</c:formatCode>
                <c:ptCount val="4"/>
                <c:pt idx="0">
                  <c:v>594</c:v>
                </c:pt>
                <c:pt idx="1">
                  <c:v>487</c:v>
                </c:pt>
                <c:pt idx="2">
                  <c:v>698</c:v>
                </c:pt>
                <c:pt idx="3">
                  <c:v>511</c:v>
                </c:pt>
              </c:numCache>
            </c:numRef>
          </c:val>
        </c:ser>
        <c:ser>
          <c:idx val="3"/>
          <c:order val="3"/>
          <c:tx>
            <c:strRef>
              <c:f>List1!$B$6</c:f>
              <c:strCache>
                <c:ptCount val="1"/>
                <c:pt idx="0">
                  <c:v>maso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List1!$C$6:$F$6</c:f>
              <c:numCache>
                <c:formatCode>General</c:formatCode>
                <c:ptCount val="4"/>
                <c:pt idx="0">
                  <c:v>427</c:v>
                </c:pt>
                <c:pt idx="1">
                  <c:v>355</c:v>
                </c:pt>
                <c:pt idx="2">
                  <c:v>436</c:v>
                </c:pt>
                <c:pt idx="3">
                  <c:v>536</c:v>
                </c:pt>
              </c:numCache>
            </c:numRef>
          </c:val>
        </c:ser>
        <c:ser>
          <c:idx val="4"/>
          <c:order val="4"/>
          <c:tx>
            <c:strRef>
              <c:f>List1!$B$7</c:f>
              <c:strCache>
                <c:ptCount val="1"/>
                <c:pt idx="0">
                  <c:v>zelenina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List1!$C$7:$F$7</c:f>
              <c:numCache>
                <c:formatCode>General</c:formatCode>
                <c:ptCount val="4"/>
                <c:pt idx="0">
                  <c:v>361</c:v>
                </c:pt>
                <c:pt idx="1">
                  <c:v>229</c:v>
                </c:pt>
                <c:pt idx="2">
                  <c:v>388</c:v>
                </c:pt>
                <c:pt idx="3">
                  <c:v>257</c:v>
                </c:pt>
              </c:numCache>
            </c:numRef>
          </c:val>
        </c:ser>
        <c:ser>
          <c:idx val="5"/>
          <c:order val="5"/>
          <c:tx>
            <c:strRef>
              <c:f>List1!$B$8</c:f>
              <c:strCache>
                <c:ptCount val="1"/>
                <c:pt idx="0">
                  <c:v>ovoce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List1!$C$8:$F$8</c:f>
              <c:numCache>
                <c:formatCode>General</c:formatCode>
                <c:ptCount val="4"/>
                <c:pt idx="0">
                  <c:v>153</c:v>
                </c:pt>
                <c:pt idx="1">
                  <c:v>230</c:v>
                </c:pt>
                <c:pt idx="2">
                  <c:v>197</c:v>
                </c:pt>
                <c:pt idx="3">
                  <c:v>249</c:v>
                </c:pt>
              </c:numCache>
            </c:numRef>
          </c:val>
        </c:ser>
        <c:ser>
          <c:idx val="6"/>
          <c:order val="6"/>
          <c:tx>
            <c:strRef>
              <c:f>List1!$B$9</c:f>
              <c:strCache>
                <c:ptCount val="1"/>
                <c:pt idx="0">
                  <c:v>mléko</c:v>
                </c:pt>
              </c:strCache>
            </c:strRef>
          </c:tx>
          <c:cat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cat>
          <c:val>
            <c:numRef>
              <c:f>List1!$C$9:$F$9</c:f>
              <c:numCache>
                <c:formatCode>General</c:formatCode>
                <c:ptCount val="4"/>
                <c:pt idx="0">
                  <c:v>89</c:v>
                </c:pt>
                <c:pt idx="1">
                  <c:v>95</c:v>
                </c:pt>
                <c:pt idx="2">
                  <c:v>97</c:v>
                </c:pt>
                <c:pt idx="3">
                  <c:v>104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axId val="36675968"/>
        <c:axId val="36677504"/>
        <c:axId val="0"/>
      </c:area3DChart>
      <c:catAx>
        <c:axId val="36675968"/>
        <c:scaling>
          <c:orientation val="minMax"/>
        </c:scaling>
        <c:delete val="0"/>
        <c:axPos val="b"/>
        <c:majorTickMark val="none"/>
        <c:minorTickMark val="none"/>
        <c:tickLblPos val="nextTo"/>
        <c:crossAx val="36677504"/>
        <c:crosses val="autoZero"/>
        <c:auto val="1"/>
        <c:lblAlgn val="ctr"/>
        <c:lblOffset val="100"/>
        <c:noMultiLvlLbl val="0"/>
      </c:catAx>
      <c:valAx>
        <c:axId val="36677504"/>
        <c:scaling>
          <c:orientation val="minMax"/>
        </c:scaling>
        <c:delete val="0"/>
        <c:axPos val="l"/>
        <c:majorGridlines/>
        <c:numFmt formatCode="0%" sourceLinked="1"/>
        <c:majorTickMark val="none"/>
        <c:minorTickMark val="none"/>
        <c:tickLblPos val="nextTo"/>
        <c:crossAx val="36675968"/>
        <c:crosses val="autoZero"/>
        <c:crossBetween val="midCat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0"/>
    </mc:Choice>
    <mc:Fallback>
      <c:style val="40"/>
    </mc:Fallback>
  </mc:AlternateContent>
  <c:chart>
    <c:autoTitleDeleted val="1"/>
    <c:plotArea>
      <c:layout/>
      <c:bubbleChart>
        <c:varyColors val="0"/>
        <c:ser>
          <c:idx val="0"/>
          <c:order val="0"/>
          <c:tx>
            <c:strRef>
              <c:f>List1!$B$3</c:f>
              <c:strCache>
                <c:ptCount val="1"/>
                <c:pt idx="0">
                  <c:v>pečivo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List1!$C$3:$F$3</c:f>
              <c:numCache>
                <c:formatCode>General</c:formatCode>
                <c:ptCount val="4"/>
                <c:pt idx="0">
                  <c:v>356</c:v>
                </c:pt>
                <c:pt idx="1">
                  <c:v>263</c:v>
                </c:pt>
                <c:pt idx="2">
                  <c:v>401</c:v>
                </c:pt>
                <c:pt idx="3">
                  <c:v>398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ser>
          <c:idx val="1"/>
          <c:order val="1"/>
          <c:tx>
            <c:strRef>
              <c:f>List1!$B$4</c:f>
              <c:strCache>
                <c:ptCount val="1"/>
                <c:pt idx="0">
                  <c:v>sýry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List1!$C$4:$F$4</c:f>
              <c:numCache>
                <c:formatCode>General</c:formatCode>
                <c:ptCount val="4"/>
                <c:pt idx="0">
                  <c:v>482</c:v>
                </c:pt>
                <c:pt idx="1">
                  <c:v>326</c:v>
                </c:pt>
                <c:pt idx="2">
                  <c:v>497</c:v>
                </c:pt>
                <c:pt idx="3">
                  <c:v>425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ser>
          <c:idx val="2"/>
          <c:order val="2"/>
          <c:tx>
            <c:strRef>
              <c:f>List1!$B$5</c:f>
              <c:strCache>
                <c:ptCount val="1"/>
                <c:pt idx="0">
                  <c:v>salámy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List1!$C$5:$F$5</c:f>
              <c:numCache>
                <c:formatCode>General</c:formatCode>
                <c:ptCount val="4"/>
                <c:pt idx="0">
                  <c:v>594</c:v>
                </c:pt>
                <c:pt idx="1">
                  <c:v>487</c:v>
                </c:pt>
                <c:pt idx="2">
                  <c:v>698</c:v>
                </c:pt>
                <c:pt idx="3">
                  <c:v>511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ser>
          <c:idx val="3"/>
          <c:order val="3"/>
          <c:tx>
            <c:strRef>
              <c:f>List1!$B$6</c:f>
              <c:strCache>
                <c:ptCount val="1"/>
                <c:pt idx="0">
                  <c:v>maso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List1!$C$6:$F$6</c:f>
              <c:numCache>
                <c:formatCode>General</c:formatCode>
                <c:ptCount val="4"/>
                <c:pt idx="0">
                  <c:v>427</c:v>
                </c:pt>
                <c:pt idx="1">
                  <c:v>355</c:v>
                </c:pt>
                <c:pt idx="2">
                  <c:v>436</c:v>
                </c:pt>
                <c:pt idx="3">
                  <c:v>536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ser>
          <c:idx val="4"/>
          <c:order val="4"/>
          <c:tx>
            <c:strRef>
              <c:f>List1!$B$7</c:f>
              <c:strCache>
                <c:ptCount val="1"/>
                <c:pt idx="0">
                  <c:v>zelenina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List1!$C$7:$F$7</c:f>
              <c:numCache>
                <c:formatCode>General</c:formatCode>
                <c:ptCount val="4"/>
                <c:pt idx="0">
                  <c:v>361</c:v>
                </c:pt>
                <c:pt idx="1">
                  <c:v>229</c:v>
                </c:pt>
                <c:pt idx="2">
                  <c:v>388</c:v>
                </c:pt>
                <c:pt idx="3">
                  <c:v>257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ser>
          <c:idx val="5"/>
          <c:order val="5"/>
          <c:tx>
            <c:strRef>
              <c:f>List1!$B$8</c:f>
              <c:strCache>
                <c:ptCount val="1"/>
                <c:pt idx="0">
                  <c:v>ovoce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List1!$C$8:$F$8</c:f>
              <c:numCache>
                <c:formatCode>General</c:formatCode>
                <c:ptCount val="4"/>
                <c:pt idx="0">
                  <c:v>153</c:v>
                </c:pt>
                <c:pt idx="1">
                  <c:v>230</c:v>
                </c:pt>
                <c:pt idx="2">
                  <c:v>197</c:v>
                </c:pt>
                <c:pt idx="3">
                  <c:v>249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ser>
          <c:idx val="6"/>
          <c:order val="6"/>
          <c:tx>
            <c:strRef>
              <c:f>List1!$B$9</c:f>
              <c:strCache>
                <c:ptCount val="1"/>
                <c:pt idx="0">
                  <c:v>mléko</c:v>
                </c:pt>
              </c:strCache>
            </c:strRef>
          </c:tx>
          <c:invertIfNegative val="0"/>
          <c:xVal>
            <c:strRef>
              <c:f>List1!$C$2:$F$2</c:f>
              <c:strCache>
                <c:ptCount val="4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</c:strCache>
            </c:strRef>
          </c:xVal>
          <c:yVal>
            <c:numRef>
              <c:f>List1!$C$9:$F$9</c:f>
              <c:numCache>
                <c:formatCode>General</c:formatCode>
                <c:ptCount val="4"/>
                <c:pt idx="0">
                  <c:v>89</c:v>
                </c:pt>
                <c:pt idx="1">
                  <c:v>95</c:v>
                </c:pt>
                <c:pt idx="2">
                  <c:v>97</c:v>
                </c:pt>
                <c:pt idx="3">
                  <c:v>104</c:v>
                </c:pt>
              </c:numCache>
            </c:numRef>
          </c:yVal>
          <c:bubbleSize>
            <c:numLit>
              <c:formatCode>General</c:formatCode>
              <c:ptCount val="4"/>
              <c:pt idx="0">
                <c:v>1</c:v>
              </c:pt>
              <c:pt idx="1">
                <c:v>1</c:v>
              </c:pt>
              <c:pt idx="2">
                <c:v>1</c:v>
              </c:pt>
              <c:pt idx="3">
                <c:v>1</c:v>
              </c:pt>
            </c:numLit>
          </c:bubbleSize>
          <c:bubble3D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bubbleScale val="100"/>
        <c:showNegBubbles val="0"/>
        <c:axId val="36707328"/>
        <c:axId val="36725504"/>
      </c:bubbleChart>
      <c:valAx>
        <c:axId val="36707328"/>
        <c:scaling>
          <c:orientation val="minMax"/>
        </c:scaling>
        <c:delete val="0"/>
        <c:axPos val="b"/>
        <c:majorTickMark val="none"/>
        <c:minorTickMark val="none"/>
        <c:tickLblPos val="nextTo"/>
        <c:crossAx val="36725504"/>
        <c:crosses val="autoZero"/>
        <c:crossBetween val="midCat"/>
      </c:valAx>
      <c:valAx>
        <c:axId val="3672550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crossAx val="36707328"/>
        <c:crosses val="autoZero"/>
        <c:crossBetween val="midCat"/>
      </c:valAx>
    </c:plotArea>
    <c:legend>
      <c:legendPos val="b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4"/>
    </mc:Choice>
    <mc:Fallback>
      <c:style val="34"/>
    </mc:Fallback>
  </mc:AlternateContent>
  <c:chart>
    <c:autoTitleDeleted val="1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surface3DChart>
        <c:wireframe val="1"/>
        <c:ser>
          <c:idx val="0"/>
          <c:order val="0"/>
          <c:tx>
            <c:strRef>
              <c:f>List1!$C$2</c:f>
              <c:strCache>
                <c:ptCount val="1"/>
                <c:pt idx="0">
                  <c:v>leden</c:v>
                </c:pt>
              </c:strCache>
            </c:strRef>
          </c:tx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List1!$C$3:$C$9</c:f>
              <c:numCache>
                <c:formatCode>General</c:formatCode>
                <c:ptCount val="7"/>
                <c:pt idx="0">
                  <c:v>356</c:v>
                </c:pt>
                <c:pt idx="1">
                  <c:v>482</c:v>
                </c:pt>
                <c:pt idx="2">
                  <c:v>594</c:v>
                </c:pt>
                <c:pt idx="3">
                  <c:v>427</c:v>
                </c:pt>
                <c:pt idx="4">
                  <c:v>361</c:v>
                </c:pt>
                <c:pt idx="5">
                  <c:v>153</c:v>
                </c:pt>
                <c:pt idx="6">
                  <c:v>89</c:v>
                </c:pt>
              </c:numCache>
            </c:numRef>
          </c:val>
        </c:ser>
        <c:ser>
          <c:idx val="1"/>
          <c:order val="1"/>
          <c:tx>
            <c:strRef>
              <c:f>List1!$D$2</c:f>
              <c:strCache>
                <c:ptCount val="1"/>
                <c:pt idx="0">
                  <c:v>únor</c:v>
                </c:pt>
              </c:strCache>
            </c:strRef>
          </c:tx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List1!$D$3:$D$9</c:f>
              <c:numCache>
                <c:formatCode>General</c:formatCode>
                <c:ptCount val="7"/>
                <c:pt idx="0">
                  <c:v>263</c:v>
                </c:pt>
                <c:pt idx="1">
                  <c:v>326</c:v>
                </c:pt>
                <c:pt idx="2">
                  <c:v>487</c:v>
                </c:pt>
                <c:pt idx="3">
                  <c:v>355</c:v>
                </c:pt>
                <c:pt idx="4">
                  <c:v>229</c:v>
                </c:pt>
                <c:pt idx="5">
                  <c:v>230</c:v>
                </c:pt>
                <c:pt idx="6">
                  <c:v>95</c:v>
                </c:pt>
              </c:numCache>
            </c:numRef>
          </c:val>
        </c:ser>
        <c:ser>
          <c:idx val="2"/>
          <c:order val="2"/>
          <c:tx>
            <c:strRef>
              <c:f>List1!$E$2</c:f>
              <c:strCache>
                <c:ptCount val="1"/>
                <c:pt idx="0">
                  <c:v>březen</c:v>
                </c:pt>
              </c:strCache>
            </c:strRef>
          </c:tx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List1!$E$3:$E$9</c:f>
              <c:numCache>
                <c:formatCode>General</c:formatCode>
                <c:ptCount val="7"/>
                <c:pt idx="0">
                  <c:v>401</c:v>
                </c:pt>
                <c:pt idx="1">
                  <c:v>497</c:v>
                </c:pt>
                <c:pt idx="2">
                  <c:v>698</c:v>
                </c:pt>
                <c:pt idx="3">
                  <c:v>436</c:v>
                </c:pt>
                <c:pt idx="4">
                  <c:v>388</c:v>
                </c:pt>
                <c:pt idx="5">
                  <c:v>197</c:v>
                </c:pt>
                <c:pt idx="6">
                  <c:v>97</c:v>
                </c:pt>
              </c:numCache>
            </c:numRef>
          </c:val>
        </c:ser>
        <c:ser>
          <c:idx val="3"/>
          <c:order val="3"/>
          <c:tx>
            <c:strRef>
              <c:f>List1!$F$2</c:f>
              <c:strCache>
                <c:ptCount val="1"/>
                <c:pt idx="0">
                  <c:v>duben</c:v>
                </c:pt>
              </c:strCache>
            </c:strRef>
          </c:tx>
          <c:cat>
            <c:strRef>
              <c:f>List1!$B$3:$B$9</c:f>
              <c:strCache>
                <c:ptCount val="7"/>
                <c:pt idx="0">
                  <c:v>pečivo</c:v>
                </c:pt>
                <c:pt idx="1">
                  <c:v>sýry</c:v>
                </c:pt>
                <c:pt idx="2">
                  <c:v>salámy</c:v>
                </c:pt>
                <c:pt idx="3">
                  <c:v>maso</c:v>
                </c:pt>
                <c:pt idx="4">
                  <c:v>zelenina</c:v>
                </c:pt>
                <c:pt idx="5">
                  <c:v>ovoce</c:v>
                </c:pt>
                <c:pt idx="6">
                  <c:v>mléko</c:v>
                </c:pt>
              </c:strCache>
            </c:strRef>
          </c:cat>
          <c:val>
            <c:numRef>
              <c:f>List1!$F$3:$F$9</c:f>
              <c:numCache>
                <c:formatCode>General</c:formatCode>
                <c:ptCount val="7"/>
                <c:pt idx="0">
                  <c:v>398</c:v>
                </c:pt>
                <c:pt idx="1">
                  <c:v>425</c:v>
                </c:pt>
                <c:pt idx="2">
                  <c:v>511</c:v>
                </c:pt>
                <c:pt idx="3">
                  <c:v>536</c:v>
                </c:pt>
                <c:pt idx="4">
                  <c:v>257</c:v>
                </c:pt>
                <c:pt idx="5">
                  <c:v>249</c:v>
                </c:pt>
                <c:pt idx="6">
                  <c:v>104</c:v>
                </c:pt>
              </c:numCache>
            </c:numRef>
          </c:val>
        </c:ser>
        <c:bandFmts/>
        <c:axId val="36795904"/>
        <c:axId val="36797440"/>
        <c:axId val="128617088"/>
      </c:surface3DChart>
      <c:catAx>
        <c:axId val="36795904"/>
        <c:scaling>
          <c:orientation val="minMax"/>
        </c:scaling>
        <c:delete val="0"/>
        <c:axPos val="b"/>
        <c:majorTickMark val="out"/>
        <c:minorTickMark val="none"/>
        <c:tickLblPos val="nextTo"/>
        <c:crossAx val="36797440"/>
        <c:crosses val="autoZero"/>
        <c:auto val="1"/>
        <c:lblAlgn val="ctr"/>
        <c:lblOffset val="100"/>
        <c:noMultiLvlLbl val="0"/>
      </c:catAx>
      <c:valAx>
        <c:axId val="36797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6795904"/>
        <c:crosses val="autoZero"/>
        <c:crossBetween val="midCat"/>
      </c:valAx>
      <c:serAx>
        <c:axId val="128617088"/>
        <c:scaling>
          <c:orientation val="minMax"/>
        </c:scaling>
        <c:delete val="0"/>
        <c:axPos val="b"/>
        <c:majorTickMark val="out"/>
        <c:minorTickMark val="none"/>
        <c:tickLblPos val="nextTo"/>
        <c:crossAx val="36797440"/>
        <c:crosses val="autoZero"/>
      </c:serAx>
    </c:plotArea>
    <c:legend>
      <c:legendPos val="r"/>
      <c:layout/>
      <c:overlay val="0"/>
      <c:txPr>
        <a:bodyPr/>
        <a:lstStyle/>
        <a:p>
          <a:pPr rtl="0">
            <a:defRPr/>
          </a:pPr>
          <a:endParaRPr lang="cs-CZ"/>
        </a:p>
      </c:txPr>
    </c:legend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763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326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77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161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635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607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851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817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199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39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626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B22BA-13CB-4184-89F6-B3988DF7D6C1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B12E6-7112-4973-8D89-3DDEB6A7F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342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55499" y="1412776"/>
            <a:ext cx="3833001" cy="35283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236636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Informatika 7. - 8. ročník ( volitelný předmět 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VY_32_INOVACE_01_Word - grafy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1770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1700808"/>
            <a:ext cx="8784975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5400" b="1" cap="none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54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grafy</a:t>
            </a:r>
            <a:endParaRPr lang="cs-CZ" sz="5400" b="1" cap="none" spc="50" dirty="0" smtClean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7803" y="4072292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085184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2278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4088" y="1465101"/>
            <a:ext cx="834940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9" name="Šipka doprava se zářezem 8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425530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se zářezem 9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429471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429471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182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633004" y="1275175"/>
            <a:ext cx="195156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Grafy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290838"/>
            <a:ext cx="8352928" cy="4162498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tabulku vytvořenou v programu Word nelze použít k tvorbě grafu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postup: 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123728" y="3801940"/>
            <a:ext cx="6408712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vytvoříme tabulku v programu Excel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vytvoříme graf také v Excelu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graf  zkopírujeme do souboru Word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 programu Word již můžeme graf libovolně editovat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15" name="Šipka doprava se zářezem 14"/>
          <p:cNvSpPr/>
          <p:nvPr/>
        </p:nvSpPr>
        <p:spPr>
          <a:xfrm>
            <a:off x="1195968" y="476672"/>
            <a:ext cx="1855519" cy="432048"/>
          </a:xfrm>
          <a:prstGeom prst="notchedRightArrow">
            <a:avLst>
              <a:gd name="adj1" fmla="val 50000"/>
              <a:gd name="adj2" fmla="val 429471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909657"/>
            <a:ext cx="8784976" cy="744490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5918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90154" y="1465101"/>
            <a:ext cx="783727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</a:rPr>
              <a:t>Najdi chybu v postupu: 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864375" y="2996952"/>
            <a:ext cx="7488832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vytvoříme tabulku v  programu Word</a:t>
            </a:r>
          </a:p>
          <a:p>
            <a:pPr marL="342900" indent="-342900">
              <a:buFont typeface="+mj-lt"/>
              <a:buAutoNum type="arabicPeriod"/>
            </a:pPr>
            <a:endParaRPr lang="cs-CZ" sz="2500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vytvoříme graf v Excelu</a:t>
            </a:r>
          </a:p>
          <a:p>
            <a:pPr marL="342900" indent="-342900">
              <a:buFont typeface="+mj-lt"/>
              <a:buAutoNum type="arabicPeriod"/>
            </a:pPr>
            <a:endParaRPr lang="cs-CZ" sz="2500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graf  zkopírujeme do souboru Word</a:t>
            </a:r>
          </a:p>
          <a:p>
            <a:pPr marL="342900" indent="-342900">
              <a:buFont typeface="+mj-lt"/>
              <a:buAutoNum type="arabicPeriod"/>
            </a:pPr>
            <a:endParaRPr lang="cs-CZ" sz="2500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 programu Word můžeme graf libovolně editovat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5805264"/>
            <a:ext cx="2371252" cy="43204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Kontrola - klikni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92080" y="2996952"/>
            <a:ext cx="864096" cy="504056"/>
          </a:xfrm>
          <a:prstGeom prst="roundRect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/>
          <p:cNvSpPr/>
          <p:nvPr/>
        </p:nvSpPr>
        <p:spPr>
          <a:xfrm rot="10800000">
            <a:off x="6165574" y="3032956"/>
            <a:ext cx="1855519" cy="432048"/>
          </a:xfrm>
          <a:prstGeom prst="notchedRightArrow">
            <a:avLst>
              <a:gd name="adj1" fmla="val 50000"/>
              <a:gd name="adj2" fmla="val 429471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292080" y="2996952"/>
            <a:ext cx="900100" cy="504056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Excel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01483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752670" y="1465101"/>
            <a:ext cx="371223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I.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708808076"/>
              </p:ext>
            </p:extLst>
          </p:nvPr>
        </p:nvGraphicFramePr>
        <p:xfrm>
          <a:off x="1038610" y="2924945"/>
          <a:ext cx="4469493" cy="16201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613264456"/>
              </p:ext>
            </p:extLst>
          </p:nvPr>
        </p:nvGraphicFramePr>
        <p:xfrm>
          <a:off x="1043608" y="4653136"/>
          <a:ext cx="4471392" cy="16925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652120" y="3068960"/>
            <a:ext cx="25922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spojnicový graf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04520" y="4797152"/>
            <a:ext cx="259228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pruhový graf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záměna řádků za sloupce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393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46872" y="1465101"/>
            <a:ext cx="392383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II.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832850" y="3068960"/>
            <a:ext cx="25922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plošný graf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04520" y="4797152"/>
            <a:ext cx="25922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bublinový graf</a:t>
            </a:r>
          </a:p>
        </p:txBody>
      </p:sp>
      <p:graphicFrame>
        <p:nvGraphicFramePr>
          <p:cNvPr id="10" name="Graf 9"/>
          <p:cNvGraphicFramePr/>
          <p:nvPr>
            <p:extLst>
              <p:ext uri="{D42A27DB-BD31-4B8C-83A1-F6EECF244321}">
                <p14:modId xmlns:p14="http://schemas.microsoft.com/office/powerpoint/2010/main" val="877345472"/>
              </p:ext>
            </p:extLst>
          </p:nvPr>
        </p:nvGraphicFramePr>
        <p:xfrm>
          <a:off x="827584" y="2780929"/>
          <a:ext cx="4824536" cy="16561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Graf 10"/>
          <p:cNvGraphicFramePr/>
          <p:nvPr>
            <p:extLst>
              <p:ext uri="{D42A27DB-BD31-4B8C-83A1-F6EECF244321}">
                <p14:modId xmlns:p14="http://schemas.microsoft.com/office/powerpoint/2010/main" val="1438807838"/>
              </p:ext>
            </p:extLst>
          </p:nvPr>
        </p:nvGraphicFramePr>
        <p:xfrm>
          <a:off x="809983" y="4545124"/>
          <a:ext cx="4842137" cy="16795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54662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41074" y="1465101"/>
            <a:ext cx="413542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III.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3068960"/>
            <a:ext cx="270101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povrchový graf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záměna řádků za sloupce</a:t>
            </a:r>
            <a:endParaRPr lang="cs-CZ" sz="2500" dirty="0">
              <a:solidFill>
                <a:schemeClr val="bg1"/>
              </a:solidFill>
            </a:endParaRPr>
          </a:p>
        </p:txBody>
      </p:sp>
      <p:graphicFrame>
        <p:nvGraphicFramePr>
          <p:cNvPr id="13" name="Graf 12"/>
          <p:cNvGraphicFramePr/>
          <p:nvPr>
            <p:extLst>
              <p:ext uri="{D42A27DB-BD31-4B8C-83A1-F6EECF244321}">
                <p14:modId xmlns:p14="http://schemas.microsoft.com/office/powerpoint/2010/main" val="3810492142"/>
              </p:ext>
            </p:extLst>
          </p:nvPr>
        </p:nvGraphicFramePr>
        <p:xfrm>
          <a:off x="755576" y="3046010"/>
          <a:ext cx="4752528" cy="19896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44228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55556" y="1465101"/>
            <a:ext cx="510646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použij tabulku ze souboru vzorce.xlsx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graf v programu Excel a zkopíruj ho do dokumentu Word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graf 5x nakopíruj a edituj 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další 3 grafy dle svých představ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soubor ulož jako grafy.docx</a:t>
            </a:r>
          </a:p>
        </p:txBody>
      </p:sp>
    </p:spTree>
    <p:extLst>
      <p:ext uri="{BB962C8B-B14F-4D97-AF65-F5344CB8AC3E}">
        <p14:creationId xmlns:p14="http://schemas.microsoft.com/office/powerpoint/2010/main" val="536214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77995" y="1465101"/>
            <a:ext cx="226158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/>
              <a:t>v</a:t>
            </a:r>
            <a:r>
              <a:rPr lang="cs-CZ" sz="2500" dirty="0" smtClean="0"/>
              <a:t>lastní zdroje</a:t>
            </a:r>
          </a:p>
        </p:txBody>
      </p:sp>
    </p:spTree>
    <p:extLst>
      <p:ext uri="{BB962C8B-B14F-4D97-AF65-F5344CB8AC3E}">
        <p14:creationId xmlns:p14="http://schemas.microsoft.com/office/powerpoint/2010/main" val="2210298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</TotalTime>
  <Words>203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2011-08-14T22:53:53Z</dcterms:created>
  <dcterms:modified xsi:type="dcterms:W3CDTF">2011-08-27T11:04:33Z</dcterms:modified>
</cp:coreProperties>
</file>