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3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42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B3C81-922B-426A-80AA-6170F0A6D239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4C402-1140-45E4-8C2C-96D48933D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9246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pan dir="d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B3C81-922B-426A-80AA-6170F0A6D239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4C402-1140-45E4-8C2C-96D48933D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3812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pan dir="d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B3C81-922B-426A-80AA-6170F0A6D239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4C402-1140-45E4-8C2C-96D48933D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6684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pan dir="d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B3C81-922B-426A-80AA-6170F0A6D239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4C402-1140-45E4-8C2C-96D48933D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6538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pan dir="d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B3C81-922B-426A-80AA-6170F0A6D239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4C402-1140-45E4-8C2C-96D48933D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9496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pan dir="d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B3C81-922B-426A-80AA-6170F0A6D239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4C402-1140-45E4-8C2C-96D48933D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17586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pan dir="d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B3C81-922B-426A-80AA-6170F0A6D239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4C402-1140-45E4-8C2C-96D48933D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45930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pan dir="d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B3C81-922B-426A-80AA-6170F0A6D239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4C402-1140-45E4-8C2C-96D48933D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6442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pan dir="d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B3C81-922B-426A-80AA-6170F0A6D239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4C402-1140-45E4-8C2C-96D48933D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3806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pan dir="d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B3C81-922B-426A-80AA-6170F0A6D239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4C402-1140-45E4-8C2C-96D48933D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50617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pan dir="d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B3C81-922B-426A-80AA-6170F0A6D239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4C402-1140-45E4-8C2C-96D48933D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6584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pan dir="d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9B3C81-922B-426A-80AA-6170F0A6D239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84C402-1140-45E4-8C2C-96D48933D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8361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500">
        <p14:pan dir="d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1650" y="404664"/>
            <a:ext cx="5600700" cy="104775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1772816"/>
            <a:ext cx="3888432" cy="357941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3990994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Informatika 7. - 8. ročník ( volitelný předmět )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VY_32_INOVACE_06_Excel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- grafy</a:t>
                      </a:r>
                      <a:endParaRPr lang="cs-CZ" sz="2000" b="1" dirty="0" smtClean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Hartmannová Hana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3061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467544" y="1628800"/>
            <a:ext cx="8352928" cy="4752528"/>
          </a:xfrm>
          <a:prstGeom prst="roundRect">
            <a:avLst/>
          </a:prstGeom>
          <a:solidFill>
            <a:srgbClr val="00B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 rot="554805">
            <a:off x="649850" y="1477565"/>
            <a:ext cx="7992888" cy="1618164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MS Excel – grafy</a:t>
            </a:r>
            <a:endParaRPr lang="cs-CZ" sz="6000" b="1" dirty="0">
              <a:solidFill>
                <a:schemeClr val="accent3">
                  <a:lumMod val="60000"/>
                  <a:lumOff val="4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 rot="601047">
            <a:off x="500276" y="3900532"/>
            <a:ext cx="7531913" cy="158417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Autor:</a:t>
            </a:r>
          </a:p>
          <a:p>
            <a:r>
              <a:rPr lang="cs-CZ" sz="4000" b="1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chemeClr val="accent3">
                    <a:lumMod val="75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Mgr. Hana Hartmannová</a:t>
            </a:r>
            <a:endParaRPr lang="cs-CZ" sz="4000" b="1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chemeClr val="accent3">
                  <a:lumMod val="75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47166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395536" y="1628800"/>
            <a:ext cx="8424936" cy="4752528"/>
          </a:xfrm>
          <a:prstGeom prst="roundRect">
            <a:avLst/>
          </a:prstGeom>
          <a:solidFill>
            <a:srgbClr val="00B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5536" y="1412776"/>
            <a:ext cx="8424936" cy="136815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Otevření programu Excel</a:t>
            </a:r>
            <a:endParaRPr lang="cs-CZ" sz="5400" b="1" dirty="0">
              <a:solidFill>
                <a:schemeClr val="accent3">
                  <a:lumMod val="60000"/>
                  <a:lumOff val="4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9706" y="3140968"/>
            <a:ext cx="4392488" cy="27853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>
                <a:solidFill>
                  <a:schemeClr val="bg1"/>
                </a:solidFill>
                <a:cs typeface="Times New Roman" pitchFamily="18" charset="0"/>
              </a:rPr>
              <a:t>Klikáme myší postupně na:</a:t>
            </a:r>
          </a:p>
          <a:p>
            <a:endParaRPr lang="cs-CZ" sz="2500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 smtClean="0">
                <a:solidFill>
                  <a:schemeClr val="bg1"/>
                </a:solidFill>
                <a:cs typeface="Times New Roman" pitchFamily="18" charset="0"/>
              </a:rPr>
              <a:t> </a:t>
            </a:r>
            <a:r>
              <a:rPr lang="cs-CZ" sz="2500" i="1" dirty="0" smtClean="0">
                <a:solidFill>
                  <a:schemeClr val="bg1"/>
                </a:solidFill>
                <a:cs typeface="Times New Roman" pitchFamily="18" charset="0"/>
              </a:rPr>
              <a:t>Start</a:t>
            </a:r>
            <a:r>
              <a:rPr lang="cs-CZ" sz="2500" dirty="0" smtClean="0">
                <a:solidFill>
                  <a:schemeClr val="bg1"/>
                </a:solidFill>
                <a:cs typeface="Times New Roman" pitchFamily="18" charset="0"/>
              </a:rPr>
              <a:t> na </a:t>
            </a:r>
            <a:r>
              <a:rPr lang="cs-CZ" sz="2500" i="1" dirty="0" smtClean="0">
                <a:solidFill>
                  <a:schemeClr val="bg1"/>
                </a:solidFill>
                <a:cs typeface="Times New Roman" pitchFamily="18" charset="0"/>
              </a:rPr>
              <a:t>Hlavním panelu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 smtClean="0">
                <a:solidFill>
                  <a:schemeClr val="bg1"/>
                </a:solidFill>
                <a:cs typeface="Times New Roman" pitchFamily="18" charset="0"/>
              </a:rPr>
              <a:t> </a:t>
            </a:r>
            <a:r>
              <a:rPr lang="cs-CZ" sz="2500" i="1" dirty="0" smtClean="0">
                <a:solidFill>
                  <a:schemeClr val="bg1"/>
                </a:solidFill>
                <a:cs typeface="Times New Roman" pitchFamily="18" charset="0"/>
              </a:rPr>
              <a:t>Všechny programy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 smtClean="0">
                <a:solidFill>
                  <a:schemeClr val="bg1"/>
                </a:solidFill>
                <a:cs typeface="Times New Roman" pitchFamily="18" charset="0"/>
              </a:rPr>
              <a:t> Microsoft Office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 smtClean="0">
                <a:solidFill>
                  <a:schemeClr val="bg1"/>
                </a:solidFill>
                <a:cs typeface="Times New Roman" pitchFamily="18" charset="0"/>
              </a:rPr>
              <a:t> Microsoft Excel 2010</a:t>
            </a:r>
          </a:p>
          <a:p>
            <a:endParaRPr lang="cs-CZ" sz="25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2912337"/>
            <a:ext cx="1838831" cy="352783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2894449"/>
            <a:ext cx="1815093" cy="352783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2909851"/>
            <a:ext cx="1810252" cy="3512430"/>
          </a:xfrm>
          <a:prstGeom prst="rect">
            <a:avLst/>
          </a:prstGeom>
        </p:spPr>
      </p:pic>
      <p:sp>
        <p:nvSpPr>
          <p:cNvPr id="9" name="Šipka doprava 8"/>
          <p:cNvSpPr/>
          <p:nvPr/>
        </p:nvSpPr>
        <p:spPr>
          <a:xfrm>
            <a:off x="6079663" y="3683580"/>
            <a:ext cx="1296144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4642351" y="4209064"/>
            <a:ext cx="1296144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3133225" y="5876618"/>
            <a:ext cx="1296144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8010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395536" y="1628800"/>
            <a:ext cx="8424936" cy="4752528"/>
          </a:xfrm>
          <a:prstGeom prst="roundRect">
            <a:avLst/>
          </a:prstGeom>
          <a:solidFill>
            <a:srgbClr val="00B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5536" y="1412776"/>
            <a:ext cx="8424936" cy="115212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Grafy</a:t>
            </a:r>
            <a:endParaRPr lang="cs-CZ" sz="5400" b="1" dirty="0">
              <a:solidFill>
                <a:schemeClr val="accent3">
                  <a:lumMod val="60000"/>
                  <a:lumOff val="4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052736"/>
          </a:xfrm>
          <a:prstGeom prst="rect">
            <a:avLst/>
          </a:prstGeom>
        </p:spPr>
      </p:pic>
      <p:sp>
        <p:nvSpPr>
          <p:cNvPr id="13" name="Zaoblený obdélník 12"/>
          <p:cNvSpPr/>
          <p:nvPr/>
        </p:nvSpPr>
        <p:spPr>
          <a:xfrm>
            <a:off x="2195736" y="332656"/>
            <a:ext cx="2016224" cy="720080"/>
          </a:xfrm>
          <a:prstGeom prst="roundRect">
            <a:avLst/>
          </a:prstGeom>
          <a:noFill/>
          <a:ln w="5715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8245" y="2780928"/>
            <a:ext cx="6660232" cy="3428309"/>
          </a:xfrm>
          <a:prstGeom prst="rect">
            <a:avLst/>
          </a:prstGeom>
          <a:ln w="57150" cap="sq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6" name="Přímá spojnice 5"/>
          <p:cNvCxnSpPr/>
          <p:nvPr/>
        </p:nvCxnSpPr>
        <p:spPr>
          <a:xfrm flipH="1">
            <a:off x="1308245" y="1052736"/>
            <a:ext cx="887492" cy="1728192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211961" y="1052736"/>
            <a:ext cx="3756516" cy="1728192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84865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395536" y="1628800"/>
            <a:ext cx="8424936" cy="4752528"/>
          </a:xfrm>
          <a:prstGeom prst="roundRect">
            <a:avLst/>
          </a:prstGeom>
          <a:solidFill>
            <a:srgbClr val="00B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5536" y="1412776"/>
            <a:ext cx="8424936" cy="108012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Postup</a:t>
            </a:r>
            <a:endParaRPr lang="cs-CZ" sz="5400" b="1" dirty="0">
              <a:solidFill>
                <a:schemeClr val="accent3">
                  <a:lumMod val="60000"/>
                  <a:lumOff val="4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708920"/>
            <a:ext cx="3810532" cy="1819529"/>
          </a:xfrm>
          <a:prstGeom prst="rect">
            <a:avLst/>
          </a:prstGeom>
          <a:ln w="38100" cap="sq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Zaoblený obdélníkový popisek 5"/>
          <p:cNvSpPr/>
          <p:nvPr/>
        </p:nvSpPr>
        <p:spPr>
          <a:xfrm>
            <a:off x="4788024" y="2708920"/>
            <a:ext cx="3888432" cy="720080"/>
          </a:xfrm>
          <a:prstGeom prst="wedgeRoundRectCallout">
            <a:avLst>
              <a:gd name="adj1" fmla="val -82336"/>
              <a:gd name="adj2" fmla="val 74710"/>
              <a:gd name="adj3" fmla="val 16667"/>
            </a:avLst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1) označíme čísla včetně názvů řádků a sloupců</a:t>
            </a:r>
            <a:endParaRPr lang="cs-CZ" sz="25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052736"/>
          </a:xfrm>
          <a:prstGeom prst="rect">
            <a:avLst/>
          </a:prstGeom>
        </p:spPr>
      </p:pic>
      <p:sp>
        <p:nvSpPr>
          <p:cNvPr id="8" name="Zaoblený obdélníkový popisek 7"/>
          <p:cNvSpPr/>
          <p:nvPr/>
        </p:nvSpPr>
        <p:spPr>
          <a:xfrm>
            <a:off x="4788024" y="248108"/>
            <a:ext cx="3771732" cy="516596"/>
          </a:xfrm>
          <a:prstGeom prst="wedgeRoundRectCallout">
            <a:avLst>
              <a:gd name="adj1" fmla="val -76457"/>
              <a:gd name="adj2" fmla="val 40522"/>
              <a:gd name="adj3" fmla="val 16667"/>
            </a:avLst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2) vybereme vhodný graf</a:t>
            </a:r>
            <a:endParaRPr lang="cs-CZ" sz="25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95736" y="332656"/>
            <a:ext cx="2016224" cy="720080"/>
          </a:xfrm>
          <a:prstGeom prst="roundRect">
            <a:avLst/>
          </a:prstGeom>
          <a:noFill/>
          <a:ln w="5715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3698259"/>
            <a:ext cx="3771732" cy="2319818"/>
          </a:xfrm>
          <a:prstGeom prst="rect">
            <a:avLst/>
          </a:prstGeom>
          <a:ln w="38100" cap="sq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1" name="Zaoblený obdélníkový popisek 10"/>
          <p:cNvSpPr/>
          <p:nvPr/>
        </p:nvSpPr>
        <p:spPr>
          <a:xfrm>
            <a:off x="611560" y="4858167"/>
            <a:ext cx="3888432" cy="1159909"/>
          </a:xfrm>
          <a:prstGeom prst="wedgeRoundRectCallout">
            <a:avLst>
              <a:gd name="adj1" fmla="val 78657"/>
              <a:gd name="adj2" fmla="val -22062"/>
              <a:gd name="adj3" fmla="val 16667"/>
            </a:avLst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2) upravíme vzhled (barvy, rozložení, atd.)</a:t>
            </a:r>
            <a:endParaRPr lang="cs-CZ" sz="25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9234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395536" y="1628800"/>
            <a:ext cx="8424936" cy="4752528"/>
          </a:xfrm>
          <a:prstGeom prst="roundRect">
            <a:avLst/>
          </a:prstGeom>
          <a:solidFill>
            <a:srgbClr val="00B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5536" y="1412776"/>
            <a:ext cx="8424936" cy="108012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Seřaď kroky tvorby grafu:</a:t>
            </a:r>
            <a:endParaRPr lang="cs-CZ" sz="5400" b="1" dirty="0">
              <a:solidFill>
                <a:schemeClr val="accent3">
                  <a:lumMod val="60000"/>
                  <a:lumOff val="4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2880538" y="4293096"/>
            <a:ext cx="3888432" cy="720080"/>
          </a:xfrm>
          <a:prstGeom prst="wedgeRoundRectCallout">
            <a:avLst>
              <a:gd name="adj1" fmla="val -47514"/>
              <a:gd name="adj2" fmla="val 16101"/>
              <a:gd name="adj3" fmla="val 16667"/>
            </a:avLst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označíme čísla včetně názvů řádků a sloupců</a:t>
            </a:r>
            <a:endParaRPr lang="cs-CZ" sz="25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4824754" y="5298295"/>
            <a:ext cx="3771732" cy="516596"/>
          </a:xfrm>
          <a:prstGeom prst="wedgeRoundRectCallout">
            <a:avLst>
              <a:gd name="adj1" fmla="val -47551"/>
              <a:gd name="adj2" fmla="val 6483"/>
              <a:gd name="adj3" fmla="val 16667"/>
            </a:avLst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vybereme vhodný graf</a:t>
            </a:r>
            <a:endParaRPr lang="cs-CZ" sz="25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683568" y="2950703"/>
            <a:ext cx="3888432" cy="947097"/>
          </a:xfrm>
          <a:prstGeom prst="wedgeRoundRectCallout">
            <a:avLst>
              <a:gd name="adj1" fmla="val 47905"/>
              <a:gd name="adj2" fmla="val -25775"/>
              <a:gd name="adj3" fmla="val 16667"/>
            </a:avLst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upravíme vzhled (barvy, rozložení, atd.)</a:t>
            </a:r>
            <a:endParaRPr lang="cs-CZ" sz="25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971600" y="5661248"/>
            <a:ext cx="2376264" cy="504056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kontrola - klikni</a:t>
            </a:r>
            <a:endParaRPr lang="cs-CZ" sz="25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8491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44444E-6 L 0.22448 4.44444E-6 C 0.325 4.44444E-6 0.44895 0.08981 0.44895 0.16296 L 0.44895 0.32615 " pathEditMode="relative" rAng="0" ptsTypes="FfFF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48" y="16296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5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99 -0.0007 L -0.12413 -0.0007 C -0.17639 -0.0007 -0.24028 -0.05 -0.24028 -0.09005 L -0.24028 -0.17917 " pathEditMode="relative" rAng="0" ptsTypes="FfFF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615" y="-8935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5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604 0.00487 L -0.09097 0.00487 C -0.1434 0.00487 -0.20781 -0.03171 -0.20781 -0.06111 L -0.20781 -0.12685 " pathEditMode="relative" rAng="0" ptsTypes="FfFF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01" y="-65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395536" y="1628800"/>
            <a:ext cx="8424936" cy="4752528"/>
          </a:xfrm>
          <a:prstGeom prst="roundRect">
            <a:avLst/>
          </a:prstGeom>
          <a:solidFill>
            <a:srgbClr val="00B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5536" y="1412776"/>
            <a:ext cx="8424936" cy="108012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Předloha</a:t>
            </a:r>
            <a:endParaRPr lang="cs-CZ" sz="5400" b="1" dirty="0">
              <a:solidFill>
                <a:schemeClr val="accent3">
                  <a:lumMod val="60000"/>
                  <a:lumOff val="4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680324"/>
            <a:ext cx="7848872" cy="1633402"/>
          </a:xfrm>
          <a:prstGeom prst="rect">
            <a:avLst/>
          </a:prstGeom>
          <a:ln w="38100" cap="sq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509121"/>
            <a:ext cx="7848872" cy="1569775"/>
          </a:xfrm>
          <a:prstGeom prst="rect">
            <a:avLst/>
          </a:prstGeom>
          <a:ln w="38100" cap="sq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899357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395536" y="1628800"/>
            <a:ext cx="8424936" cy="4752528"/>
          </a:xfrm>
          <a:prstGeom prst="roundRect">
            <a:avLst/>
          </a:prstGeom>
          <a:solidFill>
            <a:srgbClr val="00B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t"/>
          <a:lstStyle/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použij tabulku ze souboru vzorce.xlsx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vytvoř grafy dle předlohy a další 4 grafy dle </a:t>
            </a:r>
            <a:r>
              <a:rPr lang="cs-CZ" sz="2500" smtClean="0"/>
              <a:t>své fantazie</a:t>
            </a:r>
            <a:endParaRPr lang="cs-CZ" sz="25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ulož jako grafy.xlsx</a:t>
            </a:r>
            <a:endParaRPr lang="cs-CZ" sz="25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5536" y="1412776"/>
            <a:ext cx="8424936" cy="136815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Praktické úkoly</a:t>
            </a:r>
            <a:endParaRPr lang="cs-CZ" sz="5400" b="1" dirty="0">
              <a:solidFill>
                <a:schemeClr val="accent3">
                  <a:lumMod val="60000"/>
                  <a:lumOff val="4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66046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395536" y="1628800"/>
            <a:ext cx="8424936" cy="4752528"/>
          </a:xfrm>
          <a:prstGeom prst="roundRect">
            <a:avLst/>
          </a:prstGeom>
          <a:solidFill>
            <a:srgbClr val="00B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endParaRPr lang="cs-CZ" sz="25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2500" dirty="0"/>
          </a:p>
          <a:p>
            <a:pPr marL="342900" indent="-342900">
              <a:buFont typeface="Arial" pitchFamily="34" charset="0"/>
              <a:buChar char="•"/>
            </a:pPr>
            <a:endParaRPr lang="cs-CZ" sz="25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vlastní zdroje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5536" y="1412776"/>
            <a:ext cx="8424936" cy="122413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5400" b="1" dirty="0">
              <a:solidFill>
                <a:schemeClr val="accent3">
                  <a:lumMod val="60000"/>
                  <a:lumOff val="4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4149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138</Words>
  <Application>Microsoft Office PowerPoint</Application>
  <PresentationFormat>Předvádění na obrazovce (4:3)</PresentationFormat>
  <Paragraphs>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14</cp:revision>
  <dcterms:created xsi:type="dcterms:W3CDTF">2011-08-13T09:31:12Z</dcterms:created>
  <dcterms:modified xsi:type="dcterms:W3CDTF">2011-08-27T11:15:16Z</dcterms:modified>
</cp:coreProperties>
</file>