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63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319B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5" d="100"/>
          <a:sy n="55" d="100"/>
        </p:scale>
        <p:origin x="-42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E2DF8-7D8C-4995-B72C-E2D79D63A912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E64ED-0ABB-4074-90D5-F014395642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61828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E2DF8-7D8C-4995-B72C-E2D79D63A912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E64ED-0ABB-4074-90D5-F014395642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62272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E2DF8-7D8C-4995-B72C-E2D79D63A912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E64ED-0ABB-4074-90D5-F014395642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96227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E2DF8-7D8C-4995-B72C-E2D79D63A912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E64ED-0ABB-4074-90D5-F014395642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0860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E2DF8-7D8C-4995-B72C-E2D79D63A912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E64ED-0ABB-4074-90D5-F014395642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25313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E2DF8-7D8C-4995-B72C-E2D79D63A912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E64ED-0ABB-4074-90D5-F014395642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72040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E2DF8-7D8C-4995-B72C-E2D79D63A912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E64ED-0ABB-4074-90D5-F014395642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9519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E2DF8-7D8C-4995-B72C-E2D79D63A912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E64ED-0ABB-4074-90D5-F014395642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14652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E2DF8-7D8C-4995-B72C-E2D79D63A912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E64ED-0ABB-4074-90D5-F014395642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6459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E2DF8-7D8C-4995-B72C-E2D79D63A912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E64ED-0ABB-4074-90D5-F014395642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95790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E2DF8-7D8C-4995-B72C-E2D79D63A912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E64ED-0ABB-4074-90D5-F014395642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91852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4E2DF8-7D8C-4995-B72C-E2D79D63A912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3E64ED-0ABB-4074-90D5-F014395642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05412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jpeg"/><Relationship Id="rId7" Type="http://schemas.openxmlformats.org/officeDocument/2006/relationships/image" Target="../media/image13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g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319B5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71650" y="332656"/>
            <a:ext cx="5600700" cy="104775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chemeClr val="tx2">
                <a:lumMod val="50000"/>
              </a:schemeClr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69778" y="1556792"/>
            <a:ext cx="3676552" cy="3384376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chemeClr val="tx2">
                <a:lumMod val="50000"/>
              </a:schemeClr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4494553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Informatika 7. - 8. ročník ( volitelný předmět )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VY_32_INOVACE_07_PhotoFiltre - úvod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Hartmannová Hana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130617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Zaoblený obdélník 4"/>
          <p:cNvSpPr/>
          <p:nvPr/>
        </p:nvSpPr>
        <p:spPr>
          <a:xfrm>
            <a:off x="611560" y="1484784"/>
            <a:ext cx="7272808" cy="1944216"/>
          </a:xfrm>
          <a:prstGeom prst="roundRect">
            <a:avLst/>
          </a:prstGeom>
          <a:solidFill>
            <a:srgbClr val="F319B5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711963" y="1856727"/>
            <a:ext cx="7072001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7200" b="1" dirty="0" err="1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PhotoFiltre</a:t>
            </a:r>
            <a:r>
              <a:rPr lang="cs-CZ" sz="7200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- úvod</a:t>
            </a:r>
            <a:endParaRPr lang="cs-CZ" sz="7200" b="1" cap="none" spc="0" dirty="0">
              <a:ln w="11430"/>
              <a:solidFill>
                <a:schemeClr val="accent1">
                  <a:lumMod val="75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963540" y="4286320"/>
            <a:ext cx="6577364" cy="1572273"/>
          </a:xfrm>
          <a:prstGeom prst="roundRect">
            <a:avLst/>
          </a:prstGeom>
          <a:solidFill>
            <a:srgbClr val="F319B5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023230" y="4521023"/>
            <a:ext cx="6457985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Autor</a:t>
            </a:r>
          </a:p>
          <a:p>
            <a:pPr algn="ctr"/>
            <a:r>
              <a:rPr lang="cs-CZ" sz="4800" b="1" cap="none" spc="0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Mgr. Hana Hartmannová</a:t>
            </a:r>
            <a:endParaRPr lang="cs-CZ" sz="4800" b="1" cap="none" spc="0" dirty="0">
              <a:ln w="11430"/>
              <a:solidFill>
                <a:schemeClr val="accent1">
                  <a:lumMod val="75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087567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Zaoblený obdélník 2"/>
          <p:cNvSpPr/>
          <p:nvPr/>
        </p:nvSpPr>
        <p:spPr>
          <a:xfrm>
            <a:off x="251520" y="1052736"/>
            <a:ext cx="7920880" cy="1224136"/>
          </a:xfrm>
          <a:prstGeom prst="roundRect">
            <a:avLst>
              <a:gd name="adj" fmla="val 30006"/>
            </a:avLst>
          </a:prstGeom>
          <a:solidFill>
            <a:srgbClr val="F319B5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51520" y="2456892"/>
            <a:ext cx="7920880" cy="3996444"/>
          </a:xfrm>
          <a:prstGeom prst="roundRect">
            <a:avLst/>
          </a:prstGeom>
          <a:solidFill>
            <a:srgbClr val="F319B5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859875" y="1052736"/>
            <a:ext cx="4776180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7200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 programu</a:t>
            </a:r>
            <a:endParaRPr lang="cs-CZ" sz="7200" b="1" cap="none" spc="0" dirty="0">
              <a:ln w="11430"/>
              <a:solidFill>
                <a:schemeClr val="accent1">
                  <a:lumMod val="75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2924944"/>
            <a:ext cx="712879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bg1"/>
                </a:solidFill>
              </a:rPr>
              <a:t>grafický editor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bg1"/>
                </a:solidFill>
              </a:rPr>
              <a:t>editor fotografii (tvorba náhledů na fotky pomocí filtrů, vkládání textů, slepování fotek dohromady atd.)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bg1"/>
                </a:solidFill>
              </a:rPr>
              <a:t>podpora většiny obrazových formátů (.</a:t>
            </a:r>
            <a:r>
              <a:rPr lang="cs-CZ" sz="2500" dirty="0" err="1" smtClean="0">
                <a:solidFill>
                  <a:schemeClr val="bg1"/>
                </a:solidFill>
              </a:rPr>
              <a:t>bmp</a:t>
            </a:r>
            <a:r>
              <a:rPr lang="cs-CZ" sz="2500" dirty="0" smtClean="0">
                <a:solidFill>
                  <a:schemeClr val="bg1"/>
                </a:solidFill>
              </a:rPr>
              <a:t>, .</a:t>
            </a:r>
            <a:r>
              <a:rPr lang="cs-CZ" sz="2500" dirty="0" err="1" smtClean="0">
                <a:solidFill>
                  <a:schemeClr val="bg1"/>
                </a:solidFill>
              </a:rPr>
              <a:t>bmp</a:t>
            </a:r>
            <a:r>
              <a:rPr lang="cs-CZ" sz="2500" dirty="0" smtClean="0">
                <a:solidFill>
                  <a:schemeClr val="bg1"/>
                </a:solidFill>
              </a:rPr>
              <a:t>/</a:t>
            </a:r>
            <a:r>
              <a:rPr lang="cs-CZ" sz="2500" dirty="0" err="1" smtClean="0">
                <a:solidFill>
                  <a:schemeClr val="bg1"/>
                </a:solidFill>
              </a:rPr>
              <a:t>rle</a:t>
            </a:r>
            <a:r>
              <a:rPr lang="cs-CZ" sz="2500" dirty="0" smtClean="0">
                <a:solidFill>
                  <a:schemeClr val="bg1"/>
                </a:solidFill>
              </a:rPr>
              <a:t>, .</a:t>
            </a:r>
            <a:r>
              <a:rPr lang="cs-CZ" sz="2500" dirty="0" err="1" smtClean="0">
                <a:solidFill>
                  <a:schemeClr val="bg1"/>
                </a:solidFill>
              </a:rPr>
              <a:t>gif</a:t>
            </a:r>
            <a:r>
              <a:rPr lang="cs-CZ" sz="2500" dirty="0" smtClean="0">
                <a:solidFill>
                  <a:schemeClr val="bg1"/>
                </a:solidFill>
              </a:rPr>
              <a:t>, .</a:t>
            </a:r>
            <a:r>
              <a:rPr lang="cs-CZ" sz="2500" dirty="0" err="1" smtClean="0">
                <a:solidFill>
                  <a:schemeClr val="bg1"/>
                </a:solidFill>
              </a:rPr>
              <a:t>jpeg</a:t>
            </a:r>
            <a:r>
              <a:rPr lang="cs-CZ" sz="2500" dirty="0" smtClean="0">
                <a:solidFill>
                  <a:schemeClr val="bg1"/>
                </a:solidFill>
              </a:rPr>
              <a:t>, .</a:t>
            </a:r>
            <a:r>
              <a:rPr lang="cs-CZ" sz="2500" dirty="0" err="1" smtClean="0">
                <a:solidFill>
                  <a:schemeClr val="bg1"/>
                </a:solidFill>
              </a:rPr>
              <a:t>png</a:t>
            </a:r>
            <a:r>
              <a:rPr lang="cs-CZ" sz="2500" dirty="0" smtClean="0">
                <a:solidFill>
                  <a:schemeClr val="bg1"/>
                </a:solidFill>
              </a:rPr>
              <a:t>, .</a:t>
            </a:r>
            <a:r>
              <a:rPr lang="cs-CZ" sz="2500" dirty="0" err="1" smtClean="0">
                <a:solidFill>
                  <a:schemeClr val="bg1"/>
                </a:solidFill>
              </a:rPr>
              <a:t>targa</a:t>
            </a:r>
            <a:r>
              <a:rPr lang="cs-CZ" sz="2500" dirty="0" smtClean="0">
                <a:solidFill>
                  <a:schemeClr val="bg1"/>
                </a:solidFill>
              </a:rPr>
              <a:t>, .</a:t>
            </a:r>
            <a:r>
              <a:rPr lang="cs-CZ" sz="2500" dirty="0" err="1" smtClean="0">
                <a:solidFill>
                  <a:schemeClr val="bg1"/>
                </a:solidFill>
              </a:rPr>
              <a:t>tiff</a:t>
            </a:r>
            <a:r>
              <a:rPr lang="cs-CZ" sz="2500" dirty="0" smtClean="0">
                <a:solidFill>
                  <a:schemeClr val="bg1"/>
                </a:solidFill>
              </a:rPr>
              <a:t>, </a:t>
            </a:r>
            <a:r>
              <a:rPr lang="cs-CZ" sz="2500" dirty="0" err="1" smtClean="0">
                <a:solidFill>
                  <a:schemeClr val="bg1"/>
                </a:solidFill>
              </a:rPr>
              <a:t>ico</a:t>
            </a:r>
            <a:r>
              <a:rPr lang="cs-CZ" sz="2500" dirty="0" smtClean="0">
                <a:solidFill>
                  <a:schemeClr val="bg1"/>
                </a:solidFill>
              </a:rPr>
              <a:t>,).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bg1"/>
                </a:solidFill>
              </a:rPr>
              <a:t>zdarma pro soukromé využití</a:t>
            </a:r>
          </a:p>
          <a:p>
            <a:endParaRPr lang="cs-CZ" sz="25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33593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Zaoblený obdélník 2"/>
          <p:cNvSpPr/>
          <p:nvPr/>
        </p:nvSpPr>
        <p:spPr>
          <a:xfrm>
            <a:off x="251520" y="1052736"/>
            <a:ext cx="7920880" cy="1224136"/>
          </a:xfrm>
          <a:prstGeom prst="roundRect">
            <a:avLst>
              <a:gd name="adj" fmla="val 30006"/>
            </a:avLst>
          </a:prstGeom>
          <a:solidFill>
            <a:srgbClr val="F319B5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51520" y="2456892"/>
            <a:ext cx="7920880" cy="3996444"/>
          </a:xfrm>
          <a:prstGeom prst="roundRect">
            <a:avLst/>
          </a:prstGeom>
          <a:solidFill>
            <a:srgbClr val="F319B5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487161" y="1052736"/>
            <a:ext cx="3521605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7200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Otevření</a:t>
            </a:r>
            <a:endParaRPr lang="cs-CZ" sz="7200" b="1" cap="none" spc="0" dirty="0">
              <a:ln w="11430"/>
              <a:solidFill>
                <a:schemeClr val="accent1">
                  <a:lumMod val="75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2852936"/>
            <a:ext cx="6984776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500" dirty="0" smtClean="0">
                <a:solidFill>
                  <a:schemeClr val="bg1"/>
                </a:solidFill>
              </a:rPr>
              <a:t> na ploše 2x klikneme na zástupce</a:t>
            </a:r>
          </a:p>
          <a:p>
            <a:pPr marL="457200" indent="-457200">
              <a:buAutoNum type="arabicParenR"/>
            </a:pPr>
            <a:r>
              <a:rPr lang="cs-CZ" sz="2500" dirty="0">
                <a:solidFill>
                  <a:schemeClr val="bg1"/>
                </a:solidFill>
              </a:rPr>
              <a:t> </a:t>
            </a:r>
            <a:r>
              <a:rPr lang="cs-CZ" sz="2500" i="1" dirty="0" smtClean="0">
                <a:solidFill>
                  <a:schemeClr val="bg1"/>
                </a:solidFill>
              </a:rPr>
              <a:t>soubor</a:t>
            </a:r>
            <a:endParaRPr lang="cs-CZ" sz="2500" dirty="0" smtClean="0">
              <a:solidFill>
                <a:schemeClr val="bg1"/>
              </a:solidFill>
            </a:endParaRPr>
          </a:p>
          <a:p>
            <a:pPr marL="457200" indent="-457200">
              <a:buAutoNum type="arabicParenR"/>
            </a:pPr>
            <a:r>
              <a:rPr lang="cs-CZ" sz="2500" dirty="0">
                <a:solidFill>
                  <a:schemeClr val="bg1"/>
                </a:solidFill>
              </a:rPr>
              <a:t> </a:t>
            </a:r>
            <a:r>
              <a:rPr lang="cs-CZ" sz="2500" i="1" dirty="0" smtClean="0">
                <a:solidFill>
                  <a:schemeClr val="bg1"/>
                </a:solidFill>
              </a:rPr>
              <a:t>otevřít</a:t>
            </a:r>
          </a:p>
          <a:p>
            <a:pPr marL="457200" indent="-457200">
              <a:buAutoNum type="arabicParenR"/>
            </a:pPr>
            <a:r>
              <a:rPr lang="cs-CZ" sz="2500" dirty="0" smtClean="0">
                <a:solidFill>
                  <a:schemeClr val="bg1"/>
                </a:solidFill>
              </a:rPr>
              <a:t> vybereme obrázek, </a:t>
            </a:r>
          </a:p>
          <a:p>
            <a:r>
              <a:rPr lang="cs-CZ" sz="2500" dirty="0">
                <a:solidFill>
                  <a:schemeClr val="bg1"/>
                </a:solidFill>
              </a:rPr>
              <a:t> </a:t>
            </a:r>
            <a:r>
              <a:rPr lang="cs-CZ" sz="2500" dirty="0" smtClean="0">
                <a:solidFill>
                  <a:schemeClr val="bg1"/>
                </a:solidFill>
              </a:rPr>
              <a:t>      který chceme </a:t>
            </a:r>
          </a:p>
          <a:p>
            <a:r>
              <a:rPr lang="cs-CZ" sz="2500" dirty="0">
                <a:solidFill>
                  <a:schemeClr val="bg1"/>
                </a:solidFill>
              </a:rPr>
              <a:t> </a:t>
            </a:r>
            <a:r>
              <a:rPr lang="cs-CZ" sz="2500" dirty="0" smtClean="0">
                <a:solidFill>
                  <a:schemeClr val="bg1"/>
                </a:solidFill>
              </a:rPr>
              <a:t>      editovat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0885" y="2718035"/>
            <a:ext cx="1728192" cy="1421929"/>
          </a:xfrm>
          <a:prstGeom prst="rect">
            <a:avLst/>
          </a:prstGeom>
        </p:spPr>
      </p:pic>
      <p:sp>
        <p:nvSpPr>
          <p:cNvPr id="8" name="Šipka doprava 7"/>
          <p:cNvSpPr/>
          <p:nvPr/>
        </p:nvSpPr>
        <p:spPr>
          <a:xfrm rot="10800000">
            <a:off x="323528" y="90220"/>
            <a:ext cx="1008112" cy="432048"/>
          </a:xfrm>
          <a:prstGeom prst="rightArrow">
            <a:avLst>
              <a:gd name="adj1" fmla="val 50000"/>
              <a:gd name="adj2" fmla="val 233333"/>
            </a:avLst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1991" y="3402763"/>
            <a:ext cx="2048161" cy="2972215"/>
          </a:xfrm>
          <a:prstGeom prst="rect">
            <a:avLst/>
          </a:prstGeom>
        </p:spPr>
      </p:pic>
      <p:sp>
        <p:nvSpPr>
          <p:cNvPr id="10" name="Šipka doprava 9"/>
          <p:cNvSpPr/>
          <p:nvPr/>
        </p:nvSpPr>
        <p:spPr>
          <a:xfrm>
            <a:off x="3059832" y="3714710"/>
            <a:ext cx="1008112" cy="432048"/>
          </a:xfrm>
          <a:prstGeom prst="rightArrow">
            <a:avLst>
              <a:gd name="adj1" fmla="val 50000"/>
              <a:gd name="adj2" fmla="val 233333"/>
            </a:avLst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01921" y="4455114"/>
            <a:ext cx="3581602" cy="2031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49060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1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Zaoblený obdélník 2"/>
          <p:cNvSpPr/>
          <p:nvPr/>
        </p:nvSpPr>
        <p:spPr>
          <a:xfrm>
            <a:off x="287523" y="5229200"/>
            <a:ext cx="7920880" cy="1224136"/>
          </a:xfrm>
          <a:prstGeom prst="roundRect">
            <a:avLst>
              <a:gd name="adj" fmla="val 30006"/>
            </a:avLst>
          </a:prstGeom>
          <a:solidFill>
            <a:srgbClr val="F319B5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86862" y="1052736"/>
            <a:ext cx="7920880" cy="3996444"/>
          </a:xfrm>
          <a:prstGeom prst="roundRect">
            <a:avLst/>
          </a:prstGeom>
          <a:noFill/>
          <a:ln w="76200">
            <a:solidFill>
              <a:srgbClr val="F319B5"/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410100" y="5229200"/>
            <a:ext cx="3674404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7200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Prostředí</a:t>
            </a:r>
            <a:endParaRPr lang="cs-CZ" sz="7200" b="1" cap="none" spc="0" dirty="0">
              <a:ln w="11430"/>
              <a:solidFill>
                <a:schemeClr val="accent1">
                  <a:lumMod val="75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2117708"/>
            <a:ext cx="2664296" cy="2722911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F319B5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sp>
        <p:nvSpPr>
          <p:cNvPr id="7" name="Zaoblený obdélník 6"/>
          <p:cNvSpPr/>
          <p:nvPr/>
        </p:nvSpPr>
        <p:spPr>
          <a:xfrm>
            <a:off x="683568" y="4149080"/>
            <a:ext cx="3563734" cy="576064"/>
          </a:xfrm>
          <a:prstGeom prst="roundRect">
            <a:avLst>
              <a:gd name="adj" fmla="val 31632"/>
            </a:avLst>
          </a:prstGeom>
          <a:solidFill>
            <a:srgbClr val="F319B5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smtClean="0">
                <a:solidFill>
                  <a:schemeClr val="bg1"/>
                </a:solidFill>
              </a:rPr>
              <a:t>pracovní plocha</a:t>
            </a:r>
            <a:endParaRPr lang="cs-CZ" sz="2500" b="1" dirty="0">
              <a:solidFill>
                <a:schemeClr val="bg1"/>
              </a:solidFill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683568" y="1340768"/>
            <a:ext cx="2304256" cy="576064"/>
          </a:xfrm>
          <a:prstGeom prst="wedgeRoundRectCallout">
            <a:avLst>
              <a:gd name="adj1" fmla="val -45084"/>
              <a:gd name="adj2" fmla="val -225570"/>
              <a:gd name="adj3" fmla="val 16667"/>
            </a:avLst>
          </a:prstGeom>
          <a:solidFill>
            <a:srgbClr val="F319B5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smtClean="0">
                <a:solidFill>
                  <a:schemeClr val="bg1"/>
                </a:solidFill>
              </a:rPr>
              <a:t>hlavní panel</a:t>
            </a:r>
            <a:endParaRPr lang="cs-CZ" sz="2500" b="1" dirty="0">
              <a:solidFill>
                <a:schemeClr val="bg1"/>
              </a:solidFill>
            </a:endParaRPr>
          </a:p>
        </p:txBody>
      </p:sp>
      <p:sp>
        <p:nvSpPr>
          <p:cNvPr id="9" name="Zaoblený obdélníkový popisek 8"/>
          <p:cNvSpPr/>
          <p:nvPr/>
        </p:nvSpPr>
        <p:spPr>
          <a:xfrm>
            <a:off x="683568" y="2276872"/>
            <a:ext cx="3563734" cy="760187"/>
          </a:xfrm>
          <a:prstGeom prst="wedgeRoundRectCallout">
            <a:avLst>
              <a:gd name="adj1" fmla="val 34188"/>
              <a:gd name="adj2" fmla="val -267231"/>
              <a:gd name="adj3" fmla="val 16667"/>
            </a:avLst>
          </a:prstGeom>
          <a:solidFill>
            <a:srgbClr val="F319B5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smtClean="0">
                <a:solidFill>
                  <a:schemeClr val="bg1"/>
                </a:solidFill>
              </a:rPr>
              <a:t>nástroje pro úpravu obrázků</a:t>
            </a:r>
            <a:endParaRPr lang="cs-CZ" sz="2500" b="1" dirty="0">
              <a:solidFill>
                <a:schemeClr val="bg1"/>
              </a:solidFill>
            </a:endParaRPr>
          </a:p>
        </p:txBody>
      </p:sp>
      <p:sp>
        <p:nvSpPr>
          <p:cNvPr id="10" name="Zaoblený obdélníkový popisek 9"/>
          <p:cNvSpPr/>
          <p:nvPr/>
        </p:nvSpPr>
        <p:spPr>
          <a:xfrm>
            <a:off x="683568" y="3284984"/>
            <a:ext cx="3563734" cy="576064"/>
          </a:xfrm>
          <a:prstGeom prst="wedgeRoundRectCallout">
            <a:avLst>
              <a:gd name="adj1" fmla="val 83208"/>
              <a:gd name="adj2" fmla="val 12528"/>
              <a:gd name="adj3" fmla="val 16667"/>
            </a:avLst>
          </a:prstGeom>
          <a:solidFill>
            <a:srgbClr val="F319B5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smtClean="0">
                <a:solidFill>
                  <a:schemeClr val="bg1"/>
                </a:solidFill>
              </a:rPr>
              <a:t>editovaný obrázek</a:t>
            </a:r>
            <a:endParaRPr lang="cs-CZ" sz="2500" b="1" dirty="0">
              <a:solidFill>
                <a:schemeClr val="bg1"/>
              </a:solidFill>
            </a:endParaRPr>
          </a:p>
        </p:txBody>
      </p:sp>
      <p:sp>
        <p:nvSpPr>
          <p:cNvPr id="11" name="Zaoblený obdélníkový popisek 10"/>
          <p:cNvSpPr/>
          <p:nvPr/>
        </p:nvSpPr>
        <p:spPr>
          <a:xfrm>
            <a:off x="4495061" y="1327035"/>
            <a:ext cx="3178885" cy="576064"/>
          </a:xfrm>
          <a:prstGeom prst="wedgeRoundRectCallout">
            <a:avLst>
              <a:gd name="adj1" fmla="val 80096"/>
              <a:gd name="adj2" fmla="val 130108"/>
              <a:gd name="adj3" fmla="val 16667"/>
            </a:avLst>
          </a:prstGeom>
          <a:solidFill>
            <a:srgbClr val="F319B5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smtClean="0">
                <a:solidFill>
                  <a:schemeClr val="bg1"/>
                </a:solidFill>
              </a:rPr>
              <a:t>nástroje pro kreslení</a:t>
            </a:r>
            <a:endParaRPr lang="cs-CZ" sz="25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56731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Zaoblený obdélník 2"/>
          <p:cNvSpPr/>
          <p:nvPr/>
        </p:nvSpPr>
        <p:spPr>
          <a:xfrm>
            <a:off x="251520" y="1052736"/>
            <a:ext cx="7920880" cy="1224136"/>
          </a:xfrm>
          <a:prstGeom prst="roundRect">
            <a:avLst>
              <a:gd name="adj" fmla="val 30006"/>
            </a:avLst>
          </a:prstGeom>
          <a:solidFill>
            <a:srgbClr val="F319B5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51520" y="2456892"/>
            <a:ext cx="7920880" cy="3996444"/>
          </a:xfrm>
          <a:prstGeom prst="roundRect">
            <a:avLst/>
          </a:prstGeom>
          <a:solidFill>
            <a:srgbClr val="F319B5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688585" y="1052736"/>
            <a:ext cx="511877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 čemu slouží program </a:t>
            </a:r>
          </a:p>
          <a:p>
            <a:pPr algn="ctr"/>
            <a:r>
              <a:rPr lang="cs-CZ" sz="4000" b="1" dirty="0" err="1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PhotoFiltre</a:t>
            </a:r>
            <a:r>
              <a:rPr lang="cs-CZ" sz="4000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?</a:t>
            </a:r>
            <a:endParaRPr lang="cs-CZ" sz="4000" b="1" cap="none" spc="0" dirty="0">
              <a:ln w="11430"/>
              <a:solidFill>
                <a:schemeClr val="accent1">
                  <a:lumMod val="75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3068960"/>
            <a:ext cx="6552728" cy="27853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500" b="1" dirty="0" smtClean="0">
                <a:solidFill>
                  <a:schemeClr val="bg1"/>
                </a:solidFill>
              </a:rPr>
              <a:t>k tvorbě tabulek</a:t>
            </a:r>
          </a:p>
          <a:p>
            <a:pPr marL="457200" indent="-457200">
              <a:buAutoNum type="arabicParenR"/>
            </a:pPr>
            <a:endParaRPr lang="cs-CZ" sz="2500" b="1" dirty="0" smtClean="0">
              <a:solidFill>
                <a:schemeClr val="bg1"/>
              </a:solidFill>
            </a:endParaRPr>
          </a:p>
          <a:p>
            <a:pPr marL="457200" indent="-457200">
              <a:buAutoNum type="arabicParenR"/>
            </a:pPr>
            <a:r>
              <a:rPr lang="cs-CZ" sz="2500" b="1" dirty="0" smtClean="0">
                <a:solidFill>
                  <a:schemeClr val="bg1"/>
                </a:solidFill>
              </a:rPr>
              <a:t>k programování her</a:t>
            </a:r>
          </a:p>
          <a:p>
            <a:pPr marL="457200" indent="-457200">
              <a:buAutoNum type="arabicParenR"/>
            </a:pPr>
            <a:endParaRPr lang="cs-CZ" sz="2500" b="1" dirty="0" smtClean="0">
              <a:solidFill>
                <a:schemeClr val="bg1"/>
              </a:solidFill>
            </a:endParaRPr>
          </a:p>
          <a:p>
            <a:pPr marL="457200" indent="-457200">
              <a:buAutoNum type="arabicParenR"/>
            </a:pPr>
            <a:r>
              <a:rPr lang="cs-CZ" sz="2500" b="1" dirty="0" smtClean="0">
                <a:solidFill>
                  <a:schemeClr val="bg1"/>
                </a:solidFill>
              </a:rPr>
              <a:t>k editaci obrázků</a:t>
            </a:r>
          </a:p>
          <a:p>
            <a:pPr marL="457200" indent="-457200">
              <a:buAutoNum type="arabicParenR"/>
            </a:pPr>
            <a:endParaRPr lang="cs-CZ" sz="2500" b="1" dirty="0" smtClean="0">
              <a:solidFill>
                <a:schemeClr val="bg1"/>
              </a:solidFill>
            </a:endParaRPr>
          </a:p>
          <a:p>
            <a:pPr marL="457200" indent="-457200">
              <a:buAutoNum type="arabicParenR"/>
            </a:pPr>
            <a:r>
              <a:rPr lang="cs-CZ" sz="2500" b="1" dirty="0" smtClean="0">
                <a:solidFill>
                  <a:schemeClr val="bg1"/>
                </a:solidFill>
              </a:rPr>
              <a:t>k tvorbě textových dokumentů</a:t>
            </a:r>
            <a:endParaRPr lang="cs-CZ" sz="2500" b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72000" y="2636912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solidFill>
                  <a:schemeClr val="bg1"/>
                </a:solidFill>
              </a:rPr>
              <a:t>kontrola – klikni na obrázek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OEM\AppData\Local\Microsoft\Windows\Temporary Internet Files\Content.IE5\FPDIPVYW\MC9003914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8407" y="3949585"/>
            <a:ext cx="1822399" cy="1024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71915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8.67362E-19 C 0.00191 -0.03588 0.00504 -0.07731 -0.01111 -0.10856 C -0.01389 -0.1199 -0.01562 -0.14166 -0.02031 -0.15046 C -0.02812 -0.16481 -0.03958 -0.17106 -0.05173 -0.17523 C -0.06614 -0.17361 -0.07726 -0.17315 -0.09062 -0.16782 C -0.09548 -0.16597 -0.10208 -0.16273 -0.10729 -0.16041 C -0.1092 -0.15949 -0.11285 -0.15787 -0.11285 -0.15787 C -0.11562 -0.15416 -0.11979 -0.15231 -0.12222 -0.14815 C -0.12344 -0.14606 -0.12292 -0.14305 -0.12396 -0.14074 C -0.12482 -0.13865 -0.12656 -0.13727 -0.12778 -0.13565 C -0.13055 -0.11967 -0.13489 -0.10509 -0.13698 -0.08889 C -0.13663 -0.07963 -0.13507 -0.02893 -0.13333 -0.01227 C -0.1316 0.00371 -0.12708 0.0213 -0.12396 0.03704 C -0.12465 0.06667 -0.12517 0.0963 -0.12587 0.12593 C -0.12639 0.14746 -0.12673 0.16875 -0.12778 0.19028 C -0.1283 0.20093 -0.13663 0.2081 -0.14253 0.2125 C -0.15798 0.22385 -0.16927 0.23148 -0.18698 0.23704 C -0.19323 0.23635 -0.19948 0.23658 -0.20555 0.23473 C -0.20781 0.23403 -0.20903 0.23079 -0.21111 0.22963 C -0.21458 0.22755 -0.21857 0.22639 -0.22222 0.22477 C -0.23038 0.2213 -0.24913 0.19861 -0.25555 0.19028 C -0.25607 0.18773 -0.25625 0.18519 -0.25729 0.18287 C -0.25816 0.18079 -0.26024 0.17986 -0.26111 0.17778 C -0.26371 0.17084 -0.26476 0.16297 -0.26667 0.15556 C -0.26805 0.15 -0.27153 0.1456 -0.27396 0.14074 C -0.27986 0.12871 -0.28107 0.11343 -0.28698 0.10139 C -0.28489 0.05926 -0.28507 0.075 -0.28507 0.0544 " pathEditMode="relative" ptsTypes="ffffffffffffffffffffffffffA">
                                      <p:cBhvr>
                                        <p:cTn id="6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24" y="0"/>
            <a:ext cx="9144000" cy="6858000"/>
          </a:xfrm>
          <a:prstGeom prst="rect">
            <a:avLst/>
          </a:prstGeom>
        </p:spPr>
      </p:pic>
      <p:sp>
        <p:nvSpPr>
          <p:cNvPr id="3" name="Zaoblený obdélník 2"/>
          <p:cNvSpPr/>
          <p:nvPr/>
        </p:nvSpPr>
        <p:spPr>
          <a:xfrm>
            <a:off x="251520" y="1052736"/>
            <a:ext cx="7920880" cy="1224136"/>
          </a:xfrm>
          <a:prstGeom prst="roundRect">
            <a:avLst>
              <a:gd name="adj" fmla="val 30006"/>
            </a:avLst>
          </a:prstGeom>
          <a:solidFill>
            <a:srgbClr val="F319B5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51520" y="2456892"/>
            <a:ext cx="7920880" cy="3996444"/>
          </a:xfrm>
          <a:prstGeom prst="roundRect">
            <a:avLst/>
          </a:prstGeom>
          <a:solidFill>
            <a:srgbClr val="F319B5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433589" y="1052736"/>
            <a:ext cx="3628750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7200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Předloha</a:t>
            </a:r>
            <a:endParaRPr lang="cs-CZ" sz="7200" b="1" cap="none" spc="0" dirty="0">
              <a:ln w="11430"/>
              <a:solidFill>
                <a:schemeClr val="accent1">
                  <a:lumMod val="75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59" y="2591907"/>
            <a:ext cx="1638147" cy="1674186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chemeClr val="accent5">
                <a:lumMod val="50000"/>
              </a:schemeClr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8080" y="2591907"/>
            <a:ext cx="1638147" cy="1674186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chemeClr val="accent5">
                <a:lumMod val="50000"/>
              </a:schemeClr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2327" y="2578917"/>
            <a:ext cx="1642572" cy="1678709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chemeClr val="accent5">
                <a:lumMod val="50000"/>
              </a:schemeClr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8764" y="2591907"/>
            <a:ext cx="1638146" cy="1674186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chemeClr val="accent5">
                <a:lumMod val="50000"/>
              </a:schemeClr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8079" y="4653135"/>
            <a:ext cx="1638147" cy="1602883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chemeClr val="accent5">
                <a:lumMod val="50000"/>
              </a:schemeClr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2327" y="4664897"/>
            <a:ext cx="1609024" cy="1644423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chemeClr val="accent5">
                <a:lumMod val="50000"/>
              </a:schemeClr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sp>
        <p:nvSpPr>
          <p:cNvPr id="12" name="Zaoblený obdélník 11"/>
          <p:cNvSpPr/>
          <p:nvPr/>
        </p:nvSpPr>
        <p:spPr>
          <a:xfrm>
            <a:off x="611559" y="4067498"/>
            <a:ext cx="1638147" cy="378042"/>
          </a:xfrm>
          <a:prstGeom prst="roundRect">
            <a:avLst/>
          </a:prstGeom>
          <a:solidFill>
            <a:schemeClr val="accent5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původní</a:t>
            </a:r>
            <a:endParaRPr lang="cs-CZ" b="1" dirty="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458080" y="3933056"/>
            <a:ext cx="1638147" cy="522058"/>
          </a:xfrm>
          <a:prstGeom prst="roundRect">
            <a:avLst/>
          </a:prstGeom>
          <a:solidFill>
            <a:schemeClr val="accent5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zašlá fotografie</a:t>
            </a:r>
            <a:endParaRPr lang="cs-CZ" b="1" dirty="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282327" y="3924589"/>
            <a:ext cx="1638147" cy="522058"/>
          </a:xfrm>
          <a:prstGeom prst="roundRect">
            <a:avLst/>
          </a:prstGeom>
          <a:solidFill>
            <a:schemeClr val="accent5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barevný nádech</a:t>
            </a:r>
            <a:endParaRPr lang="cs-CZ" b="1" dirty="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6139756" y="4068605"/>
            <a:ext cx="1638147" cy="378042"/>
          </a:xfrm>
          <a:prstGeom prst="roundRect">
            <a:avLst/>
          </a:prstGeom>
          <a:solidFill>
            <a:schemeClr val="accent5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rozostření</a:t>
            </a:r>
            <a:endParaRPr lang="cs-CZ" b="1" dirty="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971600" y="5931278"/>
            <a:ext cx="1638147" cy="378042"/>
          </a:xfrm>
          <a:prstGeom prst="roundRect">
            <a:avLst/>
          </a:prstGeom>
          <a:solidFill>
            <a:schemeClr val="accent5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otočeno o 90°</a:t>
            </a:r>
            <a:endParaRPr lang="cs-CZ" b="1" dirty="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5724128" y="5868271"/>
            <a:ext cx="1638147" cy="504056"/>
          </a:xfrm>
          <a:prstGeom prst="roundRect">
            <a:avLst/>
          </a:prstGeom>
          <a:solidFill>
            <a:schemeClr val="accent5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průhledná barva (25%)</a:t>
            </a:r>
            <a:endParaRPr lang="cs-CZ" b="1" dirty="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8389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Zaoblený obdélník 2"/>
          <p:cNvSpPr/>
          <p:nvPr/>
        </p:nvSpPr>
        <p:spPr>
          <a:xfrm>
            <a:off x="251520" y="1052736"/>
            <a:ext cx="7920880" cy="1224136"/>
          </a:xfrm>
          <a:prstGeom prst="roundRect">
            <a:avLst>
              <a:gd name="adj" fmla="val 30006"/>
            </a:avLst>
          </a:prstGeom>
          <a:solidFill>
            <a:srgbClr val="F319B5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51520" y="2456892"/>
            <a:ext cx="7920880" cy="3996444"/>
          </a:xfrm>
          <a:prstGeom prst="roundRect">
            <a:avLst/>
          </a:prstGeom>
          <a:solidFill>
            <a:srgbClr val="F319B5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otevři v programu obrázek pejsek.jpg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upravuj ho dle předlohy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ukládej jako pejsek1.jpg </a:t>
            </a:r>
            <a:r>
              <a:rPr lang="cs-CZ" sz="2500" smtClean="0"/>
              <a:t>až pejsek5.jpg</a:t>
            </a:r>
            <a:endParaRPr lang="cs-CZ" sz="2500" dirty="0"/>
          </a:p>
        </p:txBody>
      </p:sp>
      <p:sp>
        <p:nvSpPr>
          <p:cNvPr id="5" name="Obdélník 4"/>
          <p:cNvSpPr/>
          <p:nvPr/>
        </p:nvSpPr>
        <p:spPr>
          <a:xfrm>
            <a:off x="1261025" y="1052736"/>
            <a:ext cx="5973879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7200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Praktické úkoly</a:t>
            </a:r>
            <a:endParaRPr lang="cs-CZ" sz="7200" b="1" cap="none" spc="0" dirty="0">
              <a:ln w="11430"/>
              <a:solidFill>
                <a:schemeClr val="accent1">
                  <a:lumMod val="75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628188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Zaoblený obdélník 2"/>
          <p:cNvSpPr/>
          <p:nvPr/>
        </p:nvSpPr>
        <p:spPr>
          <a:xfrm>
            <a:off x="251520" y="1052736"/>
            <a:ext cx="7920880" cy="1224136"/>
          </a:xfrm>
          <a:prstGeom prst="roundRect">
            <a:avLst>
              <a:gd name="adj" fmla="val 30006"/>
            </a:avLst>
          </a:prstGeom>
          <a:solidFill>
            <a:srgbClr val="F319B5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51520" y="2456892"/>
            <a:ext cx="7920880" cy="3996444"/>
          </a:xfrm>
          <a:prstGeom prst="roundRect">
            <a:avLst/>
          </a:prstGeom>
          <a:solidFill>
            <a:srgbClr val="F319B5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vlastní zdroje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http://www.stahuj.centrum.cz/grafika_a_design/spravafotografii/photofiltre/</a:t>
            </a:r>
            <a:endParaRPr lang="cs-CZ" sz="2500" dirty="0"/>
          </a:p>
        </p:txBody>
      </p:sp>
      <p:sp>
        <p:nvSpPr>
          <p:cNvPr id="5" name="Obdélník 4"/>
          <p:cNvSpPr/>
          <p:nvPr/>
        </p:nvSpPr>
        <p:spPr>
          <a:xfrm>
            <a:off x="2933533" y="1052736"/>
            <a:ext cx="2628861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7200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Zdroje</a:t>
            </a:r>
            <a:endParaRPr lang="cs-CZ" sz="7200" b="1" cap="none" spc="0" dirty="0">
              <a:ln w="11430"/>
              <a:solidFill>
                <a:schemeClr val="accent1">
                  <a:lumMod val="75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990364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686</TotalTime>
  <Words>184</Words>
  <Application>Microsoft Office PowerPoint</Application>
  <PresentationFormat>Předvádění na obrazovce (4:3)</PresentationFormat>
  <Paragraphs>53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19</cp:revision>
  <dcterms:created xsi:type="dcterms:W3CDTF">2011-08-17T10:02:52Z</dcterms:created>
  <dcterms:modified xsi:type="dcterms:W3CDTF">2011-08-27T11:18:39Z</dcterms:modified>
</cp:coreProperties>
</file>