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56" r:id="rId3"/>
    <p:sldId id="257" r:id="rId4"/>
    <p:sldId id="268" r:id="rId5"/>
    <p:sldId id="258" r:id="rId6"/>
    <p:sldId id="261" r:id="rId7"/>
    <p:sldId id="260" r:id="rId8"/>
    <p:sldId id="262" r:id="rId9"/>
    <p:sldId id="266" r:id="rId10"/>
    <p:sldId id="267" r:id="rId11"/>
    <p:sldId id="269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4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EBEC0-E804-4A74-9488-5F852BD722BE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02E9F-D051-4293-A6F9-6FD24F93062A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330" y="188640"/>
            <a:ext cx="5600700" cy="1047750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8404" y="1412776"/>
            <a:ext cx="3676552" cy="3384376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45846"/>
              </p:ext>
            </p:extLst>
          </p:nvPr>
        </p:nvGraphicFramePr>
        <p:xfrm>
          <a:off x="683568" y="5013176"/>
          <a:ext cx="7848872" cy="1730375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Informatika 7. - 8. ročník ( volitelný předmět 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VY_32_INOVACE_09_Vyhledávání informací a komunikace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Hartmannová Hana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7944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Vyhledávání informací a komunikace</a:t>
            </a:r>
            <a:endParaRPr lang="cs-C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Autor:</a:t>
            </a:r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Mgr. Hana Hartmannová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832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125113" cy="980728"/>
          </a:xfrm>
        </p:spPr>
        <p:txBody>
          <a:bodyPr/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Informace</a:t>
            </a:r>
            <a:endParaRPr lang="cs-CZ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3096343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sz="2500" dirty="0"/>
              <a:t>= znalost, kterou lze vysílat, přijímat, uchovávat a zpracovávat technickými prostředky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/>
              <a:t>nosičem informace může být hlas, zvuk, obraz, písmo, atd.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/>
              <a:t>z latinského </a:t>
            </a:r>
            <a:r>
              <a:rPr lang="cs-CZ" sz="2500" i="1" dirty="0" err="1"/>
              <a:t>informatio</a:t>
            </a:r>
            <a:endParaRPr lang="cs-CZ" sz="2500" i="1" dirty="0"/>
          </a:p>
          <a:p>
            <a:pPr>
              <a:buFont typeface="Courier New" pitchFamily="49" charset="0"/>
              <a:buChar char="o"/>
            </a:pPr>
            <a:r>
              <a:rPr lang="cs-CZ" sz="2500" dirty="0"/>
              <a:t>(záměrně falešná informace je DEZINFORMACE</a:t>
            </a:r>
            <a:r>
              <a:rPr lang="cs-CZ" sz="2500" dirty="0" smtClean="0"/>
              <a:t>)</a:t>
            </a:r>
            <a:endParaRPr lang="cs-CZ" sz="25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43608" y="4221088"/>
            <a:ext cx="7125113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Informatika</a:t>
            </a:r>
            <a:endParaRPr lang="cs-CZ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5201816"/>
            <a:ext cx="8496944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sz="2500" dirty="0"/>
              <a:t>vědní obor, který se zabývá získáváním, zpracováváním a využitím informací</a:t>
            </a:r>
          </a:p>
        </p:txBody>
      </p:sp>
    </p:spTree>
    <p:extLst>
      <p:ext uri="{BB962C8B-B14F-4D97-AF65-F5344CB8AC3E}">
        <p14:creationId xmlns:p14="http://schemas.microsoft.com/office/powerpoint/2010/main" val="38610784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125113" cy="924475"/>
          </a:xfrm>
        </p:spPr>
        <p:txBody>
          <a:bodyPr/>
          <a:lstStyle/>
          <a:p>
            <a:pPr algn="ctr"/>
            <a:r>
              <a:rPr lang="cs-CZ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Jednotky informace</a:t>
            </a:r>
            <a:endParaRPr lang="cs-CZ" sz="4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bit</a:t>
            </a:r>
            <a:endParaRPr lang="cs-CZ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83568" y="2389189"/>
            <a:ext cx="3797151" cy="3471861"/>
          </a:xfrm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anchor="t">
            <a:no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500" dirty="0" smtClean="0"/>
              <a:t>anglicky „drobek, kousek“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základní a nejmenší jednotka informace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1 bit = odpověď ano/ne (označeno 0 a 1)</a:t>
            </a:r>
            <a:endParaRPr lang="cs-CZ" sz="25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Byte</a:t>
            </a:r>
            <a:endParaRPr lang="cs-CZ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725144" cy="3471861"/>
          </a:xfrm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anchor="t"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500" dirty="0" smtClean="0"/>
              <a:t>jednotka množství dat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1 Byte = 8 bitů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nejmenší množství dat, se kterým dokáže procesor pracovat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67530188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992888" cy="126754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cs-CZ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Spolehlivost internetových zdrojů</a:t>
            </a:r>
            <a:endParaRPr lang="cs-CZ" sz="4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7564" y="1844824"/>
            <a:ext cx="7776864" cy="1837663"/>
          </a:xfrm>
          <a:ln>
            <a:solidFill>
              <a:schemeClr val="accent1"/>
            </a:solidFill>
          </a:ln>
        </p:spPr>
        <p:txBody>
          <a:bodyPr anchor="t"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500" dirty="0" smtClean="0"/>
              <a:t>na internet může vkládat informace každý (mohou být nepřesné, zastaralé, záměrně zkreslené)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nutno ověřovat si informace z více zdrojů</a:t>
            </a:r>
            <a:endParaRPr lang="cs-CZ" sz="25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39552" y="3573016"/>
            <a:ext cx="7992888" cy="6480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Věrohodné zdroje</a:t>
            </a:r>
            <a:endParaRPr lang="cs-CZ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7564" y="4221087"/>
            <a:ext cx="7776864" cy="12464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sz="2500" dirty="0" smtClean="0"/>
              <a:t>stránky známých tiskových agentur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500" dirty="0" smtClean="0"/>
              <a:t>oficiální stránky vědeckých institucí, státních úřadů a orgánů</a:t>
            </a:r>
            <a:endParaRPr lang="cs-CZ" sz="2500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39552" y="5373216"/>
            <a:ext cx="7992888" cy="6480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Nevěrohodné zdroje</a:t>
            </a:r>
            <a:endParaRPr lang="cs-CZ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7564" y="5947589"/>
            <a:ext cx="7776864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sz="2500" dirty="0" smtClean="0"/>
              <a:t>firemní (reklama), osobní (neznalost, zastaralost)</a:t>
            </a:r>
          </a:p>
        </p:txBody>
      </p:sp>
    </p:spTree>
    <p:extLst>
      <p:ext uri="{BB962C8B-B14F-4D97-AF65-F5344CB8AC3E}">
        <p14:creationId xmlns:p14="http://schemas.microsoft.com/office/powerpoint/2010/main" val="386146687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632848" cy="1339551"/>
          </a:xfrm>
        </p:spPr>
        <p:txBody>
          <a:bodyPr/>
          <a:lstStyle/>
          <a:p>
            <a:pPr algn="ctr"/>
            <a:r>
              <a:rPr lang="cs-CZ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Vyhledávání informací na internetu</a:t>
            </a:r>
            <a:endParaRPr lang="cs-CZ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07361"/>
            <a:ext cx="7632848" cy="4501959"/>
          </a:xfrm>
          <a:ln>
            <a:solidFill>
              <a:schemeClr val="accent1"/>
            </a:solidFill>
          </a:ln>
        </p:spPr>
        <p:txBody>
          <a:bodyPr anchor="t">
            <a:normAutofit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cs-CZ" sz="2500" dirty="0" smtClean="0"/>
              <a:t>pro usnadnění vyhledávání vznikly specializované služby: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u="sng" dirty="0" smtClean="0"/>
              <a:t>Internetový katalog</a:t>
            </a:r>
            <a:r>
              <a:rPr lang="cs-CZ" sz="2500" dirty="0" smtClean="0"/>
              <a:t> (seznam logicky utříděných odkazů, např. seznam.cz, centrum.cz, </a:t>
            </a:r>
            <a:r>
              <a:rPr lang="cs-CZ" sz="2500" dirty="0" err="1" smtClean="0"/>
              <a:t>yahoo!</a:t>
            </a:r>
            <a:r>
              <a:rPr lang="cs-CZ" sz="2500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u="sng" dirty="0" smtClean="0"/>
              <a:t>Internetový vyhledavač</a:t>
            </a:r>
            <a:r>
              <a:rPr lang="cs-CZ" sz="2500" dirty="0" smtClean="0"/>
              <a:t> (automatizovaný systém pro hledání zadaných slov, např. Google, seznam.cz)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Nutná je </a:t>
            </a:r>
            <a:r>
              <a:rPr lang="cs-CZ" sz="2500" dirty="0"/>
              <a:t>s</a:t>
            </a:r>
            <a:r>
              <a:rPr lang="cs-CZ" sz="2500" dirty="0" smtClean="0"/>
              <a:t>právná formulace dotazu (co nejvýstižnější) pro vyhledavač.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116376782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136904" cy="924475"/>
          </a:xfrm>
        </p:spPr>
        <p:txBody>
          <a:bodyPr/>
          <a:lstStyle/>
          <a:p>
            <a:pPr algn="ctr"/>
            <a:r>
              <a:rPr lang="cs-CZ" sz="6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</a:t>
            </a:r>
            <a:r>
              <a:rPr lang="cs-CZ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ulltext</a:t>
            </a:r>
            <a:endParaRPr lang="cs-CZ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807361"/>
            <a:ext cx="7992887" cy="4051437"/>
          </a:xfrm>
          <a:ln>
            <a:solidFill>
              <a:schemeClr val="accent1"/>
            </a:solidFill>
          </a:ln>
        </p:spPr>
        <p:txBody>
          <a:bodyPr anchor="t"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sz="2500" dirty="0" smtClean="0"/>
              <a:t>také full-text nebo fulltextové vyhledávání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z anglického </a:t>
            </a:r>
            <a:r>
              <a:rPr lang="cs-CZ" sz="2500" b="1" dirty="0" smtClean="0"/>
              <a:t>full</a:t>
            </a:r>
            <a:r>
              <a:rPr lang="cs-CZ" sz="2500" dirty="0" smtClean="0"/>
              <a:t> (celý, plný) a </a:t>
            </a:r>
            <a:r>
              <a:rPr lang="cs-CZ" sz="2500" b="1" dirty="0" smtClean="0"/>
              <a:t>text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na jeho principu fungují internetové vyhledavače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porovnávání zadané fráze se všemi slovy v dokumentu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vyznačuje se vysokou přesností vyhledaných výsledků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39107453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066" y="21371"/>
            <a:ext cx="9144000" cy="1267543"/>
          </a:xfrm>
        </p:spPr>
        <p:txBody>
          <a:bodyPr/>
          <a:lstStyle/>
          <a:p>
            <a:pPr algn="ctr"/>
            <a:r>
              <a:rPr lang="cs-CZ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Viry, antivirové programy</a:t>
            </a:r>
            <a:endParaRPr lang="cs-CZ" sz="4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124744"/>
            <a:ext cx="7632848" cy="5472608"/>
          </a:xfrm>
          <a:ln>
            <a:solidFill>
              <a:schemeClr val="accent1"/>
            </a:solidFill>
          </a:ln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cs-CZ" sz="2500" u="sng" dirty="0" smtClean="0"/>
              <a:t>Počítačový virus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je program, který se množí a šíří bez vědomí uživatele (vkládá se do jiných souborů nebo dokumentů)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viry poškozují či ničí soubory, mohou zhroutit i celou </a:t>
            </a:r>
            <a:r>
              <a:rPr lang="cs-CZ" sz="2500" smtClean="0"/>
              <a:t>síť počítačů nebo </a:t>
            </a:r>
            <a:r>
              <a:rPr lang="cs-CZ" sz="2500" dirty="0" smtClean="0"/>
              <a:t>kradou data (např. hesla)</a:t>
            </a:r>
          </a:p>
          <a:p>
            <a:pPr marL="0" indent="0">
              <a:buNone/>
            </a:pPr>
            <a:r>
              <a:rPr lang="cs-CZ" sz="2500" u="sng" dirty="0" smtClean="0"/>
              <a:t>Antivirový program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slouží ke zjištění a odstranění </a:t>
            </a:r>
            <a:r>
              <a:rPr lang="cs-CZ" sz="2500" dirty="0"/>
              <a:t>počítačových virů a jiného škodlivého </a:t>
            </a:r>
            <a:r>
              <a:rPr lang="cs-CZ" sz="2500" dirty="0" smtClean="0"/>
              <a:t>software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nutná pravidelná aktualizace</a:t>
            </a:r>
          </a:p>
          <a:p>
            <a:pPr>
              <a:buFont typeface="Courier New" pitchFamily="49" charset="0"/>
              <a:buChar char="o"/>
            </a:pPr>
            <a:r>
              <a:rPr lang="cs-CZ" sz="2500" dirty="0" smtClean="0"/>
              <a:t>např. AVG, </a:t>
            </a:r>
            <a:r>
              <a:rPr lang="cs-CZ" sz="2500" dirty="0" err="1" smtClean="0"/>
              <a:t>avast</a:t>
            </a:r>
            <a:r>
              <a:rPr lang="cs-CZ" sz="2500" dirty="0" smtClean="0"/>
              <a:t>! nebo </a:t>
            </a:r>
            <a:r>
              <a:rPr lang="cs-CZ" sz="2500" dirty="0" err="1" smtClean="0"/>
              <a:t>Avira</a:t>
            </a:r>
            <a:endParaRPr lang="cs-CZ" sz="2500" dirty="0" smtClean="0"/>
          </a:p>
          <a:p>
            <a:pPr>
              <a:buFont typeface="Courier New" pitchFamily="49" charset="0"/>
              <a:buChar char="o"/>
            </a:pPr>
            <a:endParaRPr lang="cs-CZ" sz="2500" dirty="0" smtClean="0"/>
          </a:p>
        </p:txBody>
      </p:sp>
    </p:spTree>
    <p:extLst>
      <p:ext uri="{BB962C8B-B14F-4D97-AF65-F5344CB8AC3E}">
        <p14:creationId xmlns:p14="http://schemas.microsoft.com/office/powerpoint/2010/main" val="41762803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Rozděl zdroje na věrohodné a nevěrohodné</a:t>
            </a:r>
            <a:endParaRPr lang="cs-CZ" sz="3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95735" y="4149080"/>
            <a:ext cx="4464497" cy="1872208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cs-CZ" dirty="0" smtClean="0"/>
              <a:t>stránky Ministerstva školství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stránky firmy Novák, s.r.o.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osobní stránky Jaroslava </a:t>
            </a:r>
            <a:r>
              <a:rPr lang="cs-CZ" dirty="0" err="1" smtClean="0"/>
              <a:t>Vonáska</a:t>
            </a:r>
            <a:endParaRPr lang="cs-CZ" dirty="0" smtClean="0"/>
          </a:p>
          <a:p>
            <a:pPr>
              <a:buFont typeface="+mj-lt"/>
              <a:buAutoNum type="arabicPeriod"/>
            </a:pPr>
            <a:r>
              <a:rPr lang="cs-CZ" dirty="0" smtClean="0"/>
              <a:t>stránky Úřadu práce Dobříš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7624" y="1988840"/>
            <a:ext cx="3096344" cy="7200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věrohodné zdroje</a:t>
            </a:r>
            <a:endParaRPr lang="cs-CZ" sz="2500" dirty="0"/>
          </a:p>
        </p:txBody>
      </p:sp>
      <p:sp>
        <p:nvSpPr>
          <p:cNvPr id="5" name="Obdélník 4"/>
          <p:cNvSpPr/>
          <p:nvPr/>
        </p:nvSpPr>
        <p:spPr>
          <a:xfrm>
            <a:off x="4427984" y="1996480"/>
            <a:ext cx="3528392" cy="7124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nevěrohodné zdroje</a:t>
            </a:r>
            <a:endParaRPr lang="cs-CZ" sz="2500" dirty="0"/>
          </a:p>
        </p:txBody>
      </p:sp>
      <p:sp>
        <p:nvSpPr>
          <p:cNvPr id="6" name="Obdélník 5"/>
          <p:cNvSpPr/>
          <p:nvPr/>
        </p:nvSpPr>
        <p:spPr>
          <a:xfrm>
            <a:off x="6444208" y="6237312"/>
            <a:ext cx="2520280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kontrola - klikni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59274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-0.16736 -0.231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68" y="-1159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0.24532 -0.2870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1435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0.22518 -0.283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-141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17725 -0.3472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72" y="-1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0"/>
            <a:ext cx="7125113" cy="924475"/>
          </a:xfrm>
        </p:spPr>
        <p:txBody>
          <a:bodyPr/>
          <a:lstStyle/>
          <a:p>
            <a:pPr algn="ctr"/>
            <a:r>
              <a:rPr lang="cs-CZ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Praktické úkoly</a:t>
            </a:r>
            <a:endParaRPr lang="cs-CZ" sz="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829944"/>
          </a:xfrm>
          <a:ln>
            <a:solidFill>
              <a:schemeClr val="accent1"/>
            </a:solidFill>
          </a:ln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cs-CZ" sz="2200" u="sng" dirty="0" smtClean="0"/>
              <a:t>Vyhledej </a:t>
            </a:r>
            <a:r>
              <a:rPr lang="cs-CZ" sz="2200" u="sng" dirty="0"/>
              <a:t>odpovědi na otázky: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Kdo namluvil večerníček </a:t>
            </a:r>
            <a:r>
              <a:rPr lang="cs-CZ" sz="2200" dirty="0"/>
              <a:t>„Mach a Šebestová“ </a:t>
            </a:r>
            <a:r>
              <a:rPr lang="cs-CZ" sz="2200" i="1" dirty="0" smtClean="0"/>
              <a:t>?</a:t>
            </a:r>
            <a:endParaRPr lang="cs-CZ" sz="2200" dirty="0"/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Jak </a:t>
            </a:r>
            <a:r>
              <a:rPr lang="cs-CZ" sz="2200" dirty="0"/>
              <a:t>se jmenuje knižní série, do které patří knihy </a:t>
            </a:r>
            <a:r>
              <a:rPr lang="cs-CZ" sz="2200" dirty="0" err="1"/>
              <a:t>E</a:t>
            </a:r>
            <a:r>
              <a:rPr lang="cs-CZ" sz="2200" i="1" dirty="0" err="1"/>
              <a:t>ragon</a:t>
            </a:r>
            <a:r>
              <a:rPr lang="cs-CZ" sz="2200" i="1" dirty="0"/>
              <a:t>, </a:t>
            </a:r>
            <a:r>
              <a:rPr lang="cs-CZ" sz="2200" i="1" dirty="0" err="1"/>
              <a:t>Eldest</a:t>
            </a:r>
            <a:r>
              <a:rPr lang="cs-CZ" sz="2200" i="1" dirty="0"/>
              <a:t> a </a:t>
            </a:r>
            <a:r>
              <a:rPr lang="cs-CZ" sz="2200" i="1" dirty="0" err="1"/>
              <a:t>Brisingr</a:t>
            </a:r>
            <a:r>
              <a:rPr lang="cs-CZ" sz="2200" i="1" dirty="0"/>
              <a:t>?</a:t>
            </a:r>
            <a:endParaRPr lang="cs-CZ" sz="2200" dirty="0"/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Nobelova </a:t>
            </a:r>
            <a:r>
              <a:rPr lang="cs-CZ" sz="2200" dirty="0"/>
              <a:t>cena za fyziku v roce 2010 byla udělena za výzkumy týkající se čeho?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Hlavní </a:t>
            </a:r>
            <a:r>
              <a:rPr lang="cs-CZ" sz="2200" dirty="0"/>
              <a:t>základnou britského válečného námořnictva v obou světových válkách byla vodní plocha obklopená souostrovím Orkneje. Jak se základna jmenovala?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Výraz </a:t>
            </a:r>
            <a:r>
              <a:rPr lang="cs-CZ" sz="2200" dirty="0" err="1" smtClean="0"/>
              <a:t>Touchdown</a:t>
            </a:r>
            <a:r>
              <a:rPr lang="cs-CZ" sz="2200" dirty="0" smtClean="0"/>
              <a:t> je </a:t>
            </a:r>
            <a:r>
              <a:rPr lang="cs-CZ" sz="2200" dirty="0"/>
              <a:t>charakteristický pro </a:t>
            </a:r>
            <a:r>
              <a:rPr lang="cs-CZ" sz="2200" dirty="0" smtClean="0"/>
              <a:t>který </a:t>
            </a:r>
            <a:r>
              <a:rPr lang="cs-CZ" sz="2200" dirty="0"/>
              <a:t>druh </a:t>
            </a:r>
            <a:r>
              <a:rPr lang="cs-CZ" sz="2200" dirty="0" smtClean="0"/>
              <a:t>sportu</a:t>
            </a:r>
            <a:r>
              <a:rPr lang="cs-CZ" sz="2200" dirty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K </a:t>
            </a:r>
            <a:r>
              <a:rPr lang="cs-CZ" sz="2200" dirty="0"/>
              <a:t>ochraně dřeva před dřevokaznými houbami se používá tzv. modrá skalice. </a:t>
            </a:r>
            <a:r>
              <a:rPr lang="cs-CZ" sz="2200" i="1" dirty="0"/>
              <a:t>Najdi chemický název a vzorec.</a:t>
            </a:r>
            <a:endParaRPr lang="cs-CZ" sz="2200" dirty="0"/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Jak </a:t>
            </a:r>
            <a:r>
              <a:rPr lang="cs-CZ" sz="2200" dirty="0"/>
              <a:t>se jmenuje druhý největší ostrov Evropy, na kterém leží stejnojmenný stát</a:t>
            </a:r>
            <a:r>
              <a:rPr lang="cs-CZ" sz="2200" dirty="0" smtClean="0"/>
              <a:t>?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170675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924475"/>
          </a:xfrm>
        </p:spPr>
        <p:txBody>
          <a:bodyPr/>
          <a:lstStyle/>
          <a:p>
            <a:pPr algn="ctr"/>
            <a:r>
              <a:rPr lang="cs-CZ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Správné odpovědi</a:t>
            </a:r>
            <a:endParaRPr lang="cs-CZ" sz="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988840"/>
            <a:ext cx="6624736" cy="3888432"/>
          </a:xfrm>
          <a:ln>
            <a:solidFill>
              <a:schemeClr val="accent1"/>
            </a:solidFill>
          </a:ln>
        </p:spPr>
        <p:txBody>
          <a:bodyPr anchor="t"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Petr Nárožný</a:t>
            </a:r>
            <a:endParaRPr lang="cs-CZ" sz="2500" dirty="0"/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Odkaz Dračích jezdců</a:t>
            </a:r>
            <a:endParaRPr lang="cs-CZ" sz="2500" dirty="0"/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uhlíku (chemického prvku)</a:t>
            </a:r>
            <a:endParaRPr lang="cs-CZ" sz="2500" dirty="0"/>
          </a:p>
          <a:p>
            <a:pPr marL="457200" indent="-457200">
              <a:buFont typeface="+mj-lt"/>
              <a:buAutoNum type="arabicPeriod"/>
            </a:pPr>
            <a:r>
              <a:rPr lang="cs-CZ" sz="2500" dirty="0" err="1" smtClean="0"/>
              <a:t>Scapa</a:t>
            </a:r>
            <a:r>
              <a:rPr lang="cs-CZ" sz="2500" dirty="0" smtClean="0"/>
              <a:t> </a:t>
            </a:r>
            <a:r>
              <a:rPr lang="cs-CZ" sz="2500" dirty="0" err="1" smtClean="0"/>
              <a:t>Flow</a:t>
            </a:r>
            <a:endParaRPr lang="cs-CZ" sz="2500" dirty="0"/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americký fotbal</a:t>
            </a:r>
            <a:endParaRPr lang="cs-CZ" sz="2500" dirty="0"/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síran měďnatý, </a:t>
            </a:r>
            <a:r>
              <a:rPr lang="cs-CZ" sz="2500" dirty="0"/>
              <a:t>CuSO</a:t>
            </a:r>
            <a:r>
              <a:rPr lang="cs-CZ" sz="2500" baseline="-25000" dirty="0"/>
              <a:t>4</a:t>
            </a:r>
            <a:r>
              <a:rPr lang="cs-CZ" sz="2500" dirty="0"/>
              <a:t>·5H</a:t>
            </a:r>
            <a:r>
              <a:rPr lang="cs-CZ" sz="2500" baseline="-25000" dirty="0"/>
              <a:t>2</a:t>
            </a:r>
            <a:r>
              <a:rPr lang="cs-CZ" sz="2500" dirty="0"/>
              <a:t>O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Island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4264757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Zdroje</a:t>
            </a:r>
            <a:endParaRPr lang="cs-CZ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 anchor="t"/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vlastní zdroje</a:t>
            </a:r>
            <a:endParaRPr lang="cs-CZ" dirty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Informatika pro základní školy a víceletá gymnázia 1. a 2., Jiří Vaníček, Petr Řezníček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http://cs.wikipedia.org/wiki/Bit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http://</a:t>
            </a:r>
            <a:r>
              <a:rPr lang="cs-CZ" dirty="0" smtClean="0"/>
              <a:t>cs.wikipedia.org/wiki/Byte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http://www.adaptic.cz/znalosti/slovnicek/fulltext</a:t>
            </a:r>
            <a:r>
              <a:rPr lang="cs-CZ" dirty="0" smtClean="0"/>
              <a:t>/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http://</a:t>
            </a:r>
            <a:r>
              <a:rPr lang="cs-CZ" dirty="0" smtClean="0"/>
              <a:t>cs.wikipedia.org/wiki/Po%C4%8D%C3%ADta%C4%8Dov%C3%BD_virus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http://</a:t>
            </a:r>
            <a:r>
              <a:rPr lang="cs-CZ" dirty="0" smtClean="0"/>
              <a:t>cs.wikipedia.org/wiki/Antivirov%C3%BD_program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http://najdi.seznam.cz/spravne-odpovedi</a:t>
            </a:r>
          </a:p>
        </p:txBody>
      </p:sp>
    </p:spTree>
    <p:extLst>
      <p:ext uri="{BB962C8B-B14F-4D97-AF65-F5344CB8AC3E}">
        <p14:creationId xmlns:p14="http://schemas.microsoft.com/office/powerpoint/2010/main" val="25702282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2306</TotalTime>
  <Words>545</Words>
  <Application>Microsoft Office PowerPoint</Application>
  <PresentationFormat>Předvádění na obrazovce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Summer</vt:lpstr>
      <vt:lpstr>Prezentace aplikace PowerPoint</vt:lpstr>
      <vt:lpstr>Vyhledávání informací a komunikace</vt:lpstr>
      <vt:lpstr>Informace</vt:lpstr>
      <vt:lpstr>Jednotky informace</vt:lpstr>
      <vt:lpstr>Spolehlivost internetových zdrojů</vt:lpstr>
      <vt:lpstr>Vyhledávání informací na internetu</vt:lpstr>
      <vt:lpstr>Fulltext</vt:lpstr>
      <vt:lpstr>Viry, antivirové programy</vt:lpstr>
      <vt:lpstr>Rozděl zdroje na věrohodné a nevěrohodné</vt:lpstr>
      <vt:lpstr>Praktické úkoly</vt:lpstr>
      <vt:lpstr>Správné odpovědi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informací a komunikace</dc:title>
  <dc:creator>OEM</dc:creator>
  <cp:lastModifiedBy>OEM</cp:lastModifiedBy>
  <cp:revision>27</cp:revision>
  <dcterms:created xsi:type="dcterms:W3CDTF">2011-08-19T20:44:14Z</dcterms:created>
  <dcterms:modified xsi:type="dcterms:W3CDTF">2011-08-27T11:32:35Z</dcterms:modified>
</cp:coreProperties>
</file>