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86" r:id="rId2"/>
    <p:sldId id="287" r:id="rId3"/>
    <p:sldId id="257" r:id="rId4"/>
    <p:sldId id="276" r:id="rId5"/>
    <p:sldId id="278" r:id="rId6"/>
    <p:sldId id="277" r:id="rId7"/>
    <p:sldId id="274" r:id="rId8"/>
    <p:sldId id="275" r:id="rId9"/>
    <p:sldId id="263" r:id="rId10"/>
    <p:sldId id="266" r:id="rId11"/>
    <p:sldId id="269" r:id="rId12"/>
    <p:sldId id="285" r:id="rId13"/>
    <p:sldId id="273" r:id="rId14"/>
    <p:sldId id="288" r:id="rId15"/>
    <p:sldId id="279" r:id="rId16"/>
    <p:sldId id="280" r:id="rId17"/>
    <p:sldId id="281" r:id="rId18"/>
    <p:sldId id="282" r:id="rId19"/>
    <p:sldId id="283" r:id="rId20"/>
    <p:sldId id="284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BadaBoom CE" pitchFamily="34" charset="-18"/>
      <p:regular r:id="rId26"/>
    </p:embeddedFont>
    <p:embeddedFont>
      <p:font typeface="Comic Sans MS" pitchFamily="66" charset="0"/>
      <p:regular r:id="rId27"/>
      <p:bold r:id="rId28"/>
    </p:embeddedFont>
    <p:embeddedFont>
      <p:font typeface="Calibri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FF0066"/>
    <a:srgbClr val="A9F9B1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0.gif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368773"/>
              </p:ext>
            </p:extLst>
          </p:nvPr>
        </p:nvGraphicFramePr>
        <p:xfrm>
          <a:off x="107504" y="5209864"/>
          <a:ext cx="8928992" cy="1551702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8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+mn-lt"/>
                          <a:ea typeface="Calibri"/>
                          <a:cs typeface="Times New Roman"/>
                        </a:rPr>
                        <a:t>Informatika 8. ročník (volitelný předmět)</a:t>
                      </a:r>
                      <a:endParaRPr lang="cs-CZ" sz="18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VY_32_INOVACE_01_Grafické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Bitmapová grafika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20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739" y="1595536"/>
            <a:ext cx="3556614" cy="35566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7658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3" y="11290"/>
            <a:ext cx="6912770" cy="69269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6921" y="1412776"/>
            <a:ext cx="7350154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BITMAPOVÁ</a:t>
            </a:r>
          </a:p>
          <a:p>
            <a:pPr algn="ctr"/>
            <a:r>
              <a:rPr lang="cs-CZ" sz="88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GRAFIKA</a:t>
            </a:r>
            <a:endParaRPr lang="cs-CZ" sz="8800" b="1" cap="none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16200000" scaled="1"/>
                <a:tileRect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143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8864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Programy, ve kterých se kreslí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 upravují obrázky v počítači,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dělíme na :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85" y="2649686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❶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BITMAPOVÉ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33284" y="-6222"/>
            <a:ext cx="3218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423" y="3933056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❷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VEKTOROVÉ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2059" y="5241974"/>
            <a:ext cx="58801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❸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FOTOEDITORY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2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25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8" grpId="1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77" y="561048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Bitmapová </a:t>
            </a:r>
            <a:r>
              <a:rPr lang="cs-CZ" sz="40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(</a:t>
            </a:r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rastrová) grafika je </a:t>
            </a:r>
            <a:r>
              <a:rPr lang="cs-CZ" sz="40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jeden ze dvou základních způsobů, jakým počítače ukládají a zpracovávají obrazové </a:t>
            </a:r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informace.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78763" y="-6222"/>
            <a:ext cx="357341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1308" y="561048"/>
            <a:ext cx="8917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V bitmapové grafice je celý obrázek popsán pomocí jednotlivých </a:t>
            </a:r>
            <a:r>
              <a:rPr lang="cs-CZ" sz="36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obrazových </a:t>
            </a:r>
            <a:r>
              <a:rPr lang="cs-CZ" sz="36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bodů (pixelů). Body jsou uspořádány do mřížky. Každý bod má </a:t>
            </a:r>
            <a:r>
              <a:rPr lang="cs-CZ" sz="36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určenou </a:t>
            </a:r>
            <a:r>
              <a:rPr lang="cs-CZ" sz="36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svou přesnou polohu a </a:t>
            </a:r>
            <a:r>
              <a:rPr lang="cs-CZ" sz="36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omic Sans MS" pitchFamily="66" charset="0"/>
              </a:rPr>
              <a:t>barvu.  </a:t>
            </a:r>
            <a:endParaRPr lang="cs-CZ" sz="3600" b="1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25" y="3657465"/>
            <a:ext cx="7476101" cy="20882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8891" y="5733256"/>
            <a:ext cx="8462574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pl-PL" sz="3600" b="1" spc="50" dirty="0">
                <a:ln w="11430"/>
                <a:gradFill flip="none" rotWithShape="1">
                  <a:gsLst>
                    <a:gs pos="0">
                      <a:srgbClr val="FF0066">
                        <a:shade val="30000"/>
                        <a:satMod val="115000"/>
                      </a:srgbClr>
                    </a:gs>
                    <a:gs pos="50000">
                      <a:srgbClr val="FF0066">
                        <a:shade val="67500"/>
                        <a:satMod val="115000"/>
                      </a:srgbClr>
                    </a:gs>
                    <a:gs pos="100000">
                      <a:srgbClr val="FF0066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Převod obrazu do bitmapové grafiky</a:t>
            </a:r>
            <a:endParaRPr lang="cs-CZ" sz="3600" b="1" spc="50" dirty="0">
              <a:ln w="11430"/>
              <a:gradFill flip="none" rotWithShape="1">
                <a:gsLst>
                  <a:gs pos="0">
                    <a:srgbClr val="FF0066">
                      <a:shade val="30000"/>
                      <a:satMod val="115000"/>
                    </a:srgbClr>
                  </a:gs>
                  <a:gs pos="50000">
                    <a:srgbClr val="FF0066">
                      <a:shade val="67500"/>
                      <a:satMod val="115000"/>
                    </a:srgbClr>
                  </a:gs>
                  <a:gs pos="100000">
                    <a:srgbClr val="FF0066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52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400"/>
                            </p:stCondLst>
                            <p:childTnLst>
                              <p:par>
                                <p:cTn id="10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4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8" grpId="0"/>
      <p:bldP spid="8" grpId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77" y="44624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Bitmapové editory mají většinou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stejné základní možnosti: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85" y="1772816"/>
            <a:ext cx="8779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❶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  VÝBĚR OBLASTI EDITACE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78763" y="-6222"/>
            <a:ext cx="357341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8802" y="2603045"/>
            <a:ext cx="87792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❷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  VYKRESLENÍ PŘÍMEK S DEFINOVA-</a:t>
            </a:r>
          </a:p>
          <a:p>
            <a:r>
              <a:rPr lang="cs-CZ" sz="3200" b="1" dirty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	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NOU PALETOU BAREV, VELIKOSTI,</a:t>
            </a:r>
          </a:p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	TVARU A TLOUŠŤKY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562" y="4353815"/>
            <a:ext cx="87792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❸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  VYPLNĚNÍ OBLASTI EDITACE 	JEDNOU BARVOU, BAREVNÝM 	PŘECHODEM NEBO TEXTUROU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2090" y="6093296"/>
            <a:ext cx="8917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❹   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VLOŽENÍ TEXTU (RŮZNÉ STYLY)  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58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8" grpId="1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4774" y="836712"/>
            <a:ext cx="8919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❺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  ODSTRAŇOVÁNÍ TMAVÝCH,</a:t>
            </a:r>
          </a:p>
          <a:p>
            <a:r>
              <a:rPr lang="cs-CZ" sz="3200" b="1" dirty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	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ROZMAZANÝCH A JINAK 	POŠKOZENÝCH OBLASTÍ OBRÁZKU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78763" y="-6222"/>
            <a:ext cx="357341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3682" y="2924944"/>
            <a:ext cx="89177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❻   	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PŘEVOD DO RŮZNÝCH GRAFICKÝCH</a:t>
            </a:r>
          </a:p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	FORMÁTŮ (PNG, BMP, JPG, GIF,...)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4440" y="4636301"/>
            <a:ext cx="891773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/>
                <a:cs typeface="Calibri"/>
              </a:rPr>
              <a:t>❼   	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NEJVĚTŠÍ NEVÝHODOU JE SNÍŽENÍ</a:t>
            </a:r>
          </a:p>
          <a:p>
            <a:r>
              <a:rPr lang="cs-CZ" sz="3200" b="1" dirty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	</a:t>
            </a:r>
            <a:r>
              <a:rPr lang="cs-CZ" sz="3200" b="1" dirty="0" smtClean="0">
                <a:ln w="1905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KVALITY VÝSLEDNÉHO OBRÁZKU PŘI 	JEHO ZVĚTŠENÍ NEBO ZMENŠENÍ</a:t>
            </a:r>
            <a:endParaRPr lang="cs-CZ" sz="3200" b="1" dirty="0">
              <a:ln w="1905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36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8" grpId="1"/>
      <p:bldP spid="13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6821" y="44624"/>
            <a:ext cx="8939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8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Mezi nejpoužívanější bitmapové editory patří:</a:t>
            </a:r>
            <a:endParaRPr lang="cs-CZ" sz="48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10686" y="-6222"/>
            <a:ext cx="40414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1938852"/>
            <a:ext cx="240963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GIMP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6821" y="1700808"/>
            <a:ext cx="649408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KOLOURPAINT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6250" y="1772816"/>
            <a:ext cx="516359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PAINT.NET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262" y="1938852"/>
            <a:ext cx="6365586" cy="47105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124" y="2749005"/>
            <a:ext cx="6774348" cy="40388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881" y="2677123"/>
            <a:ext cx="5933967" cy="411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98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164"/>
                            </p:stCondLst>
                            <p:childTnLst>
                              <p:par>
                                <p:cTn id="2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164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5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8" grpId="0"/>
      <p:bldP spid="8" grpId="1"/>
      <p:bldP spid="2" grpId="0"/>
      <p:bldP spid="2" grpId="1"/>
      <p:bldP spid="11" grpId="0"/>
      <p:bldP spid="11" grpId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4555"/>
            <a:ext cx="88569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Naprosto nejpoúžívanějším bitmapovým editorem je ale program </a:t>
            </a:r>
            <a:r>
              <a:rPr lang="cs-CZ" sz="3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MALOVÁNÍ </a:t>
            </a:r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(je součástí Windows)</a:t>
            </a:r>
            <a:endParaRPr lang="cs-CZ" sz="3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10686" y="-6222"/>
            <a:ext cx="40414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25108"/>
            <a:ext cx="7848872" cy="477659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1645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8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128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3208" y="85527"/>
            <a:ext cx="404149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4"/>
            <a:ext cx="8215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Mezi bitmapové editory nepatří: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3215709"/>
            <a:ext cx="26564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GIMP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4437112"/>
            <a:ext cx="4997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Zoner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Callisto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5589240"/>
            <a:ext cx="36926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Malování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BadaBoom CE" pitchFamily="34" charset="-18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BadaBoom CE" pitchFamily="34" charset="-18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BadaBoom CE" pitchFamily="34" charset="-18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75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3210" y="85527"/>
            <a:ext cx="404149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96" y="1887796"/>
            <a:ext cx="90957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Při zvětšení obrázku se jeho kvalita :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06034" y="2775113"/>
            <a:ext cx="273607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zvýší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19468" y="3861048"/>
            <a:ext cx="263245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sníží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92626" y="4941168"/>
            <a:ext cx="399154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nezmění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BadaBoom CE" pitchFamily="34" charset="-18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BadaBoom CE" pitchFamily="34" charset="-18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BadaBoom CE" pitchFamily="34" charset="-18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3210" y="85527"/>
            <a:ext cx="404149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0764" y="1988840"/>
            <a:ext cx="70487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Co v bitmapové grafice</a:t>
            </a:r>
          </a:p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znamená pojem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pixel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51520" y="3861048"/>
            <a:ext cx="5097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obrazový bod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4833728"/>
            <a:ext cx="5746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rozlišení obrazu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5803011"/>
            <a:ext cx="59246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barevná hloubka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6043935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BadaBoom CE" pitchFamily="34" charset="-18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BadaBoom CE" pitchFamily="34" charset="-18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99968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83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4048" y="113521"/>
            <a:ext cx="40414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BITMAPOVÉ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825" y="548680"/>
            <a:ext cx="61523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3714" y="1268760"/>
            <a:ext cx="899028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upload.wikimedia.org/wikipedia/commons/c/ca/Rastervrp.png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cs.wikipedia.org/wiki/Soubor:KolourPaint_(cs).png</a:t>
            </a:r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200" dirty="0"/>
              <a:t>http://office.microsoft.com/cs-cz/images/results.aspx?qu=aplaus&amp;origin=</a:t>
            </a:r>
          </a:p>
          <a:p>
            <a:r>
              <a:rPr lang="cs-CZ" sz="2200" dirty="0"/>
              <a:t>FX010132103#ai:MM900041090|</a:t>
            </a:r>
          </a:p>
          <a:p>
            <a:r>
              <a:rPr lang="cs-CZ" sz="2700" dirty="0"/>
              <a:t>http://</a:t>
            </a:r>
            <a:r>
              <a:rPr lang="cs-CZ" sz="2700" dirty="0" smtClean="0"/>
              <a:t>www.freesound.org/samplesViewSingle.php?id=33658</a:t>
            </a:r>
          </a:p>
          <a:p>
            <a:r>
              <a:rPr lang="cs-CZ" sz="1900" dirty="0"/>
              <a:t>http://upload.wikimedia.org/wikipedia/commons/1/1f/Apple_LaserWriter_Pro_630.jpg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www.freedigitalphotos.net/images/43777ezgrxlum65.jpg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www.freedigitalphotos.net/images/9984khygkk8pks.jpg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4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7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7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7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01293" y="5730331"/>
            <a:ext cx="170110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474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01293" y="5730331"/>
            <a:ext cx="170110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474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01293" y="5730331"/>
            <a:ext cx="170110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474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25432</TotalTime>
  <Words>394</Words>
  <Application>Microsoft Office PowerPoint</Application>
  <PresentationFormat>Předvádění na obrazovce (4:3)</PresentationFormat>
  <Paragraphs>135</Paragraphs>
  <Slides>20</Slides>
  <Notes>1</Notes>
  <HiddenSlides>6</HiddenSlides>
  <MMClips>9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9" baseType="lpstr">
      <vt:lpstr>Arial</vt:lpstr>
      <vt:lpstr>Times New Roman,Bold</vt:lpstr>
      <vt:lpstr>Guanine</vt:lpstr>
      <vt:lpstr>Brooklyn</vt:lpstr>
      <vt:lpstr>Times New Roman</vt:lpstr>
      <vt:lpstr>BadaBoom CE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156</cp:revision>
  <dcterms:created xsi:type="dcterms:W3CDTF">2011-05-01T03:53:33Z</dcterms:created>
  <dcterms:modified xsi:type="dcterms:W3CDTF">2011-08-25T15:15:37Z</dcterms:modified>
</cp:coreProperties>
</file>