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wav" ContentType="audio/wav"/>
  <Default Extension="wdp" ContentType="image/vnd.ms-photo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22"/>
  </p:notesMasterIdLst>
  <p:sldIdLst>
    <p:sldId id="285" r:id="rId2"/>
    <p:sldId id="256" r:id="rId3"/>
    <p:sldId id="257" r:id="rId4"/>
    <p:sldId id="273" r:id="rId5"/>
    <p:sldId id="258" r:id="rId6"/>
    <p:sldId id="274" r:id="rId7"/>
    <p:sldId id="275" r:id="rId8"/>
    <p:sldId id="276" r:id="rId9"/>
    <p:sldId id="263" r:id="rId10"/>
    <p:sldId id="266" r:id="rId11"/>
    <p:sldId id="269" r:id="rId12"/>
    <p:sldId id="284" r:id="rId13"/>
    <p:sldId id="277" r:id="rId14"/>
    <p:sldId id="286" r:id="rId15"/>
    <p:sldId id="278" r:id="rId16"/>
    <p:sldId id="279" r:id="rId17"/>
    <p:sldId id="280" r:id="rId18"/>
    <p:sldId id="281" r:id="rId19"/>
    <p:sldId id="282" r:id="rId20"/>
    <p:sldId id="283" r:id="rId21"/>
  </p:sldIdLst>
  <p:sldSz cx="9144000" cy="6858000" type="screen4x3"/>
  <p:notesSz cx="6858000" cy="9144000"/>
  <p:embeddedFontLst>
    <p:embeddedFont>
      <p:font typeface="Guanine" pitchFamily="2" charset="-18"/>
      <p:regular r:id="rId23"/>
    </p:embeddedFont>
    <p:embeddedFont>
      <p:font typeface="Brooklyn" pitchFamily="2" charset="0"/>
      <p:regular r:id="rId24"/>
      <p:bold r:id="rId25"/>
    </p:embeddedFont>
    <p:embeddedFont>
      <p:font typeface="Comic Sans MS" pitchFamily="66" charset="0"/>
      <p:regular r:id="rId26"/>
      <p:bold r:id="rId27"/>
    </p:embeddedFont>
    <p:embeddedFont>
      <p:font typeface="Calibri" pitchFamily="34" charset="0"/>
      <p:regular r:id="rId28"/>
      <p:bold r:id="rId29"/>
      <p:italic r:id="rId30"/>
      <p:boldItalic r:id="rId31"/>
    </p:embeddedFont>
  </p:embeddedFont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FFFF99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93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4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3.fntdata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7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2.fntdata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1.fntdata"/><Relationship Id="rId28" Type="http://schemas.openxmlformats.org/officeDocument/2006/relationships/font" Target="fonts/font6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9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font" Target="fonts/font5.fntdata"/><Relationship Id="rId30" Type="http://schemas.openxmlformats.org/officeDocument/2006/relationships/font" Target="fonts/font8.fntdata"/><Relationship Id="rId3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D1937B-C817-41D2-9917-D234E1209A89}" type="datetimeFigureOut">
              <a:rPr lang="cs-CZ" smtClean="0"/>
              <a:t>25.8.2011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B853AE-2FFE-43CB-AF21-EB43AA940A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67643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B853AE-2FFE-43CB-AF21-EB43AA940A7E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204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0C5AE-2BC5-4CCA-8229-8D3C82D694C6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152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F0DEC-78FD-466E-A9D1-EA864AB1D263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526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8C8EF-1FD6-4AD0-BCA7-AB4A4B8E1AAF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0774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4AC24-9463-434E-AEAC-4B27676CCC5C}" type="datetime1">
              <a:rPr lang="cs-CZ" smtClean="0"/>
              <a:t>25.8.2011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7706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C52D7-3CEA-4811-9E3F-0F3811925295}" type="datetime1">
              <a:rPr lang="cs-CZ" smtClean="0"/>
              <a:t>25.8.2011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4840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D5589-2C13-4609-BC1C-A76D989F7612}" type="datetime1">
              <a:rPr lang="cs-CZ" smtClean="0"/>
              <a:t>25.8.2011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2167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3C366-4BE1-4F81-A874-EAE66BA72DD6}" type="datetime1">
              <a:rPr lang="cs-CZ" smtClean="0"/>
              <a:t>25.8.2011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230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D2A1B-A3CB-4681-A3F3-AFFEC51E45A4}" type="datetime1">
              <a:rPr lang="cs-CZ" smtClean="0"/>
              <a:t>25.8.2011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763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C7E25-6C9A-4883-BBB8-396A00531F1C}" type="datetime1">
              <a:rPr lang="cs-CZ" smtClean="0"/>
              <a:t>25.8.2011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083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6F8-ECC7-4F0E-972C-CF942FF03AE1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9327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6EF1-260D-4E5F-834F-6BE18F9AB591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7470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CC"/>
            </a:gs>
            <a:gs pos="100000">
              <a:schemeClr val="bg1"/>
            </a:gs>
            <a:gs pos="100000">
              <a:schemeClr val="bg1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120CAE-D287-4CD6-BCC0-5E53A6EEFE74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83849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3" name="click.wav"/>
          </p:stSnd>
        </p:sndAc>
      </p:transition>
    </mc:Choice>
    <mc:Fallback xmlns="">
      <p:transition spd="slow">
        <p:fade/>
        <p:sndAc>
          <p:stSnd>
            <p:snd r:embed="rId14" name="click.wav"/>
          </p:stSnd>
        </p:sndAc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image" Target="../media/image1.gif"/><Relationship Id="rId7" Type="http://schemas.openxmlformats.org/officeDocument/2006/relationships/image" Target="../media/image5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g"/><Relationship Id="rId5" Type="http://schemas.openxmlformats.org/officeDocument/2006/relationships/image" Target="../media/image3.jpg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audio" Target="../media/audio1.wav"/><Relationship Id="rId7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g"/><Relationship Id="rId5" Type="http://schemas.openxmlformats.org/officeDocument/2006/relationships/image" Target="../media/image3.jpg"/><Relationship Id="rId4" Type="http://schemas.openxmlformats.org/officeDocument/2006/relationships/image" Target="../media/image2.jpg"/><Relationship Id="rId9" Type="http://schemas.openxmlformats.org/officeDocument/2006/relationships/audio" Target="../media/audio1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image" Target="../media/image8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microsoft.com/office/2007/relationships/hdphoto" Target="../media/hdphoto1.wdp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slide" Target="slide15.xml"/><Relationship Id="rId4" Type="http://schemas.openxmlformats.org/officeDocument/2006/relationships/slide" Target="slide1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7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g"/><Relationship Id="rId5" Type="http://schemas.openxmlformats.org/officeDocument/2006/relationships/slide" Target="slide16.xml"/><Relationship Id="rId4" Type="http://schemas.openxmlformats.org/officeDocument/2006/relationships/slide" Target="slide19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slide" Target="slide17.xml"/><Relationship Id="rId7" Type="http://schemas.openxmlformats.org/officeDocument/2006/relationships/image" Target="../media/image16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g"/><Relationship Id="rId5" Type="http://schemas.openxmlformats.org/officeDocument/2006/relationships/slide" Target="slide20.xml"/><Relationship Id="rId4" Type="http://schemas.openxmlformats.org/officeDocument/2006/relationships/image" Target="../media/image14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21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20.GIF"/><Relationship Id="rId5" Type="http://schemas.openxmlformats.org/officeDocument/2006/relationships/image" Target="../media/image19.png"/><Relationship Id="rId4" Type="http://schemas.openxmlformats.org/officeDocument/2006/relationships/slide" Target="slide9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21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20.GIF"/><Relationship Id="rId5" Type="http://schemas.openxmlformats.org/officeDocument/2006/relationships/image" Target="../media/image19.png"/><Relationship Id="rId4" Type="http://schemas.openxmlformats.org/officeDocument/2006/relationships/slide" Target="slide10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21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20.GIF"/><Relationship Id="rId5" Type="http://schemas.openxmlformats.org/officeDocument/2006/relationships/image" Target="../media/image19.png"/><Relationship Id="rId4" Type="http://schemas.openxmlformats.org/officeDocument/2006/relationships/slide" Target="slide11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3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22.PNG"/><Relationship Id="rId5" Type="http://schemas.openxmlformats.org/officeDocument/2006/relationships/slide" Target="slide9.xml"/><Relationship Id="rId4" Type="http://schemas.openxmlformats.org/officeDocument/2006/relationships/audio" Target="../media/audio1.wav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3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22.PNG"/><Relationship Id="rId5" Type="http://schemas.openxmlformats.org/officeDocument/2006/relationships/slide" Target="slide10.xml"/><Relationship Id="rId4" Type="http://schemas.openxmlformats.org/officeDocument/2006/relationships/audio" Target="../media/audio1.wav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3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22.PNG"/><Relationship Id="rId5" Type="http://schemas.openxmlformats.org/officeDocument/2006/relationships/slide" Target="slide11.xml"/><Relationship Id="rId4" Type="http://schemas.openxmlformats.org/officeDocument/2006/relationships/audio" Target="../media/audio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64836695"/>
              </p:ext>
            </p:extLst>
          </p:nvPr>
        </p:nvGraphicFramePr>
        <p:xfrm>
          <a:off x="107504" y="4941168"/>
          <a:ext cx="8928992" cy="1832198"/>
        </p:xfrm>
        <a:graphic>
          <a:graphicData uri="http://schemas.openxmlformats.org/drawingml/2006/table">
            <a:tbl>
              <a:tblPr>
                <a:solidFill>
                  <a:srgbClr val="FFFFEB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tableStyleId>{69C7853C-536D-4A76-A0AE-DD22124D55A5}</a:tableStyleId>
              </a:tblPr>
              <a:tblGrid>
                <a:gridCol w="2160240"/>
                <a:gridCol w="6768752"/>
              </a:tblGrid>
              <a:tr h="327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/>
                        <a:t>Číslo projektu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>
                          <a:effectLst/>
                        </a:rPr>
                        <a:t>CZ.1.07/1.4.00/21.1405</a:t>
                      </a:r>
                      <a:endParaRPr lang="cs-CZ" sz="19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/>
                </a:tc>
              </a:tr>
              <a:tr h="4078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/>
                        <a:t>Název sady materiálů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 smtClean="0">
                          <a:effectLst/>
                        </a:rPr>
                        <a:t>Informatika 8. ročník (volitelný předmět)</a:t>
                      </a:r>
                      <a:endParaRPr lang="cs-CZ" sz="1900" b="1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/>
                </a:tc>
              </a:tr>
              <a:tr h="4084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/>
                        <a:t>Název materiálu</a:t>
                      </a: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 smtClean="0">
                          <a:effectLst/>
                        </a:rPr>
                        <a:t>VY_32_INOVACE_16_</a:t>
                      </a:r>
                      <a:r>
                        <a:rPr lang="cs-CZ" sz="19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Tvorba prezentací –</a:t>
                      </a:r>
                      <a:r>
                        <a:rPr lang="cs-CZ" sz="1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900" b="1" dirty="0" smtClean="0">
                          <a:effectLst/>
                        </a:rPr>
                        <a:t>PowerPoint</a:t>
                      </a:r>
                      <a:r>
                        <a:rPr lang="cs-CZ" sz="1900" b="1" baseline="0" dirty="0" smtClean="0">
                          <a:effectLst/>
                        </a:rPr>
                        <a:t> –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baseline="0" dirty="0" smtClean="0">
                          <a:effectLst/>
                        </a:rPr>
                        <a:t>– </a:t>
                      </a:r>
                      <a:r>
                        <a:rPr lang="cs-CZ" sz="1900" b="1" baseline="0" dirty="0" smtClean="0">
                          <a:effectLst/>
                        </a:rPr>
                        <a:t>Vložení obrázku</a:t>
                      </a:r>
                      <a:endParaRPr lang="cs-CZ" sz="1900" b="1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/>
                </a:tc>
              </a:tr>
              <a:tr h="4078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/>
                        <a:t>Autor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 smtClean="0">
                          <a:effectLst/>
                        </a:rPr>
                        <a:t>Mgr. Ladislav Králíček</a:t>
                      </a:r>
                      <a:endParaRPr lang="cs-CZ" sz="1900" b="1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/>
                </a:tc>
              </a:tr>
            </a:tbl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1008" y="1460589"/>
            <a:ext cx="3411228" cy="341122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136" y="116632"/>
            <a:ext cx="1498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3368" y="128194"/>
            <a:ext cx="9398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5536" y="116632"/>
            <a:ext cx="15367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3768" y="116632"/>
            <a:ext cx="990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2602316" y="1124744"/>
            <a:ext cx="4067460" cy="369332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3175"/>
                <a:solidFill>
                  <a:schemeClr val="tx2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INVESTICE  DO  ROZVOJE  VZDĚLÁVÁNÍ</a:t>
            </a:r>
            <a:endParaRPr lang="cs-CZ" b="1" spc="50" dirty="0">
              <a:ln w="3175"/>
              <a:solidFill>
                <a:schemeClr val="tx2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09338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600"/>
                            </p:stCondLst>
                            <p:childTnLst>
                              <p:par>
                                <p:cTn id="17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700"/>
                            </p:stCondLst>
                            <p:childTnLst>
                              <p:par>
                                <p:cTn id="22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800"/>
                            </p:stCondLst>
                            <p:childTnLst>
                              <p:par>
                                <p:cTn id="27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900"/>
                            </p:stCondLst>
                            <p:childTnLst>
                              <p:par>
                                <p:cTn id="32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45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56744" y="1916832"/>
            <a:ext cx="8430513" cy="193899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  <a:reflection blurRad="6350" stA="50000" endA="300" endPos="50000" dist="29997" dir="5400000" sy="-100000" algn="bl" rotWithShape="0"/>
                </a:effectLst>
                <a:latin typeface="Brooklyn" pitchFamily="2" charset="0"/>
              </a:rPr>
              <a:t>VLOŽENÍ  OBRÁZKU</a:t>
            </a:r>
          </a:p>
          <a:p>
            <a:pPr algn="ctr"/>
            <a:r>
              <a:rPr lang="cs-CZ" sz="6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  <a:reflection blurRad="6350" stA="50000" endA="300" endPos="50000" dist="29997" dir="5400000" sy="-100000" algn="bl" rotWithShape="0"/>
                </a:effectLst>
                <a:latin typeface="Brooklyn" pitchFamily="2" charset="0"/>
              </a:rPr>
              <a:t>DO  PREZENTACE</a:t>
            </a:r>
            <a:endParaRPr lang="cs-CZ" sz="60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  <a:reflection blurRad="6350" stA="50000" endA="300" endPos="50000" dist="29997" dir="5400000" sy="-100000" algn="bl" rotWithShape="0"/>
              </a:effectLst>
              <a:latin typeface="Brooklyn" pitchFamily="2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5301208"/>
            <a:ext cx="1498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5312770"/>
            <a:ext cx="9398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5301208"/>
            <a:ext cx="15367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5301208"/>
            <a:ext cx="990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2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295635" y="52399"/>
            <a:ext cx="6372709" cy="640297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InflateBottom">
              <a:avLst/>
            </a:prstTxWarp>
            <a:spAutoFit/>
            <a:scene3d>
              <a:camera prst="orthographicFron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800" b="1" cap="none" spc="50" dirty="0" smtClean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POWERPOINT</a:t>
            </a:r>
            <a:endParaRPr lang="cs-CZ" sz="8800" b="1" cap="none" spc="50" dirty="0">
              <a:ln w="11430"/>
              <a:solidFill>
                <a:schemeClr val="accent5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Podnadpis 2"/>
          <p:cNvSpPr txBox="1">
            <a:spLocks/>
          </p:cNvSpPr>
          <p:nvPr/>
        </p:nvSpPr>
        <p:spPr>
          <a:xfrm>
            <a:off x="3131840" y="6342872"/>
            <a:ext cx="3960440" cy="40689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b="1" i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Mgr. Ladislav Králíček, 2. ZŠ Dobříš, 2011</a:t>
            </a:r>
            <a:endParaRPr lang="cs-CZ" sz="1800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9039" y="6343187"/>
            <a:ext cx="391018" cy="391018"/>
          </a:xfrm>
          <a:prstGeom prst="rect">
            <a:avLst/>
          </a:prstGeom>
          <a:ln w="3175" cap="sq">
            <a:solidFill>
              <a:schemeClr val="accent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66665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5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750"/>
                            </p:stCondLst>
                            <p:childTnLst>
                              <p:par>
                                <p:cTn id="2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250"/>
                            </p:stCondLst>
                            <p:childTnLst>
                              <p:par>
                                <p:cTn id="3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5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/>
      <p:bldP spid="12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332656"/>
            <a:ext cx="77048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① 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Klikneme na záložku Vložení :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88032" y="3331045"/>
            <a:ext cx="84604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② 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otevřené liště zvolíme Obrázek :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3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196752"/>
            <a:ext cx="8928992" cy="1872208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4344313"/>
            <a:ext cx="8928992" cy="1820991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4726136"/>
            <a:ext cx="1270000" cy="1727200"/>
          </a:xfrm>
          <a:prstGeom prst="rect">
            <a:avLst/>
          </a:prstGeom>
          <a:ln w="38100">
            <a:solidFill>
              <a:srgbClr val="FF0000"/>
            </a:solidFill>
          </a:ln>
        </p:spPr>
      </p:pic>
      <p:sp>
        <p:nvSpPr>
          <p:cNvPr id="12" name="Obdélník 11"/>
          <p:cNvSpPr/>
          <p:nvPr/>
        </p:nvSpPr>
        <p:spPr>
          <a:xfrm>
            <a:off x="5947863" y="10757"/>
            <a:ext cx="3186513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VLOŽENÍ  </a:t>
            </a:r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OBRÁZKU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99444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5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875"/>
                            </p:stCondLst>
                            <p:childTnLst>
                              <p:par>
                                <p:cTn id="2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950"/>
                            </p:stCondLst>
                            <p:childTnLst>
                              <p:par>
                                <p:cTn id="40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3450"/>
                            </p:stCondLst>
                            <p:childTnLst>
                              <p:par>
                                <p:cTn id="46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12" grpId="0"/>
      <p:bldP spid="12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7504" y="116632"/>
            <a:ext cx="90268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③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Najdeme umístění obrázku, který hodláme</a:t>
            </a:r>
          </a:p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prezentace umístit, a klikneme na Otevřít :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4</a:t>
            </a:fld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482810"/>
            <a:ext cx="8784976" cy="5388119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5947863" y="10757"/>
            <a:ext cx="3186513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VLOŽENÍ  </a:t>
            </a:r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OBRÁZKU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42910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5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100"/>
                            </p:stCondLst>
                            <p:childTnLst>
                              <p:par>
                                <p:cTn id="25" presetID="2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750" accel="5000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750" accel="5000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6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52128" y="692696"/>
            <a:ext cx="846834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④ 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takto vloženým obrázkem lze díky příkazu Formát udělat různé úpravy :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5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535" y="2492896"/>
            <a:ext cx="42129017" cy="3528392"/>
          </a:xfrm>
          <a:prstGeom prst="rect">
            <a:avLst/>
          </a:prstGeom>
          <a:ln w="19050">
            <a:solidFill>
              <a:srgbClr val="002060"/>
            </a:solidFill>
          </a:ln>
        </p:spPr>
      </p:pic>
      <p:sp>
        <p:nvSpPr>
          <p:cNvPr id="6" name="Obdélník 5"/>
          <p:cNvSpPr/>
          <p:nvPr/>
        </p:nvSpPr>
        <p:spPr>
          <a:xfrm>
            <a:off x="5947863" y="10757"/>
            <a:ext cx="3186513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VLOŽENÍ  </a:t>
            </a:r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OBRÁZKU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24921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5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750"/>
                            </p:stCondLst>
                            <p:childTnLst>
                              <p:par>
                                <p:cTn id="2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750"/>
                            </p:stCondLst>
                            <p:childTnLst>
                              <p:par>
                                <p:cTn id="31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1.85185E-6 L -3.69583 0.00533 " pathEditMode="relative" rAng="0" ptsTypes="AA">
                                      <p:cBhvr>
                                        <p:cTn id="32" dur="3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4792" y="2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6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139279"/>
            <a:ext cx="7920880" cy="769441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400" b="1" dirty="0" smtClean="0">
                <a:ln w="11430">
                  <a:solidFill>
                    <a:schemeClr val="tx1"/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Ukázky možností úprav obrázků :</a:t>
            </a:r>
            <a:endParaRPr lang="cs-CZ" sz="4400" b="1" dirty="0">
              <a:ln w="11430">
                <a:solidFill>
                  <a:schemeClr val="tx1"/>
                </a:solidFill>
              </a:ln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6</a:t>
            </a:fld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179512" y="1340768"/>
            <a:ext cx="305346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905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Grafické efekty</a:t>
            </a:r>
            <a:endParaRPr lang="cs-CZ" sz="3600" b="1" cap="none" spc="0" dirty="0">
              <a:ln w="19050" cmpd="sng">
                <a:solidFill>
                  <a:schemeClr val="tx1"/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87013" y="1351721"/>
            <a:ext cx="2743200" cy="1625600"/>
          </a:xfrm>
          <a:prstGeom prst="rect">
            <a:avLst/>
          </a:prstGeom>
          <a:ln w="3175" cap="sq">
            <a:solidFill>
              <a:schemeClr val="accent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PencilGrayscale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3709" y="1351721"/>
            <a:ext cx="2743200" cy="1625600"/>
          </a:xfrm>
          <a:prstGeom prst="rect">
            <a:avLst/>
          </a:prstGeom>
          <a:ln w="3175">
            <a:solidFill>
              <a:schemeClr val="accent1"/>
            </a:solidFill>
          </a:ln>
        </p:spPr>
      </p:pic>
      <p:sp>
        <p:nvSpPr>
          <p:cNvPr id="9" name="Obdélník 8"/>
          <p:cNvSpPr/>
          <p:nvPr/>
        </p:nvSpPr>
        <p:spPr>
          <a:xfrm>
            <a:off x="187556" y="3225481"/>
            <a:ext cx="2747355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905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Styly obrázků</a:t>
            </a:r>
            <a:endParaRPr lang="cs-CZ" sz="3600" b="1" cap="none" spc="0" dirty="0">
              <a:ln w="19050" cmpd="sng">
                <a:solidFill>
                  <a:schemeClr val="tx1"/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87013" y="3212976"/>
            <a:ext cx="2743200" cy="1625600"/>
          </a:xfrm>
          <a:prstGeom prst="rect">
            <a:avLst/>
          </a:prstGeom>
          <a:ln w="28575" cap="rnd">
            <a:solidFill>
              <a:schemeClr val="tx2">
                <a:lumMod val="5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3709" y="3212976"/>
            <a:ext cx="2743200" cy="1625600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19050" cap="sq">
            <a:solidFill>
              <a:schemeClr val="tx2">
                <a:lumMod val="50000"/>
              </a:schemeClr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87013" y="5042318"/>
            <a:ext cx="2743200" cy="1625600"/>
          </a:xfrm>
          <a:prstGeom prst="roundRect">
            <a:avLst>
              <a:gd name="adj" fmla="val 16667"/>
            </a:avLst>
          </a:prstGeom>
          <a:ln w="12700">
            <a:solidFill>
              <a:schemeClr val="tx1"/>
            </a:solidFill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3709" y="5042318"/>
            <a:ext cx="2743200" cy="1625600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320" y="4716099"/>
            <a:ext cx="2743200" cy="1625600"/>
          </a:xfrm>
          <a:prstGeom prst="rect">
            <a:avLst/>
          </a:prstGeom>
          <a:ln w="3175" cap="sq">
            <a:solidFill>
              <a:schemeClr val="accent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5" name="TextovéPole 14"/>
          <p:cNvSpPr txBox="1"/>
          <p:nvPr/>
        </p:nvSpPr>
        <p:spPr>
          <a:xfrm>
            <a:off x="395536" y="1844824"/>
            <a:ext cx="26484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(1 příklad z mnoha)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93469" y="3717032"/>
            <a:ext cx="27943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(4 příklady z mnoha)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644008" y="1412776"/>
            <a:ext cx="11288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ORIGINÁL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570957" y="4787860"/>
            <a:ext cx="11288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ORIGINÁL</a:t>
            </a:r>
            <a:endParaRPr lang="cs-CZ" b="1" dirty="0"/>
          </a:p>
        </p:txBody>
      </p:sp>
      <p:sp>
        <p:nvSpPr>
          <p:cNvPr id="19" name="Obdélník 18"/>
          <p:cNvSpPr/>
          <p:nvPr/>
        </p:nvSpPr>
        <p:spPr>
          <a:xfrm>
            <a:off x="5947863" y="10757"/>
            <a:ext cx="3186513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VLOŽENÍ  </a:t>
            </a:r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OBRÁZKU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89385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9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5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75"/>
                            </p:stCondLst>
                            <p:childTnLst>
                              <p:par>
                                <p:cTn id="3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75"/>
                            </p:stCondLst>
                            <p:childTnLst>
                              <p:par>
                                <p:cTn id="3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575"/>
                            </p:stCondLst>
                            <p:childTnLst>
                              <p:par>
                                <p:cTn id="4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075"/>
                            </p:stCondLst>
                            <p:childTnLst>
                              <p:par>
                                <p:cTn id="5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250" tmFilter="0,0; .5, 1; 1, 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525"/>
                            </p:stCondLst>
                            <p:childTnLst>
                              <p:par>
                                <p:cTn id="6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025"/>
                            </p:stCondLst>
                            <p:childTnLst>
                              <p:par>
                                <p:cTn id="7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1525"/>
                            </p:stCondLst>
                            <p:childTnLst>
                              <p:par>
                                <p:cTn id="7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2025"/>
                            </p:stCondLst>
                            <p:childTnLst>
                              <p:par>
                                <p:cTn id="84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3025"/>
                            </p:stCondLst>
                            <p:childTnLst>
                              <p:par>
                                <p:cTn id="9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4025"/>
                            </p:stCondLst>
                            <p:childTnLst>
                              <p:par>
                                <p:cTn id="98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5025"/>
                            </p:stCondLst>
                            <p:childTnLst>
                              <p:par>
                                <p:cTn id="10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2" grpId="0"/>
      <p:bldP spid="9" grpId="0"/>
      <p:bldP spid="15" grpId="0"/>
      <p:bldP spid="16" grpId="0"/>
      <p:bldP spid="17" grpId="0"/>
      <p:bldP spid="18" grpId="0"/>
      <p:bldP spid="19" grpId="0"/>
      <p:bldP spid="19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87013" y="5042318"/>
            <a:ext cx="2743200" cy="1625600"/>
          </a:xfrm>
          <a:prstGeom prst="rect">
            <a:avLst/>
          </a:prstGeom>
          <a:ln w="3175" cap="sq">
            <a:solidFill>
              <a:schemeClr val="accent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7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373296" y="0"/>
            <a:ext cx="2770502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VLOŽENÍ  OBRÁZKŮ</a:t>
            </a:r>
            <a:endParaRPr lang="cs-CZ" sz="2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250728" y="332656"/>
            <a:ext cx="2737096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1905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Ohraničení</a:t>
            </a:r>
          </a:p>
          <a:p>
            <a:pPr algn="ctr"/>
            <a:r>
              <a:rPr lang="cs-CZ" sz="4400" b="1" cap="none" spc="0" dirty="0" smtClean="0">
                <a:ln w="1905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obrázku</a:t>
            </a:r>
            <a:endParaRPr lang="cs-CZ" sz="4400" b="1" cap="none" spc="0" dirty="0">
              <a:ln w="19050" cmpd="sng">
                <a:solidFill>
                  <a:schemeClr val="tx1"/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87013" y="718101"/>
            <a:ext cx="2743200" cy="1625600"/>
          </a:xfrm>
          <a:prstGeom prst="rect">
            <a:avLst/>
          </a:prstGeom>
          <a:ln w="3175" cap="sq">
            <a:solidFill>
              <a:schemeClr val="accent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6887" y="718101"/>
            <a:ext cx="2743200" cy="1625600"/>
          </a:xfrm>
          <a:prstGeom prst="rect">
            <a:avLst/>
          </a:prstGeom>
          <a:ln w="88900" cmpd="thickThin">
            <a:solidFill>
              <a:srgbClr val="FF0000"/>
            </a:solidFill>
          </a:ln>
        </p:spPr>
      </p:pic>
      <p:sp>
        <p:nvSpPr>
          <p:cNvPr id="9" name="Obdélník 8"/>
          <p:cNvSpPr/>
          <p:nvPr/>
        </p:nvSpPr>
        <p:spPr>
          <a:xfrm>
            <a:off x="783494" y="5030486"/>
            <a:ext cx="162826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4400" b="1" cap="none" spc="0" dirty="0" smtClean="0">
                <a:ln w="1905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Otočit</a:t>
            </a:r>
            <a:endParaRPr lang="cs-CZ" sz="4400" b="1" cap="none" spc="0" dirty="0">
              <a:ln w="19050" cmpd="sng">
                <a:solidFill>
                  <a:schemeClr val="tx1"/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87013" y="2735846"/>
            <a:ext cx="2743200" cy="1625600"/>
          </a:xfrm>
          <a:prstGeom prst="rect">
            <a:avLst/>
          </a:prstGeom>
          <a:ln w="88900" cap="rnd" cmpd="thickThin">
            <a:solidFill>
              <a:schemeClr val="accent2">
                <a:lumMod val="75000"/>
              </a:schemeClr>
            </a:solidFill>
            <a:prstDash val="sysDash"/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319" y="2735846"/>
            <a:ext cx="2743200" cy="1625600"/>
          </a:xfrm>
          <a:prstGeom prst="rect">
            <a:avLst/>
          </a:prstGeom>
          <a:ln w="57150">
            <a:solidFill>
              <a:srgbClr val="00B050"/>
            </a:solidFill>
            <a:prstDash val="sysDash"/>
          </a:ln>
        </p:spPr>
      </p:pic>
      <p:sp>
        <p:nvSpPr>
          <p:cNvPr id="15" name="TextovéPole 14"/>
          <p:cNvSpPr txBox="1"/>
          <p:nvPr/>
        </p:nvSpPr>
        <p:spPr>
          <a:xfrm>
            <a:off x="265477" y="1743199"/>
            <a:ext cx="27943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b="1" dirty="0" smtClean="0"/>
              <a:t>(4 příklady z mnoha)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67334" y="5847655"/>
            <a:ext cx="26484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b="1" dirty="0" smtClean="0"/>
              <a:t>(1 příklad z mnoha)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739309" y="764704"/>
            <a:ext cx="11288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ORIGINÁL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739309" y="5085184"/>
            <a:ext cx="11288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ORIGINÁL</a:t>
            </a:r>
            <a:endParaRPr lang="cs-CZ" b="1" dirty="0"/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6887" y="2735846"/>
            <a:ext cx="2743200" cy="1625600"/>
          </a:xfrm>
          <a:prstGeom prst="rect">
            <a:avLst/>
          </a:prstGeom>
          <a:ln w="120650" cmpd="tri">
            <a:solidFill>
              <a:schemeClr val="tx2">
                <a:lumMod val="50000"/>
              </a:schemeClr>
            </a:solidFill>
          </a:ln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206887" y="5042318"/>
            <a:ext cx="2743200" cy="1625600"/>
          </a:xfrm>
          <a:prstGeom prst="rect">
            <a:avLst/>
          </a:prstGeom>
          <a:ln w="3175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507649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5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65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150"/>
                            </p:stCondLst>
                            <p:childTnLst>
                              <p:par>
                                <p:cTn id="2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650"/>
                            </p:stCondLst>
                            <p:childTnLst>
                              <p:par>
                                <p:cTn id="3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150"/>
                            </p:stCondLst>
                            <p:childTnLst>
                              <p:par>
                                <p:cTn id="36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4150"/>
                            </p:stCondLst>
                            <p:childTnLst>
                              <p:par>
                                <p:cTn id="43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150"/>
                            </p:stCondLst>
                            <p:childTnLst>
                              <p:par>
                                <p:cTn id="50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6150"/>
                            </p:stCondLst>
                            <p:childTnLst>
                              <p:par>
                                <p:cTn id="57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250" tmFilter="0,0; .5, 1; 1, 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375"/>
                            </p:stCondLst>
                            <p:childTnLst>
                              <p:par>
                                <p:cTn id="7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875"/>
                            </p:stCondLst>
                            <p:childTnLst>
                              <p:par>
                                <p:cTn id="7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1375"/>
                            </p:stCondLst>
                            <p:childTnLst>
                              <p:par>
                                <p:cTn id="8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1875"/>
                            </p:stCondLst>
                            <p:childTnLst>
                              <p:par>
                                <p:cTn id="90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2" grpId="0"/>
      <p:bldP spid="9" grpId="0"/>
      <p:bldP spid="15" grpId="0"/>
      <p:bldP spid="16" grpId="0"/>
      <p:bldP spid="17" grpId="0"/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87013" y="4977004"/>
            <a:ext cx="2743200" cy="1625600"/>
          </a:xfrm>
          <a:prstGeom prst="rect">
            <a:avLst/>
          </a:prstGeom>
          <a:ln w="19050">
            <a:solidFill>
              <a:srgbClr val="00B050"/>
            </a:solidFill>
          </a:ln>
          <a:scene3d>
            <a:camera prst="orthographicFront"/>
            <a:lightRig rig="threePt" dir="t">
              <a:rot lat="0" lon="0" rev="3600000"/>
            </a:lightRig>
          </a:scene3d>
          <a:sp3d extrusionH="101600" contourW="19050" prstMaterial="dkEdge">
            <a:bevelT w="146050" prst="relaxedInset"/>
            <a:bevelB w="165100" h="114300" prst="coolSlant"/>
            <a:extrusionClr>
              <a:schemeClr val="bg1">
                <a:lumMod val="50000"/>
              </a:schemeClr>
            </a:extrusionClr>
          </a:sp3d>
        </p:spPr>
      </p:pic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8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373296" y="0"/>
            <a:ext cx="2770502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VLOŽENÍ  OBRÁZKŮ</a:t>
            </a:r>
            <a:endParaRPr lang="cs-CZ" sz="2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62808" y="169241"/>
            <a:ext cx="2481000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Efekty</a:t>
            </a:r>
          </a:p>
          <a:p>
            <a:pPr algn="ctr"/>
            <a:r>
              <a:rPr lang="cs-CZ" sz="5400" b="1" cap="none" spc="0" dirty="0" smtClean="0">
                <a:ln w="1905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obrázků</a:t>
            </a:r>
            <a:endParaRPr lang="cs-CZ" sz="5400" b="1" cap="none" spc="0" dirty="0">
              <a:ln w="19050" cmpd="sng">
                <a:solidFill>
                  <a:schemeClr val="tx1"/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87013" y="718101"/>
            <a:ext cx="2743200" cy="1625600"/>
          </a:xfrm>
          <a:prstGeom prst="rect">
            <a:avLst/>
          </a:prstGeom>
          <a:ln w="3175">
            <a:solidFill>
              <a:schemeClr val="accent1"/>
            </a:solidFill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6887" y="718101"/>
            <a:ext cx="2743200" cy="1625600"/>
          </a:xfrm>
          <a:prstGeom prst="rect">
            <a:avLst/>
          </a:prstGeom>
          <a:ln w="28575" cmpd="thickThin">
            <a:solidFill>
              <a:schemeClr val="accent4">
                <a:lumMod val="50000"/>
              </a:schemeClr>
            </a:solidFill>
            <a:prstDash val="solid"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87013" y="2735846"/>
            <a:ext cx="2743200" cy="1625600"/>
          </a:xfrm>
          <a:prstGeom prst="rect">
            <a:avLst/>
          </a:prstGeom>
          <a:ln w="12700" cap="rnd" cmpd="thickThin">
            <a:solidFill>
              <a:schemeClr val="tx2">
                <a:lumMod val="60000"/>
                <a:lumOff val="40000"/>
              </a:schemeClr>
            </a:solidFill>
            <a:prstDash val="sysDash"/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319" y="2735846"/>
            <a:ext cx="2743200" cy="1625600"/>
          </a:xfrm>
          <a:prstGeom prst="rect">
            <a:avLst/>
          </a:prstGeom>
          <a:ln w="19050">
            <a:solidFill>
              <a:schemeClr val="tx1"/>
            </a:solidFill>
            <a:prstDash val="solid"/>
          </a:ln>
          <a:effectLst>
            <a:reflection stA="63000" endPos="29000" dist="25400" dir="5400000" sy="-100000" algn="bl" rotWithShape="0"/>
          </a:effectLst>
        </p:spPr>
      </p:pic>
      <p:sp>
        <p:nvSpPr>
          <p:cNvPr id="15" name="TextovéPole 14"/>
          <p:cNvSpPr txBox="1"/>
          <p:nvPr/>
        </p:nvSpPr>
        <p:spPr>
          <a:xfrm>
            <a:off x="202090" y="1815207"/>
            <a:ext cx="28135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b="1" dirty="0" smtClean="0"/>
              <a:t>(7 příkladů z mnoha)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739309" y="810434"/>
            <a:ext cx="11288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ORIGINÁL</a:t>
            </a:r>
            <a:endParaRPr lang="cs-CZ" b="1" dirty="0"/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6887" y="2735846"/>
            <a:ext cx="2743200" cy="1625600"/>
          </a:xfrm>
          <a:prstGeom prst="rect">
            <a:avLst/>
          </a:prstGeom>
          <a:ln w="92075" cmpd="dbl"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perspectiveHeroicExtremeLeftFacing"/>
            <a:lightRig rig="threePt" dir="t"/>
          </a:scene3d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6887" y="4977004"/>
            <a:ext cx="2743200" cy="1625600"/>
          </a:xfrm>
          <a:prstGeom prst="rect">
            <a:avLst/>
          </a:prstGeom>
          <a:ln w="38100">
            <a:solidFill>
              <a:schemeClr val="accent2"/>
            </a:solidFill>
          </a:ln>
          <a:scene3d>
            <a:camera prst="perspectiveRelaxed"/>
            <a:lightRig rig="threePt" dir="t"/>
          </a:scene3d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049" y="4977004"/>
            <a:ext cx="2743200" cy="1625600"/>
          </a:xfrm>
          <a:prstGeom prst="rect">
            <a:avLst/>
          </a:prstGeom>
          <a:ln w="76200">
            <a:solidFill>
              <a:srgbClr val="FFC000"/>
            </a:solidFill>
          </a:ln>
          <a:effectLst>
            <a:glow rad="101600">
              <a:schemeClr val="accent4">
                <a:satMod val="175000"/>
                <a:alpha val="40000"/>
              </a:schemeClr>
            </a:glow>
            <a:softEdge rad="31750"/>
          </a:effectLst>
        </p:spPr>
      </p:pic>
    </p:spTree>
    <p:extLst>
      <p:ext uri="{BB962C8B-B14F-4D97-AF65-F5344CB8AC3E}">
        <p14:creationId xmlns:p14="http://schemas.microsoft.com/office/powerpoint/2010/main" val="2949358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5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5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50"/>
                            </p:stCondLst>
                            <p:childTnLst>
                              <p:par>
                                <p:cTn id="2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50"/>
                            </p:stCondLst>
                            <p:childTnLst>
                              <p:par>
                                <p:cTn id="3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050"/>
                            </p:stCondLst>
                            <p:childTnLst>
                              <p:par>
                                <p:cTn id="36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4050"/>
                            </p:stCondLst>
                            <p:childTnLst>
                              <p:par>
                                <p:cTn id="43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50"/>
                            </p:stCondLst>
                            <p:childTnLst>
                              <p:par>
                                <p:cTn id="50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6050"/>
                            </p:stCondLst>
                            <p:childTnLst>
                              <p:par>
                                <p:cTn id="57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7050"/>
                            </p:stCondLst>
                            <p:childTnLst>
                              <p:par>
                                <p:cTn id="64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8050"/>
                            </p:stCondLst>
                            <p:childTnLst>
                              <p:par>
                                <p:cTn id="7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9050"/>
                            </p:stCondLst>
                            <p:childTnLst>
                              <p:par>
                                <p:cTn id="78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2" grpId="0"/>
      <p:bldP spid="15" grpId="0"/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76458" y="85527"/>
            <a:ext cx="6754990" cy="169277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VLOŽENÍ  OBRÁZKŮ  DO  PREZENTACE</a:t>
            </a:r>
          </a:p>
          <a:p>
            <a:pPr algn="ctr"/>
            <a:r>
              <a:rPr lang="cs-CZ" sz="7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7504" y="1892270"/>
            <a:ext cx="90124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Mezi grafické úpravy obrázků nepatří :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304322" y="2924944"/>
            <a:ext cx="683802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a)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Automatické opravy</a:t>
            </a:r>
            <a:endParaRPr lang="cs-CZ" sz="5400" b="1" dirty="0">
              <a:ln w="28575">
                <a:solidFill>
                  <a:schemeClr val="accent1">
                    <a:lumMod val="7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11560" y="4149080"/>
            <a:ext cx="666515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b)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Komprese obrázků</a:t>
            </a:r>
            <a:endParaRPr lang="cs-CZ" sz="54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899592" y="5373216"/>
            <a:ext cx="522110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c)  </a:t>
            </a:r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5" action="ppaction://hlinksldjump"/>
              </a:rPr>
              <a:t>Obarvit pozadí</a:t>
            </a:r>
            <a:endParaRPr lang="cs-CZ" sz="5400" b="1" cap="none" spc="0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623397" y="5489937"/>
            <a:ext cx="245009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DALŠÍ</a:t>
            </a:r>
          </a:p>
          <a:p>
            <a:pPr algn="ctr"/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OTÁZKA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9318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12" grpId="0"/>
      <p:bldP spid="13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76459" y="85527"/>
            <a:ext cx="6754990" cy="169277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VLOŽENÍ  OBRÁZKŮ  DO  PREZENTACE</a:t>
            </a:r>
          </a:p>
          <a:p>
            <a:pPr algn="ctr"/>
            <a:r>
              <a:rPr lang="cs-CZ" sz="7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-13934" y="1916832"/>
            <a:ext cx="5322291" cy="12618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Jaký efekt byl použit</a:t>
            </a:r>
          </a:p>
          <a:p>
            <a:pPr algn="ctr"/>
            <a:r>
              <a:rPr lang="cs-CZ" sz="3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u tohoto obrázku?</a:t>
            </a:r>
            <a:endParaRPr lang="cs-CZ" sz="3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1331640" y="3573016"/>
            <a:ext cx="274549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a)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Odraz</a:t>
            </a:r>
            <a:endParaRPr lang="cs-CZ" sz="5400" b="1" dirty="0">
              <a:ln w="28575">
                <a:solidFill>
                  <a:schemeClr val="accent1">
                    <a:lumMod val="7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174143" y="4656164"/>
            <a:ext cx="234397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b)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5" action="ppaction://hlinksldjump"/>
              </a:rPr>
              <a:t>Záře</a:t>
            </a:r>
            <a:endParaRPr lang="cs-CZ" sz="54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909305" y="5591719"/>
            <a:ext cx="328929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914400" indent="-914400">
              <a:buAutoNum type="alphaLcParenR" startAt="3"/>
            </a:pPr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Zkosení</a:t>
            </a:r>
            <a:endParaRPr lang="cs-CZ" sz="5400" b="1" cap="none" spc="0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660232" y="5489937"/>
            <a:ext cx="245009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DALŠÍ</a:t>
            </a:r>
          </a:p>
          <a:p>
            <a:pPr algn="ctr"/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OTÁZKA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10</a:t>
            </a:fld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3765" y="1806982"/>
            <a:ext cx="2743200" cy="1625600"/>
          </a:xfrm>
          <a:prstGeom prst="rect">
            <a:avLst/>
          </a:prstGeom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1870563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500"/>
                            </p:stCondLst>
                            <p:childTnLst>
                              <p:par>
                                <p:cTn id="36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12" grpId="0"/>
      <p:bldP spid="13" grpId="0"/>
      <p:bldP spid="1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56007" y="85527"/>
            <a:ext cx="6754991" cy="169277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VLOŽENÍ  OBRÁZKŮ  DO  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PREZENTACE</a:t>
            </a:r>
          </a:p>
          <a:p>
            <a:pPr algn="ctr"/>
            <a:r>
              <a:rPr lang="cs-CZ" sz="7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0782" y="2228671"/>
            <a:ext cx="885370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Co je vyobrazeno na tlačítku určenému</a:t>
            </a:r>
          </a:p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pro vkládání obrázku do prezentace ?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323527" y="4110881"/>
            <a:ext cx="74251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a)</a:t>
            </a:r>
            <a:endParaRPr lang="cs-CZ" sz="5400" b="1" dirty="0">
              <a:ln w="28575">
                <a:solidFill>
                  <a:schemeClr val="accent1">
                    <a:lumMod val="7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915815" y="4110881"/>
            <a:ext cx="77296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b)</a:t>
            </a:r>
            <a:endParaRPr lang="cs-CZ" sz="54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508104" y="4110881"/>
            <a:ext cx="69121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c)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6732240" y="6043935"/>
            <a:ext cx="235833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KLIKNI</a:t>
            </a:r>
            <a:endParaRPr lang="cs-CZ" sz="4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11</a:t>
            </a:fld>
            <a:endParaRPr lang="cs-CZ"/>
          </a:p>
        </p:txBody>
      </p:sp>
      <p:pic>
        <p:nvPicPr>
          <p:cNvPr id="4" name="Obrázek 3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1" y="4221089"/>
            <a:ext cx="1656183" cy="1656183"/>
          </a:xfrm>
          <a:prstGeom prst="rect">
            <a:avLst/>
          </a:prstGeom>
        </p:spPr>
      </p:pic>
      <p:pic>
        <p:nvPicPr>
          <p:cNvPr id="10" name="Obrázek 9">
            <a:hlinkClick r:id="rId5" action="ppaction://hlinksldjump"/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8044" y="4221088"/>
            <a:ext cx="1620059" cy="1620059"/>
          </a:xfrm>
          <a:prstGeom prst="rect">
            <a:avLst/>
          </a:prstGeom>
        </p:spPr>
      </p:pic>
      <p:pic>
        <p:nvPicPr>
          <p:cNvPr id="11" name="Obrázek 10">
            <a:hlinkClick r:id="rId5" action="ppaction://hlinksldjump"/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4365104"/>
            <a:ext cx="1296144" cy="1296144"/>
          </a:xfrm>
          <a:prstGeom prst="rect">
            <a:avLst/>
          </a:prstGeom>
          <a:ln w="28575">
            <a:solidFill>
              <a:schemeClr val="bg1">
                <a:lumMod val="6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2123531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500"/>
                            </p:stCondLst>
                            <p:childTnLst>
                              <p:par>
                                <p:cTn id="28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000"/>
                            </p:stCondLst>
                            <p:childTnLst>
                              <p:par>
                                <p:cTn id="40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500"/>
                            </p:stCondLst>
                            <p:childTnLst>
                              <p:par>
                                <p:cTn id="4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4500"/>
                            </p:stCondLst>
                            <p:childTnLst>
                              <p:par>
                                <p:cTn id="52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12" grpId="0"/>
      <p:bldP spid="13" grpId="0"/>
      <p:bldP spid="1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03532" y="570167"/>
            <a:ext cx="571500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714500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143250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572000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000871" y="570167"/>
            <a:ext cx="1428493" cy="1436023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71450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14325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57200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00075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71450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14325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57200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00075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71450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14325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57200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001008" y="4857750"/>
            <a:ext cx="1424341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67" name="TextovéPole 19"/>
          <p:cNvSpPr txBox="1">
            <a:spLocks noChangeArrowheads="1"/>
          </p:cNvSpPr>
          <p:nvPr/>
        </p:nvSpPr>
        <p:spPr bwMode="auto">
          <a:xfrm>
            <a:off x="1071563" y="57150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2068" name="TextovéPole 20"/>
          <p:cNvSpPr txBox="1">
            <a:spLocks noChangeArrowheads="1"/>
          </p:cNvSpPr>
          <p:nvPr/>
        </p:nvSpPr>
        <p:spPr bwMode="auto">
          <a:xfrm>
            <a:off x="1071563" y="200025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2069" name="TextovéPole 21"/>
          <p:cNvSpPr txBox="1">
            <a:spLocks noChangeArrowheads="1"/>
          </p:cNvSpPr>
          <p:nvPr/>
        </p:nvSpPr>
        <p:spPr bwMode="auto">
          <a:xfrm>
            <a:off x="1071563" y="342900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2070" name="TextovéPole 22"/>
          <p:cNvSpPr txBox="1">
            <a:spLocks noChangeArrowheads="1"/>
          </p:cNvSpPr>
          <p:nvPr/>
        </p:nvSpPr>
        <p:spPr bwMode="auto">
          <a:xfrm>
            <a:off x="1071563" y="485775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D</a:t>
            </a:r>
          </a:p>
        </p:txBody>
      </p:sp>
      <p:sp>
        <p:nvSpPr>
          <p:cNvPr id="2071" name="TextovéPole 23"/>
          <p:cNvSpPr txBox="1">
            <a:spLocks noChangeArrowheads="1"/>
          </p:cNvSpPr>
          <p:nvPr/>
        </p:nvSpPr>
        <p:spPr bwMode="auto">
          <a:xfrm>
            <a:off x="1692275" y="0"/>
            <a:ext cx="1500188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1</a:t>
            </a:r>
          </a:p>
        </p:txBody>
      </p:sp>
      <p:sp>
        <p:nvSpPr>
          <p:cNvPr id="2072" name="TextovéPole 24"/>
          <p:cNvSpPr txBox="1">
            <a:spLocks noChangeArrowheads="1"/>
          </p:cNvSpPr>
          <p:nvPr/>
        </p:nvSpPr>
        <p:spPr bwMode="auto">
          <a:xfrm>
            <a:off x="3071813" y="0"/>
            <a:ext cx="1500187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2</a:t>
            </a:r>
          </a:p>
        </p:txBody>
      </p:sp>
      <p:sp>
        <p:nvSpPr>
          <p:cNvPr id="2073" name="TextovéPole 25"/>
          <p:cNvSpPr txBox="1">
            <a:spLocks noChangeArrowheads="1"/>
          </p:cNvSpPr>
          <p:nvPr/>
        </p:nvSpPr>
        <p:spPr bwMode="auto">
          <a:xfrm>
            <a:off x="4572000" y="0"/>
            <a:ext cx="1500188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3</a:t>
            </a:r>
          </a:p>
        </p:txBody>
      </p:sp>
      <p:sp>
        <p:nvSpPr>
          <p:cNvPr id="2074" name="TextovéPole 27"/>
          <p:cNvSpPr txBox="1">
            <a:spLocks noChangeArrowheads="1"/>
          </p:cNvSpPr>
          <p:nvPr/>
        </p:nvSpPr>
        <p:spPr bwMode="auto">
          <a:xfrm>
            <a:off x="5973763" y="0"/>
            <a:ext cx="1500187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4</a:t>
            </a:r>
          </a:p>
        </p:txBody>
      </p:sp>
      <p:sp>
        <p:nvSpPr>
          <p:cNvPr id="2075" name="TextovéPole 28"/>
          <p:cNvSpPr txBox="1">
            <a:spLocks noChangeArrowheads="1"/>
          </p:cNvSpPr>
          <p:nvPr/>
        </p:nvSpPr>
        <p:spPr bwMode="auto">
          <a:xfrm>
            <a:off x="611560" y="6357938"/>
            <a:ext cx="820891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2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O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dkryj </a:t>
            </a:r>
            <a:r>
              <a:rPr lang="cs-CZ" sz="2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jednotlivá 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okénka a uhodni, co je na obrázku.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7728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 nodeType="clickPar">
                      <p:stCondLst>
                        <p:cond delay="0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 nodeType="clickPar">
                      <p:stCondLst>
                        <p:cond delay="0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 nodeType="clickPar">
                      <p:stCondLst>
                        <p:cond delay="0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 nodeType="clickPar">
                      <p:stCondLst>
                        <p:cond delay="0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 nodeType="clickPar">
                      <p:stCondLst>
                        <p:cond delay="0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 nodeType="clickPar">
                      <p:stCondLst>
                        <p:cond delay="0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 nodeType="clickPar">
                      <p:stCondLst>
                        <p:cond delay="0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 nodeType="clickPar">
                      <p:stCondLst>
                        <p:cond delay="0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 nodeType="clickPar">
                      <p:stCondLst>
                        <p:cond delay="0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8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 nodeType="clickPar">
                      <p:stCondLst>
                        <p:cond delay="0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 nodeType="clickPar">
                      <p:stCondLst>
                        <p:cond delay="0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01385" y="0"/>
            <a:ext cx="675499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VLOŽENÍ  OBRÁZKŮ  DO  PREZENTACE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63825" y="980728"/>
            <a:ext cx="84683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POUŽITÉ  ZDROJE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13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99770" y="1988840"/>
            <a:ext cx="7886390" cy="40010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http://www.nvf.cz/profuturo/logo_esf.jpg</a:t>
            </a:r>
          </a:p>
          <a:p>
            <a:r>
              <a:rPr lang="cs-CZ" sz="2000" dirty="0" smtClean="0"/>
              <a:t>http://repeatingislands.files-wordpress.com/2009/06/eu-logo.jpg</a:t>
            </a:r>
          </a:p>
          <a:p>
            <a:r>
              <a:rPr lang="cs-CZ" sz="2000" dirty="0" smtClean="0"/>
              <a:t>http://www.teiresias.muni.cz/gifs/web/msmt-logo.gif</a:t>
            </a:r>
          </a:p>
          <a:p>
            <a:r>
              <a:rPr lang="cs-CZ" sz="2000" dirty="0" smtClean="0"/>
              <a:t>http://www.ucitelskyzpravodaj.cz/Portals/5/tema/Logo_OP_VK.jpg</a:t>
            </a:r>
          </a:p>
          <a:p>
            <a:r>
              <a:rPr lang="cs-CZ" sz="2000" dirty="0"/>
              <a:t>http://office.microsoft.com/cs-cz/images/results.aspx?qu=</a:t>
            </a:r>
          </a:p>
          <a:p>
            <a:r>
              <a:rPr lang="cs-CZ" sz="2000" dirty="0"/>
              <a:t>palec#ai:MC900441321|</a:t>
            </a:r>
          </a:p>
          <a:p>
            <a:r>
              <a:rPr lang="cs-CZ" sz="2000" dirty="0"/>
              <a:t>http://office.microsoft.com/cs-cz/images/results.aspx?qu=aplaus&amp;origin=</a:t>
            </a:r>
          </a:p>
          <a:p>
            <a:r>
              <a:rPr lang="cs-CZ" sz="2000" dirty="0"/>
              <a:t>FX010132103#ai:MM900041090|</a:t>
            </a:r>
          </a:p>
          <a:p>
            <a:r>
              <a:rPr lang="cs-CZ" sz="2000" dirty="0"/>
              <a:t>http://</a:t>
            </a:r>
            <a:r>
              <a:rPr lang="cs-CZ" sz="2000" dirty="0" smtClean="0"/>
              <a:t>www.freesound.org/samplesViewSingle.php?id=33658</a:t>
            </a:r>
          </a:p>
          <a:p>
            <a:r>
              <a:rPr lang="cs-CZ" sz="2000" dirty="0"/>
              <a:t>http://</a:t>
            </a:r>
            <a:r>
              <a:rPr lang="cs-CZ" sz="2000" dirty="0" smtClean="0"/>
              <a:t>www.freedigitalphotos.net/images/51361co8dxmw7av.jpg</a:t>
            </a:r>
            <a:endParaRPr lang="cs-CZ" sz="2000" dirty="0"/>
          </a:p>
          <a:p>
            <a:r>
              <a:rPr lang="cs-CZ" dirty="0"/>
              <a:t>http://</a:t>
            </a:r>
            <a:r>
              <a:rPr lang="cs-CZ" dirty="0" smtClean="0"/>
              <a:t>upload.wikimedia.org/wikipedia/commons/e/e3/Scanner.view.750pix.jpg</a:t>
            </a:r>
          </a:p>
          <a:p>
            <a:r>
              <a:rPr lang="cs-CZ" sz="2000" dirty="0"/>
              <a:t>http://www.freedigitalphotos.net/images/9978plvm2lgeg4.jpg</a:t>
            </a:r>
          </a:p>
          <a:p>
            <a:endParaRPr lang="cs-CZ" dirty="0"/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1397597" y="6372742"/>
            <a:ext cx="6400800" cy="406896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1800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Mgr. Ladislav Králíček, 2. ZŠ Dobříš, 2011</a:t>
            </a:r>
            <a:endParaRPr lang="cs-CZ" sz="1800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981220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5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8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01040" y="2204864"/>
            <a:ext cx="5043368" cy="1615827"/>
          </a:xfrm>
          <a:prstGeom prst="rect">
            <a:avLst/>
          </a:prstGeom>
          <a:noFill/>
          <a:effectLst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900" b="1" cap="none" spc="50" dirty="0" smtClean="0">
                <a:ln w="11430"/>
                <a:solidFill>
                  <a:srgbClr val="FFFF99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Brooklyn" pitchFamily="2" charset="0"/>
              </a:rPr>
              <a:t>KONEC</a:t>
            </a:r>
            <a:endParaRPr lang="cs-CZ" sz="9900" b="1" cap="none" spc="50" dirty="0">
              <a:ln w="11430"/>
              <a:solidFill>
                <a:srgbClr val="FFFF99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3244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224" y="1553008"/>
            <a:ext cx="8372806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Inverted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VÝBORNĚ !</a:t>
            </a:r>
          </a:p>
        </p:txBody>
      </p:sp>
      <p:sp>
        <p:nvSpPr>
          <p:cNvPr id="3" name="Zahnutá šipka doleva 2">
            <a:hlinkClick r:id="rId4" action="ppaction://hlinksldjump"/>
          </p:cNvPr>
          <p:cNvSpPr/>
          <p:nvPr/>
        </p:nvSpPr>
        <p:spPr>
          <a:xfrm>
            <a:off x="6904199" y="4437112"/>
            <a:ext cx="1296144" cy="1224136"/>
          </a:xfrm>
          <a:prstGeom prst="curvedLeftArrow">
            <a:avLst/>
          </a:prstGeom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39927" y="57654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15</a:t>
            </a:fld>
            <a:endParaRPr lang="cs-CZ"/>
          </a:p>
        </p:txBody>
      </p:sp>
      <p:pic>
        <p:nvPicPr>
          <p:cNvPr id="6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313" y="214313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613000"/>
            <a:ext cx="2096074" cy="20162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07" y="5886982"/>
            <a:ext cx="1190625" cy="9715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2319" y="5886982"/>
            <a:ext cx="1190625" cy="9715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5888561"/>
            <a:ext cx="1190625" cy="971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3985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" dur="474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231"/>
                            </p:stCondLst>
                            <p:childTnLst>
                              <p:par>
                                <p:cTn id="19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231"/>
                            </p:stCondLst>
                            <p:childTnLst>
                              <p:par>
                                <p:cTn id="30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7231"/>
                            </p:stCondLst>
                            <p:childTnLst>
                              <p:par>
                                <p:cTn id="41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8231"/>
                            </p:stCondLst>
                            <p:childTnLst>
                              <p:par>
                                <p:cTn id="52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8981"/>
                            </p:stCondLst>
                            <p:childTnLst>
                              <p:par>
                                <p:cTn id="5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1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3" grpId="0" animBg="1"/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224" y="1553008"/>
            <a:ext cx="8372806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Inverted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VÝBORNĚ !</a:t>
            </a:r>
          </a:p>
        </p:txBody>
      </p:sp>
      <p:sp>
        <p:nvSpPr>
          <p:cNvPr id="3" name="Zahnutá šipka doleva 2">
            <a:hlinkClick r:id="rId4" action="ppaction://hlinksldjump"/>
          </p:cNvPr>
          <p:cNvSpPr/>
          <p:nvPr/>
        </p:nvSpPr>
        <p:spPr>
          <a:xfrm>
            <a:off x="6904199" y="4437112"/>
            <a:ext cx="1296144" cy="1224136"/>
          </a:xfrm>
          <a:prstGeom prst="curvedLeftArrow">
            <a:avLst/>
          </a:prstGeom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39927" y="57654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16</a:t>
            </a:fld>
            <a:endParaRPr lang="cs-CZ"/>
          </a:p>
        </p:txBody>
      </p:sp>
      <p:pic>
        <p:nvPicPr>
          <p:cNvPr id="6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313" y="214313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613000"/>
            <a:ext cx="2096074" cy="20162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07" y="5886982"/>
            <a:ext cx="1190625" cy="9715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2319" y="5886982"/>
            <a:ext cx="1190625" cy="9715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5888561"/>
            <a:ext cx="1190625" cy="971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3985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" dur="474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231"/>
                            </p:stCondLst>
                            <p:childTnLst>
                              <p:par>
                                <p:cTn id="19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231"/>
                            </p:stCondLst>
                            <p:childTnLst>
                              <p:par>
                                <p:cTn id="30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7231"/>
                            </p:stCondLst>
                            <p:childTnLst>
                              <p:par>
                                <p:cTn id="41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8231"/>
                            </p:stCondLst>
                            <p:childTnLst>
                              <p:par>
                                <p:cTn id="52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8981"/>
                            </p:stCondLst>
                            <p:childTnLst>
                              <p:par>
                                <p:cTn id="5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1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3" grpId="0" animBg="1"/>
      <p:bldP spid="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224" y="1553008"/>
            <a:ext cx="8372806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Inverted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VÝBORNĚ !</a:t>
            </a:r>
          </a:p>
        </p:txBody>
      </p:sp>
      <p:sp>
        <p:nvSpPr>
          <p:cNvPr id="3" name="Zahnutá šipka doleva 2">
            <a:hlinkClick r:id="rId4" action="ppaction://hlinksldjump"/>
          </p:cNvPr>
          <p:cNvSpPr/>
          <p:nvPr/>
        </p:nvSpPr>
        <p:spPr>
          <a:xfrm>
            <a:off x="6904199" y="4437112"/>
            <a:ext cx="1296144" cy="1224136"/>
          </a:xfrm>
          <a:prstGeom prst="curvedLeftArrow">
            <a:avLst/>
          </a:prstGeom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39927" y="57654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17</a:t>
            </a:fld>
            <a:endParaRPr lang="cs-CZ"/>
          </a:p>
        </p:txBody>
      </p:sp>
      <p:pic>
        <p:nvPicPr>
          <p:cNvPr id="6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313" y="214313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613000"/>
            <a:ext cx="2096074" cy="20162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07" y="5886982"/>
            <a:ext cx="1190625" cy="9715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2319" y="5886982"/>
            <a:ext cx="1190625" cy="9715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5888561"/>
            <a:ext cx="1190625" cy="971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3985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" dur="474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231"/>
                            </p:stCondLst>
                            <p:childTnLst>
                              <p:par>
                                <p:cTn id="19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231"/>
                            </p:stCondLst>
                            <p:childTnLst>
                              <p:par>
                                <p:cTn id="30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7231"/>
                            </p:stCondLst>
                            <p:childTnLst>
                              <p:par>
                                <p:cTn id="41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8231"/>
                            </p:stCondLst>
                            <p:childTnLst>
                              <p:par>
                                <p:cTn id="52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8981"/>
                            </p:stCondLst>
                            <p:childTnLst>
                              <p:par>
                                <p:cTn id="5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61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3" grpId="0" animBg="1"/>
      <p:bldP spid="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32742" y="1628800"/>
            <a:ext cx="6632971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CHYBA !</a:t>
            </a:r>
          </a:p>
        </p:txBody>
      </p:sp>
      <p:sp>
        <p:nvSpPr>
          <p:cNvPr id="3" name="Zahnutá šipka doleva 2">
            <a:hlinkClick r:id="rId5" action="ppaction://hlinksldjump"/>
          </p:cNvPr>
          <p:cNvSpPr/>
          <p:nvPr/>
        </p:nvSpPr>
        <p:spPr>
          <a:xfrm>
            <a:off x="7103775" y="4477595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42408" y="57303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18</a:t>
            </a:fld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3051139"/>
            <a:ext cx="2743200" cy="2743200"/>
          </a:xfrm>
          <a:prstGeom prst="rect">
            <a:avLst/>
          </a:prstGeom>
        </p:spPr>
      </p:pic>
      <p:pic>
        <p:nvPicPr>
          <p:cNvPr id="7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99919" y="116632"/>
            <a:ext cx="609600" cy="609600"/>
          </a:xfrm>
          <a:prstGeom prst="rect">
            <a:avLst/>
          </a:prstGeom>
        </p:spPr>
      </p:pic>
      <p:pic>
        <p:nvPicPr>
          <p:cNvPr id="8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7504" y="1166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5217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4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29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9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29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8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33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0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 showWhenStopped="0">
                <p:cTn id="31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2" grpId="0"/>
      <p:bldP spid="3" grpId="0" animBg="1"/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32742" y="1628800"/>
            <a:ext cx="6632971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CHYBA !</a:t>
            </a:r>
          </a:p>
        </p:txBody>
      </p:sp>
      <p:sp>
        <p:nvSpPr>
          <p:cNvPr id="3" name="Zahnutá šipka doleva 2">
            <a:hlinkClick r:id="rId5" action="ppaction://hlinksldjump"/>
          </p:cNvPr>
          <p:cNvSpPr/>
          <p:nvPr/>
        </p:nvSpPr>
        <p:spPr>
          <a:xfrm>
            <a:off x="7103775" y="4477595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42408" y="57303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19</a:t>
            </a:fld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3051139"/>
            <a:ext cx="2743200" cy="2743200"/>
          </a:xfrm>
          <a:prstGeom prst="rect">
            <a:avLst/>
          </a:prstGeom>
        </p:spPr>
      </p:pic>
      <p:pic>
        <p:nvPicPr>
          <p:cNvPr id="7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99919" y="116632"/>
            <a:ext cx="609600" cy="609600"/>
          </a:xfrm>
          <a:prstGeom prst="rect">
            <a:avLst/>
          </a:prstGeom>
        </p:spPr>
      </p:pic>
      <p:pic>
        <p:nvPicPr>
          <p:cNvPr id="8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7504" y="1166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5217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4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29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9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29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8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33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0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 showWhenStopped="0">
                <p:cTn id="31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2" grpId="0"/>
      <p:bldP spid="3" grpId="0" animBg="1"/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32742" y="1628800"/>
            <a:ext cx="6632971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CHYBA !</a:t>
            </a:r>
          </a:p>
        </p:txBody>
      </p:sp>
      <p:sp>
        <p:nvSpPr>
          <p:cNvPr id="3" name="Zahnutá šipka doleva 2">
            <a:hlinkClick r:id="rId5" action="ppaction://hlinksldjump"/>
          </p:cNvPr>
          <p:cNvSpPr/>
          <p:nvPr/>
        </p:nvSpPr>
        <p:spPr>
          <a:xfrm>
            <a:off x="7103775" y="4477595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42408" y="57303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20</a:t>
            </a:fld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3051139"/>
            <a:ext cx="2743200" cy="2743200"/>
          </a:xfrm>
          <a:prstGeom prst="rect">
            <a:avLst/>
          </a:prstGeom>
        </p:spPr>
      </p:pic>
      <p:pic>
        <p:nvPicPr>
          <p:cNvPr id="7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99919" y="116632"/>
            <a:ext cx="609600" cy="609600"/>
          </a:xfrm>
          <a:prstGeom prst="rect">
            <a:avLst/>
          </a:prstGeom>
        </p:spPr>
      </p:pic>
      <p:pic>
        <p:nvPicPr>
          <p:cNvPr id="8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7504" y="1166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5217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4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29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9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29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8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33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0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 showWhenStopped="0">
                <p:cTn id="31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2" grpId="0"/>
      <p:bldP spid="3" grpId="0" animBg="1"/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Vlastní 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B8CCE4"/>
      </a:hlink>
      <a:folHlink>
        <a:srgbClr val="B8CCE4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1211</TotalTime>
  <Words>352</Words>
  <Application>Microsoft Office PowerPoint</Application>
  <PresentationFormat>Předvádění na obrazovce (4:3)</PresentationFormat>
  <Paragraphs>130</Paragraphs>
  <Slides>20</Slides>
  <Notes>1</Notes>
  <HiddenSlides>7</HiddenSlides>
  <MMClips>9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7" baseType="lpstr">
      <vt:lpstr>Arial</vt:lpstr>
      <vt:lpstr>Guanine</vt:lpstr>
      <vt:lpstr>Brooklyn</vt:lpstr>
      <vt:lpstr>Times New Roman</vt:lpstr>
      <vt:lpstr>Comic Sans MS</vt:lpstr>
      <vt:lpstr>Calibri</vt:lpstr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184</cp:revision>
  <dcterms:created xsi:type="dcterms:W3CDTF">2011-05-01T03:53:33Z</dcterms:created>
  <dcterms:modified xsi:type="dcterms:W3CDTF">2011-08-25T15:17:22Z</dcterms:modified>
</cp:coreProperties>
</file>