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5"/>
  </p:notesMasterIdLst>
  <p:sldIdLst>
    <p:sldId id="291" r:id="rId2"/>
    <p:sldId id="256" r:id="rId3"/>
    <p:sldId id="257" r:id="rId4"/>
    <p:sldId id="273" r:id="rId5"/>
    <p:sldId id="277" r:id="rId6"/>
    <p:sldId id="258" r:id="rId7"/>
    <p:sldId id="278" r:id="rId8"/>
    <p:sldId id="279" r:id="rId9"/>
    <p:sldId id="280" r:id="rId10"/>
    <p:sldId id="281" r:id="rId11"/>
    <p:sldId id="282" r:id="rId12"/>
    <p:sldId id="263" r:id="rId13"/>
    <p:sldId id="266" r:id="rId14"/>
    <p:sldId id="269" r:id="rId15"/>
    <p:sldId id="290" r:id="rId16"/>
    <p:sldId id="283" r:id="rId17"/>
    <p:sldId id="292" r:id="rId18"/>
    <p:sldId id="284" r:id="rId19"/>
    <p:sldId id="285" r:id="rId20"/>
    <p:sldId id="286" r:id="rId21"/>
    <p:sldId id="287" r:id="rId22"/>
    <p:sldId id="288" r:id="rId23"/>
    <p:sldId id="289" r:id="rId24"/>
  </p:sldIdLst>
  <p:sldSz cx="9144000" cy="6858000" type="screen4x3"/>
  <p:notesSz cx="6858000" cy="9144000"/>
  <p:embeddedFontLst>
    <p:embeddedFont>
      <p:font typeface="Georgia" pitchFamily="18" charset="0"/>
      <p:regular r:id="rId26"/>
      <p:bold r:id="rId27"/>
      <p:italic r:id="rId28"/>
      <p:boldItalic r:id="rId29"/>
    </p:embeddedFont>
    <p:embeddedFont>
      <p:font typeface="Guanine" pitchFamily="2" charset="-18"/>
      <p:regular r:id="rId30"/>
    </p:embeddedFont>
    <p:embeddedFont>
      <p:font typeface="Brooklyn" pitchFamily="2" charset="0"/>
      <p:regular r:id="rId31"/>
      <p:bold r:id="rId32"/>
    </p:embeddedFont>
    <p:embeddedFont>
      <p:font typeface="Mistral" pitchFamily="66" charset="0"/>
      <p:regular r:id="rId33"/>
    </p:embeddedFont>
    <p:embeddedFont>
      <p:font typeface="Comic Sans MS" pitchFamily="66" charset="0"/>
      <p:regular r:id="rId34"/>
      <p:bold r:id="rId35"/>
    </p:embeddedFont>
    <p:embeddedFont>
      <p:font typeface="Calibri" pitchFamily="34" charset="0"/>
      <p:regular r:id="rId36"/>
      <p:bold r:id="rId37"/>
      <p:italic r:id="rId38"/>
      <p:boldItalic r:id="rId39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9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9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33" Type="http://schemas.openxmlformats.org/officeDocument/2006/relationships/font" Target="fonts/font8.fntdata"/><Relationship Id="rId38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7.fntdata"/><Relationship Id="rId37" Type="http://schemas.openxmlformats.org/officeDocument/2006/relationships/font" Target="fonts/font12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36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font" Target="fonts/font10.fntdata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2.jp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8.xml"/><Relationship Id="rId4" Type="http://schemas.openxmlformats.org/officeDocument/2006/relationships/slide" Target="slide2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9.xml"/><Relationship Id="rId4" Type="http://schemas.openxmlformats.org/officeDocument/2006/relationships/slide" Target="slide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2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4.GIF"/><Relationship Id="rId5" Type="http://schemas.openxmlformats.org/officeDocument/2006/relationships/image" Target="../media/image23.png"/><Relationship Id="rId4" Type="http://schemas.openxmlformats.org/officeDocument/2006/relationships/slide" Target="slide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4.GIF"/><Relationship Id="rId5" Type="http://schemas.openxmlformats.org/officeDocument/2006/relationships/image" Target="../media/image23.png"/><Relationship Id="rId4" Type="http://schemas.openxmlformats.org/officeDocument/2006/relationships/slide" Target="slide1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4.GIF"/><Relationship Id="rId5" Type="http://schemas.openxmlformats.org/officeDocument/2006/relationships/image" Target="../media/image23.png"/><Relationship Id="rId4" Type="http://schemas.openxmlformats.org/officeDocument/2006/relationships/slide" Target="slide1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7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6.PNG"/><Relationship Id="rId5" Type="http://schemas.openxmlformats.org/officeDocument/2006/relationships/slide" Target="slide12.xml"/><Relationship Id="rId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7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6.PNG"/><Relationship Id="rId5" Type="http://schemas.openxmlformats.org/officeDocument/2006/relationships/slide" Target="slide13.xml"/><Relationship Id="rId4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7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6.PNG"/><Relationship Id="rId5" Type="http://schemas.openxmlformats.org/officeDocument/2006/relationships/slide" Target="slide14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1131909"/>
              </p:ext>
            </p:extLst>
          </p:nvPr>
        </p:nvGraphicFramePr>
        <p:xfrm>
          <a:off x="107504" y="4968020"/>
          <a:ext cx="8928992" cy="1832198"/>
        </p:xfrm>
        <a:graphic>
          <a:graphicData uri="http://schemas.openxmlformats.org/drawingml/2006/table">
            <a:tbl>
              <a:tblPr>
                <a:solidFill>
                  <a:srgbClr val="FFFFE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{69C7853C-536D-4A76-A0AE-DD22124D55A5}</a:tableStyleId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Číslo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effectLst/>
                        </a:rPr>
                        <a:t>CZ.1.07/1.4.00/21.1405</a:t>
                      </a:r>
                      <a:endParaRPr lang="cs-CZ" sz="19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Název sady materiálů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Informatika 8. ročník (volitelný předmět)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Název materiálu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VY_32_INOVACE_17_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Tvorba prezentací –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900" b="1" dirty="0" smtClean="0">
                          <a:effectLst/>
                        </a:rPr>
                        <a:t>PowerPoint</a:t>
                      </a:r>
                      <a:r>
                        <a:rPr lang="cs-CZ" sz="1900" b="1" baseline="0" dirty="0" smtClean="0">
                          <a:effectLst/>
                        </a:rPr>
                        <a:t>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effectLst/>
                        </a:rPr>
                        <a:t>– </a:t>
                      </a:r>
                      <a:r>
                        <a:rPr lang="cs-CZ" sz="1900" b="1" baseline="0" dirty="0" smtClean="0">
                          <a:effectLst/>
                        </a:rPr>
                        <a:t>Vložení WordArtu a klipartu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Autor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Mgr. Ladislav Králíček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3858" y="1499803"/>
            <a:ext cx="3384376" cy="3384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642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0103" y="1484784"/>
            <a:ext cx="9009297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VLOŽENÍ  WORDARTU</a:t>
            </a:r>
          </a:p>
          <a:p>
            <a:pPr algn="ctr"/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A  KLIPARTU</a:t>
            </a:r>
          </a:p>
          <a:p>
            <a:pPr algn="ctr"/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DO  PREZENTACE</a:t>
            </a:r>
            <a:endParaRPr lang="cs-CZ" sz="5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295635" y="52399"/>
            <a:ext cx="6372709" cy="64029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POWERPOINT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3131840" y="6342872"/>
            <a:ext cx="3960440" cy="4068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496" y="332656"/>
            <a:ext cx="86451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① Klikneme na záložku Vložení 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008" y="3476907"/>
            <a:ext cx="9036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②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V otevřené liště zvolíme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WordArt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438" y="1196752"/>
            <a:ext cx="8869058" cy="187220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438" y="4365311"/>
            <a:ext cx="8869058" cy="1655977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869160"/>
            <a:ext cx="1231900" cy="1562100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sp>
        <p:nvSpPr>
          <p:cNvPr id="11" name="Obdélník 10"/>
          <p:cNvSpPr/>
          <p:nvPr/>
        </p:nvSpPr>
        <p:spPr>
          <a:xfrm>
            <a:off x="1314601" y="10757"/>
            <a:ext cx="65582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 WORDARTU  DO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5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875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5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75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475"/>
                            </p:stCondLst>
                            <p:childTnLst>
                              <p:par>
                                <p:cTn id="46" presetID="53" presetClass="entr" presetSubtype="1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1" grpId="0"/>
      <p:bldP spid="11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3934" y="116632"/>
            <a:ext cx="915793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③ Vybereme si styl písma, který nám zřejmě</a:t>
            </a:r>
          </a:p>
          <a:p>
            <a:r>
              <a:rPr lang="cs-CZ" sz="3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bude nejvíce vyhovovat (hlavně pro nadpisy) :</a:t>
            </a:r>
            <a:endParaRPr lang="cs-CZ" sz="3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399" y="1430198"/>
            <a:ext cx="7359267" cy="5311169"/>
          </a:xfrm>
          <a:prstGeom prst="rect">
            <a:avLst/>
          </a:prstGeom>
          <a:ln w="19050">
            <a:solidFill>
              <a:srgbClr val="0070C0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1314601" y="10757"/>
            <a:ext cx="65582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 WORDARTU  DO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2910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5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75"/>
                            </p:stCondLst>
                            <p:childTnLst>
                              <p:par>
                                <p:cTn id="25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59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82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826" tmFilter="0, 0; 0.125,0.2665; 0.25,0.4; 0.375,0.465; 0.5,0.5;  0.625,0.535; 0.75,0.6; 0.875,0.7335; 1,1">
                                          <p:stCondLst>
                                            <p:cond delay="182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13" tmFilter="0, 0; 0.125,0.2665; 0.25,0.4; 0.375,0.465; 0.5,0.5;  0.625,0.535; 0.75,0.6; 0.875,0.7335; 1,1">
                                          <p:stCondLst>
                                            <p:cond delay="364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51" tmFilter="0, 0; 0.125,0.2665; 0.25,0.4; 0.375,0.465; 0.5,0.5;  0.625,0.535; 0.75,0.6; 0.875,0.7335; 1,1">
                                          <p:stCondLst>
                                            <p:cond delay="455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72">
                                          <p:stCondLst>
                                            <p:cond delay="178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456" decel="50000">
                                          <p:stCondLst>
                                            <p:cond delay="185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72">
                                          <p:stCondLst>
                                            <p:cond delay="36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456" decel="50000">
                                          <p:stCondLst>
                                            <p:cond delay="368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72">
                                          <p:stCondLst>
                                            <p:cond delay="451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456" decel="50000">
                                          <p:stCondLst>
                                            <p:cond delay="458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72">
                                          <p:stCondLst>
                                            <p:cond delay="497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456" decel="50000">
                                          <p:stCondLst>
                                            <p:cond delay="504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188640"/>
            <a:ext cx="9036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④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Do otevřeného textového okna napíšeme text :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908720"/>
            <a:ext cx="7254718" cy="1950970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107504" y="2931698"/>
            <a:ext cx="9036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⑤ Text lze upravovat jako v textových</a:t>
            </a:r>
          </a:p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 programech (velikost, typ, barva,...).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  S text. oknem lze pohybovat po snímku: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01358"/>
            <a:ext cx="7704856" cy="2168002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477" y="4869160"/>
            <a:ext cx="4309595" cy="1523709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314601" y="10757"/>
            <a:ext cx="65582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 WORDARTU  DO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7149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5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2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5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675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175"/>
                            </p:stCondLst>
                            <p:childTnLst>
                              <p:par>
                                <p:cTn id="4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675"/>
                            </p:stCondLst>
                            <p:childTnLst>
                              <p:par>
                                <p:cTn id="50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05556E-6 -4.81481E-6 L 0.34584 -0.02708 " pathEditMode="relative" rAng="0" ptsTypes="AA">
                                      <p:cBhvr>
                                        <p:cTn id="5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92" y="-1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  <p:bldP spid="1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690911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⑥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 takto vytvořeným textem lze díky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  příkazu </a:t>
            </a:r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Formát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udělat různé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ú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pravy: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92896"/>
            <a:ext cx="35442856" cy="3528392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1314601" y="10757"/>
            <a:ext cx="65582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 WORDARTU  DO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492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5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7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750"/>
                            </p:stCondLst>
                            <p:childTnLst>
                              <p:par>
                                <p:cTn id="3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85185E-6 L -2.96962 -0.0037 " pathEditMode="relative" rAng="0" ptsTypes="AA">
                                      <p:cBhvr>
                                        <p:cTn id="32" dur="4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490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2128" y="212447"/>
            <a:ext cx="8468344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6350">
                  <a:solidFill>
                    <a:srgbClr val="C000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Ukázky ozdobných textů</a:t>
            </a:r>
          </a:p>
          <a:p>
            <a:pPr algn="ctr"/>
            <a:r>
              <a:rPr lang="cs-CZ" sz="3600" b="1" dirty="0" smtClean="0">
                <a:ln w="6350">
                  <a:solidFill>
                    <a:srgbClr val="C000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vytvořených vkládáním WordArtu:</a:t>
            </a:r>
            <a:endParaRPr lang="cs-CZ" sz="3600" b="1" dirty="0">
              <a:ln w="6350">
                <a:solidFill>
                  <a:srgbClr val="C00000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2128" y="1988840"/>
            <a:ext cx="37289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2.ZŠ DOBŘÍŠ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88476" y="1762940"/>
            <a:ext cx="3728906" cy="9233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2.ZŠ DOBŘÍŠ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3479" y="3140968"/>
            <a:ext cx="796564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39700">
                    <a:srgbClr val="00B050">
                      <a:alpha val="40000"/>
                    </a:srgbClr>
                  </a:glow>
                </a:effectLst>
                <a:latin typeface="Comic Sans MS" pitchFamily="66" charset="0"/>
              </a:rPr>
              <a:t>2.ZŠ DOBŘÍŠ</a:t>
            </a:r>
            <a:endParaRPr lang="cs-CZ" sz="88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139700">
                  <a:srgbClr val="00B050">
                    <a:alpha val="40000"/>
                  </a:srgbClr>
                </a:glow>
              </a:effectLst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90716" y="4584461"/>
            <a:ext cx="502413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Georgia" pitchFamily="18" charset="0"/>
              </a:rPr>
              <a:t>2</a:t>
            </a:r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Georgia" pitchFamily="18" charset="0"/>
              </a:rPr>
              <a:t>.ZŠ DOBŘÍŠ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  <a:latin typeface="Georgia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01657" y="5589240"/>
            <a:ext cx="442300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Mistral" pitchFamily="66" charset="0"/>
              </a:rPr>
              <a:t>2.ZŠ DOBŘÍŠ</a:t>
            </a:r>
            <a:endParaRPr lang="cs-CZ" sz="8000" b="1" dirty="0">
              <a:ln w="11430"/>
              <a:solidFill>
                <a:schemeClr val="accent5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Mistral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14601" y="10757"/>
            <a:ext cx="65582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 WORDARTU  DO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5109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25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25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25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250"/>
                            </p:stCondLst>
                            <p:childTnLst>
                              <p:par>
                                <p:cTn id="4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3250"/>
                            </p:stCondLst>
                            <p:childTnLst>
                              <p:par>
                                <p:cTn id="5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7" grpId="0" animBg="1"/>
      <p:bldP spid="9" grpId="0"/>
      <p:bldP spid="10" grpId="0"/>
      <p:bldP spid="11" grpId="0"/>
      <p:bldP spid="12" grpId="0"/>
      <p:bldP spid="1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416858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① Klikneme na záložku Vložení 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918" y="3504299"/>
            <a:ext cx="89426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② 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 otevřené liště zvolíme Klipart :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30" y="1412776"/>
            <a:ext cx="8942666" cy="165618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04" y="4365104"/>
            <a:ext cx="8933692" cy="172819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952" y="4628016"/>
            <a:ext cx="1574800" cy="1955800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sp>
        <p:nvSpPr>
          <p:cNvPr id="11" name="Obdélník 10"/>
          <p:cNvSpPr/>
          <p:nvPr/>
        </p:nvSpPr>
        <p:spPr>
          <a:xfrm>
            <a:off x="1564723" y="0"/>
            <a:ext cx="603524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 KLIPARTU  DO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4732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5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875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5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75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475"/>
                            </p:stCondLst>
                            <p:childTnLst>
                              <p:par>
                                <p:cTn id="46" presetID="53" presetClass="entr" presetSubtype="1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1" grpId="0"/>
      <p:bldP spid="11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32656"/>
            <a:ext cx="4987880" cy="19697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000" b="1" spc="50" dirty="0" smtClean="0">
                <a:ln w="11430"/>
                <a:gradFill flip="none" rotWithShape="1">
                  <a:gsLst>
                    <a:gs pos="0">
                      <a:schemeClr val="accent1">
                        <a:shade val="30000"/>
                        <a:satMod val="115000"/>
                      </a:schemeClr>
                    </a:gs>
                    <a:gs pos="50000">
                      <a:schemeClr val="accent1"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 pravé části snímku </a:t>
            </a:r>
          </a:p>
          <a:p>
            <a:pPr algn="ctr"/>
            <a:r>
              <a:rPr lang="cs-CZ" sz="3000" b="1" spc="50" dirty="0" smtClean="0">
                <a:ln w="11430"/>
                <a:gradFill flip="none" rotWithShape="1">
                  <a:gsLst>
                    <a:gs pos="0">
                      <a:schemeClr val="accent1">
                        <a:shade val="30000"/>
                        <a:satMod val="115000"/>
                      </a:schemeClr>
                    </a:gs>
                    <a:gs pos="50000">
                      <a:schemeClr val="accent1"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se objeví okno, pomocí</a:t>
            </a:r>
          </a:p>
          <a:p>
            <a:pPr algn="ctr"/>
            <a:r>
              <a:rPr lang="cs-CZ" sz="3000" b="1" spc="50" dirty="0" smtClean="0">
                <a:ln w="11430"/>
                <a:gradFill flip="none" rotWithShape="1">
                  <a:gsLst>
                    <a:gs pos="0">
                      <a:schemeClr val="accent1">
                        <a:shade val="30000"/>
                        <a:satMod val="115000"/>
                      </a:schemeClr>
                    </a:gs>
                    <a:gs pos="50000">
                      <a:schemeClr val="accent1"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kterého můžeme vybírat</a:t>
            </a:r>
          </a:p>
          <a:p>
            <a:pPr algn="ctr"/>
            <a:r>
              <a:rPr lang="cs-CZ" sz="3000" b="1" spc="50" dirty="0" smtClean="0">
                <a:ln w="11430"/>
                <a:gradFill flip="none" rotWithShape="1">
                  <a:gsLst>
                    <a:gs pos="0">
                      <a:schemeClr val="accent1">
                        <a:shade val="30000"/>
                        <a:satMod val="115000"/>
                      </a:schemeClr>
                    </a:gs>
                    <a:gs pos="50000">
                      <a:schemeClr val="accent1"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z galerie klipartů.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912" y="2836093"/>
            <a:ext cx="4987880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>
                <a:ln w="11430"/>
                <a:gradFill flip="none" rotWithShape="1">
                  <a:gsLst>
                    <a:gs pos="0">
                      <a:schemeClr val="accent4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4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4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Po kliknutí na tlačítko</a:t>
            </a:r>
          </a:p>
          <a:p>
            <a:pPr algn="ctr"/>
            <a:r>
              <a:rPr lang="cs-CZ" sz="2800" b="1" spc="50" dirty="0" smtClean="0">
                <a:ln w="11430"/>
                <a:gradFill flip="none" rotWithShape="1">
                  <a:gsLst>
                    <a:gs pos="0">
                      <a:schemeClr val="accent4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4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4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Hledat získáme nabídku</a:t>
            </a:r>
          </a:p>
          <a:p>
            <a:pPr algn="ctr"/>
            <a:r>
              <a:rPr lang="cs-CZ" sz="2800" b="1" spc="50" dirty="0" smtClean="0">
                <a:ln w="11430"/>
                <a:gradFill flip="none" rotWithShape="1">
                  <a:gsLst>
                    <a:gs pos="0">
                      <a:schemeClr val="accent4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4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4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všech dostupných klipartů.</a:t>
            </a:r>
            <a:endParaRPr lang="cs-CZ" sz="2800" b="1" spc="50" dirty="0">
              <a:ln w="11430"/>
              <a:gradFill flip="none" rotWithShape="1">
                <a:gsLst>
                  <a:gs pos="0">
                    <a:schemeClr val="accent4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4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4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585655"/>
            <a:ext cx="3312368" cy="6083706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-47473" y="4893261"/>
            <a:ext cx="5035353" cy="1477328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Při hledání vhodného</a:t>
            </a:r>
          </a:p>
          <a:p>
            <a:pPr algn="ctr"/>
            <a:r>
              <a:rPr lang="cs-CZ" sz="3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klipartu můžeme použít</a:t>
            </a:r>
          </a:p>
          <a:p>
            <a:pPr algn="ctr"/>
            <a:r>
              <a:rPr lang="cs-CZ" sz="3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vhodné slovo (např. auto)</a:t>
            </a:r>
            <a:endParaRPr lang="cs-CZ" sz="3000" b="1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9944" y="404664"/>
            <a:ext cx="3934544" cy="6201833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9" name="Obdélník 8"/>
          <p:cNvSpPr/>
          <p:nvPr/>
        </p:nvSpPr>
        <p:spPr>
          <a:xfrm>
            <a:off x="1564723" y="0"/>
            <a:ext cx="603524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 KLIPARTU  DO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0599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10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3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7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450"/>
                            </p:stCondLst>
                            <p:childTnLst>
                              <p:par>
                                <p:cTn id="71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1" grpId="0"/>
      <p:bldP spid="9" grpId="0"/>
      <p:bldP spid="9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4605" y="116632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Vybraný klipart se po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kliknutí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zobrazí na ploše snímku a můžeme s ním</a:t>
            </a: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dělat veškeré úpravy jako</a:t>
            </a: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 každým jiným obrázkem.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2550388"/>
            <a:ext cx="8352928" cy="419098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529754"/>
            <a:ext cx="1966017" cy="2232248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64723" y="0"/>
            <a:ext cx="603524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 KLIPARTU  DO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7704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0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33333E-6 -2.96296E-6 C 0.03091 0.02454 0.07709 0.05 0.11441 0.05973 C 0.17049 0.07616 0.22448 0.08287 0.23507 0.07408 C 0.24375 0.06598 0.20573 0.0456 0.15 0.0294 C 0.11216 0.01945 0.04393 0.01227 -0.01632 0.01135 C -0.07448 0.01227 -0.14531 0.01945 -0.18281 0.0294 C -0.23889 0.0456 -0.27604 0.06598 -0.26597 0.07408 C -0.25555 0.08287 -0.20156 0.07616 -0.14757 0.05973 C -0.11007 0.05 -0.06232 0.02454 -0.03316 -2.96296E-6 C -0.00191 -0.02523 0.01858 -0.05879 0.01858 -0.08009 C 0.01858 -0.11273 0.00452 -0.1375 -0.01632 -0.1375 C -0.03541 -0.1375 -0.05208 -0.11273 -0.05208 -0.08009 C -0.05208 -0.05879 -0.02916 -0.02523 -3.33333E-6 -2.96296E-6 Z " pathEditMode="relative" rAng="0" ptsTypes="fffffffffffff">
                                      <p:cBhvr>
                                        <p:cTn id="36" dur="17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5" y="-2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9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620688"/>
            <a:ext cx="69858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Obrovskou výhodou klipartu oproti běžnému obrázku nebo fotografii je to, že jej můžeme libovolně zvětšovat a zmenšovat, aniž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by došlo k jakékoliv ztrátě kvality</a:t>
            </a:r>
            <a:r>
              <a:rPr lang="cs-CZ" sz="3200" dirty="0" smtClean="0">
                <a:latin typeface="Comic Sans MS" pitchFamily="66" charset="0"/>
              </a:rPr>
              <a:t>.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  <p:pic>
        <p:nvPicPr>
          <p:cNvPr id="2050" name="Picture 2" descr="C:\Program Files (x86)\Microsoft Office\MEDIA\CAGCAT10\j03052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953" y="3938505"/>
            <a:ext cx="1512168" cy="2429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3052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764704"/>
            <a:ext cx="3675648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Microsoft Office\MEDIA\CAGCAT10\j03052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85183"/>
            <a:ext cx="792088" cy="1272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564723" y="0"/>
            <a:ext cx="603524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 KLIPARTU  DO  PREZENTACE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845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25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5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25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75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3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6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6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9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662" y="85527"/>
            <a:ext cx="8386590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WORDARTU  A  KLIPARTU  DO  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892270"/>
            <a:ext cx="85747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WordArt se využívá zejména :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943510" y="2924944"/>
            <a:ext cx="59031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při kreslení grafů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4149080"/>
            <a:ext cx="65670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při tvorbě rámečků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4319" y="5249831"/>
            <a:ext cx="62824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při tvorbě nadpisů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662" y="85527"/>
            <a:ext cx="8386591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WORDARTU  A  KLIPARTU</a:t>
            </a:r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DO  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628800"/>
            <a:ext cx="8784975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typ </a:t>
            </a:r>
            <a:r>
              <a:rPr lang="cs-CZ" sz="3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brázku lze vložit do prezentace aniž by hrozilo zhoršení jeho kvality při výrazném zvětšení?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331640" y="3573016"/>
            <a:ext cx="51395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BMP nebo GIF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74143" y="4656164"/>
            <a:ext cx="29594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klipart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09305" y="5591719"/>
            <a:ext cx="21467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JPG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0232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0212" y="85527"/>
            <a:ext cx="8386591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WORDARTU  A  KLIPARTU  DO  </a:t>
            </a:r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9333" y="1716743"/>
            <a:ext cx="888095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Jaké úpravy lze v prezentaci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dělat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 klipartem v porovnání s jinými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vloženými obrázky?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14770" y="3655735"/>
            <a:ext cx="43248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jen některé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75189" y="4725144"/>
            <a:ext cx="27871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žádné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75656" y="5798816"/>
            <a:ext cx="33039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všechny</a:t>
            </a:r>
            <a:endParaRPr lang="cs-CZ" sz="54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0232" y="5971927"/>
            <a:ext cx="23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3532" y="570167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0167"/>
            <a:ext cx="1428493" cy="1436023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1008" y="4857750"/>
            <a:ext cx="1424341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3369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-32657"/>
            <a:ext cx="838659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WORDARTU  A  KLIPARTU  DO  PREZENTACE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63825" y="836712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556792"/>
            <a:ext cx="8712642" cy="47397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http://www.nvf.cz/profuturo/logo_esf.jpg</a:t>
            </a:r>
          </a:p>
          <a:p>
            <a:r>
              <a:rPr lang="cs-CZ" sz="2400" dirty="0" smtClean="0"/>
              <a:t>http://repeatingislands.files-wordpress.com/2009/06/eu-logo.jpg</a:t>
            </a:r>
          </a:p>
          <a:p>
            <a:r>
              <a:rPr lang="cs-CZ" sz="2400" dirty="0" smtClean="0"/>
              <a:t>http://www.teiresias.muni.cz/gifs/web/msmt-logo.gif</a:t>
            </a:r>
          </a:p>
          <a:p>
            <a:r>
              <a:rPr lang="cs-CZ" sz="2400" dirty="0" smtClean="0"/>
              <a:t>http://www.ucitelskyzpravodaj.cz/Portals/5/tema/Logo_OP_VK.jpg</a:t>
            </a:r>
          </a:p>
          <a:p>
            <a:r>
              <a:rPr lang="cs-CZ" sz="2400" dirty="0"/>
              <a:t>http</a:t>
            </a:r>
            <a:r>
              <a:rPr lang="cs-CZ" sz="2400" dirty="0" smtClean="0"/>
              <a:t>://office.microsoft.com/cs-cz/images/skola-CM079001901.aspx</a:t>
            </a:r>
          </a:p>
          <a:p>
            <a:r>
              <a:rPr lang="cs-CZ" sz="2400" dirty="0"/>
              <a:t>http://office.microsoft.com/cs-cz/images/results.aspx?qu=</a:t>
            </a:r>
          </a:p>
          <a:p>
            <a:r>
              <a:rPr lang="cs-CZ" sz="2400" dirty="0"/>
              <a:t>palec#ai:MC900441321|</a:t>
            </a:r>
          </a:p>
          <a:p>
            <a:r>
              <a:rPr lang="cs-CZ" sz="2000" dirty="0"/>
              <a:t>http://office.microsoft.com/cs-cz/images/results.aspx?qu=aplaus&amp;origin=</a:t>
            </a:r>
          </a:p>
          <a:p>
            <a:r>
              <a:rPr lang="cs-CZ" sz="2000" dirty="0"/>
              <a:t>FX010132103#ai:MM900041090|</a:t>
            </a:r>
          </a:p>
          <a:p>
            <a:r>
              <a:rPr lang="cs-CZ" sz="2400" dirty="0"/>
              <a:t>http://www.freesound.org/samplesViewSingle.php?id=33658</a:t>
            </a:r>
          </a:p>
          <a:p>
            <a:r>
              <a:rPr lang="cs-CZ" sz="2200" dirty="0"/>
              <a:t>http://</a:t>
            </a:r>
            <a:r>
              <a:rPr lang="cs-CZ" sz="2200" dirty="0" smtClean="0"/>
              <a:t>upload.wikimedia.org/wikipedia/commons/2/2a/TomTomOne-1.jpg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www.freedigitalphotos.net/images/51361co8dxmw7av.jpg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www.freedigitalphotos.net/images/9978plvm2lgeg4.jpg</a:t>
            </a:r>
            <a:endParaRPr lang="cs-CZ" sz="24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7675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220486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24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71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231"/>
                            </p:stCondLst>
                            <p:childTnLst>
                              <p:par>
                                <p:cTn id="1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231"/>
                            </p:stCondLst>
                            <p:childTnLst>
                              <p:par>
                                <p:cTn id="3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231"/>
                            </p:stCondLst>
                            <p:childTnLst>
                              <p:par>
                                <p:cTn id="4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231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981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71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231"/>
                            </p:stCondLst>
                            <p:childTnLst>
                              <p:par>
                                <p:cTn id="1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231"/>
                            </p:stCondLst>
                            <p:childTnLst>
                              <p:par>
                                <p:cTn id="3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231"/>
                            </p:stCondLst>
                            <p:childTnLst>
                              <p:par>
                                <p:cTn id="4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231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981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71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231"/>
                            </p:stCondLst>
                            <p:childTnLst>
                              <p:par>
                                <p:cTn id="1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231"/>
                            </p:stCondLst>
                            <p:childTnLst>
                              <p:par>
                                <p:cTn id="3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231"/>
                            </p:stCondLst>
                            <p:childTnLst>
                              <p:par>
                                <p:cTn id="4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231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981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21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2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22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2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23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2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1554</TotalTime>
  <Words>522</Words>
  <Application>Microsoft Office PowerPoint</Application>
  <PresentationFormat>Předvádění na obrazovce (4:3)</PresentationFormat>
  <Paragraphs>149</Paragraphs>
  <Slides>23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32" baseType="lpstr">
      <vt:lpstr>Arial</vt:lpstr>
      <vt:lpstr>Georgia</vt:lpstr>
      <vt:lpstr>Guanine</vt:lpstr>
      <vt:lpstr>Brooklyn</vt:lpstr>
      <vt:lpstr>Mistral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222</cp:revision>
  <dcterms:created xsi:type="dcterms:W3CDTF">2011-05-01T03:53:33Z</dcterms:created>
  <dcterms:modified xsi:type="dcterms:W3CDTF">2011-08-25T15:18:08Z</dcterms:modified>
</cp:coreProperties>
</file>