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8" r:id="rId4"/>
    <p:sldId id="264" r:id="rId5"/>
    <p:sldId id="263" r:id="rId6"/>
    <p:sldId id="265" r:id="rId7"/>
    <p:sldId id="259" r:id="rId8"/>
    <p:sldId id="266" r:id="rId9"/>
    <p:sldId id="260" r:id="rId10"/>
    <p:sldId id="267" r:id="rId11"/>
    <p:sldId id="262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05" autoAdjust="0"/>
    <p:restoredTop sz="94660"/>
  </p:normalViewPr>
  <p:slideViewPr>
    <p:cSldViewPr>
      <p:cViewPr>
        <p:scale>
          <a:sx n="100" d="100"/>
          <a:sy n="100" d="100"/>
        </p:scale>
        <p:origin x="-150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484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125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710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746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942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20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392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701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284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431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477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90BAC-2D1D-461A-AF8E-7FCC9B5F8A6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6965F-0E75-4977-A3E4-3E1C39FF2D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390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023303"/>
              </p:ext>
            </p:extLst>
          </p:nvPr>
        </p:nvGraphicFramePr>
        <p:xfrm>
          <a:off x="1720850" y="3128963"/>
          <a:ext cx="5697538" cy="3276599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181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Geometrie v rovině</a:t>
                      </a:r>
                      <a:r>
                        <a:rPr lang="cs-CZ" sz="1400" kern="50" baseline="0" dirty="0" smtClean="0">
                          <a:effectLst/>
                        </a:rPr>
                        <a:t> a v prostoru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Konstrukční úlohy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Mgr. </a:t>
                      </a:r>
                      <a:r>
                        <a:rPr lang="cs-CZ" sz="1400" kern="50" dirty="0" smtClean="0">
                          <a:effectLst/>
                        </a:rPr>
                        <a:t>Karel Hradil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 Žák se seznámí s vybranými postupy konstrukce rovnoběžníků s užitím množin bodů daných vlastností, kdy jsou zadány výšky rovnoběžníku. 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  <p:sp>
        <p:nvSpPr>
          <p:cNvPr id="2080" name="Rectangle 3"/>
          <p:cNvSpPr txBox="1">
            <a:spLocks noChangeArrowheads="1"/>
          </p:cNvSpPr>
          <p:nvPr/>
        </p:nvSpPr>
        <p:spPr bwMode="auto">
          <a:xfrm>
            <a:off x="2051050" y="1773238"/>
            <a:ext cx="4471988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dirty="0" smtClean="0"/>
              <a:t>VY_32_INOVACE_2.19.M.8</a:t>
            </a:r>
            <a:endParaRPr lang="cs-CZ" dirty="0"/>
          </a:p>
        </p:txBody>
      </p:sp>
      <p:sp>
        <p:nvSpPr>
          <p:cNvPr id="2081" name="Rectangle 2"/>
          <p:cNvSpPr txBox="1">
            <a:spLocks noChangeArrowheads="1"/>
          </p:cNvSpPr>
          <p:nvPr/>
        </p:nvSpPr>
        <p:spPr bwMode="auto">
          <a:xfrm>
            <a:off x="684213" y="2349500"/>
            <a:ext cx="77724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z="2800" dirty="0" smtClean="0"/>
              <a:t>Konstrukce čtyřúhelníků, konstrukce rovnoběžníků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589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5015" y="476671"/>
            <a:ext cx="3932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KONSTRUKCE ČTYŘÚHELNÍKŮ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82420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 jednoduché konstrukce </a:t>
            </a:r>
            <a:r>
              <a:rPr lang="cs-CZ" dirty="0"/>
              <a:t>	</a:t>
            </a:r>
            <a:r>
              <a:rPr lang="cs-CZ" dirty="0" smtClean="0"/>
              <a:t>čtyřúhelníků lze zařadit takové úlohy, ve kterých</a:t>
            </a:r>
          </a:p>
          <a:p>
            <a:r>
              <a:rPr lang="cs-CZ" dirty="0" smtClean="0"/>
              <a:t>jsou zadané strany, úhly a úhlopříčky čtyřúhelníku. Při konstrukci se potom postupuje</a:t>
            </a:r>
          </a:p>
          <a:p>
            <a:r>
              <a:rPr lang="cs-CZ" dirty="0" smtClean="0"/>
              <a:t>tak, že se čtyřúhelník rozdělí na dva trojúhelníky (pomocí úhlopříčky) a každý z nich se </a:t>
            </a:r>
          </a:p>
          <a:p>
            <a:r>
              <a:rPr lang="cs-CZ" dirty="0" smtClean="0"/>
              <a:t>sestrojuje samostatně (podle věty </a:t>
            </a:r>
            <a:r>
              <a:rPr lang="cs-CZ" dirty="0" err="1" smtClean="0"/>
              <a:t>sss</a:t>
            </a:r>
            <a:r>
              <a:rPr lang="cs-CZ" dirty="0" smtClean="0"/>
              <a:t>, </a:t>
            </a:r>
            <a:r>
              <a:rPr lang="cs-CZ" dirty="0" err="1" smtClean="0"/>
              <a:t>sus</a:t>
            </a:r>
            <a:r>
              <a:rPr lang="cs-CZ" dirty="0" smtClean="0"/>
              <a:t> nebo usu).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332221"/>
            <a:ext cx="7442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dalších úlohách na konstrukce čtyřúhelníků, ve kterých budou zadány výšky,</a:t>
            </a:r>
          </a:p>
          <a:p>
            <a:r>
              <a:rPr lang="cs-CZ" dirty="0" smtClean="0"/>
              <a:t>užijeme znalosti o množinách bodů daných vlastností.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6931" y="3160318"/>
            <a:ext cx="1288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Opakování: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3572" y="3160318"/>
            <a:ext cx="2598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Co je výška čtyřúhelníku?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3572" y="3707740"/>
            <a:ext cx="56477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Výška čtyřúhelníku je úsečka, která určuje vzdálenost dvou</a:t>
            </a:r>
          </a:p>
          <a:p>
            <a:r>
              <a:rPr lang="cs-CZ" dirty="0" smtClean="0"/>
              <a:t>dvou protějších rovnoběžných stran.</a:t>
            </a:r>
          </a:p>
          <a:p>
            <a:pPr marL="342900" indent="-342900">
              <a:buAutoNum type="arabicPeriod"/>
            </a:pPr>
            <a:r>
              <a:rPr lang="cs-CZ" i="1" dirty="0" smtClean="0"/>
              <a:t>Proto ji určujeme pouze u rovnoběžníků a lichoběžníků.</a:t>
            </a:r>
          </a:p>
          <a:p>
            <a:r>
              <a:rPr lang="cs-CZ" i="1" dirty="0" smtClean="0"/>
              <a:t>2.   Výška je vždy kolmá na rovnoběžné protější strany.</a:t>
            </a:r>
            <a:endParaRPr lang="cs-CZ" i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683568" y="2325073"/>
            <a:ext cx="813690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333572" y="3707740"/>
            <a:ext cx="5647765" cy="1200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460733" y="5085184"/>
            <a:ext cx="2248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Rovnoběžník (2 výšky)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57454" y="5085184"/>
            <a:ext cx="2207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Lichoběžník (1 výška)</a:t>
            </a:r>
            <a:endParaRPr lang="cs-CZ" dirty="0"/>
          </a:p>
        </p:txBody>
      </p:sp>
      <p:sp>
        <p:nvSpPr>
          <p:cNvPr id="17" name="Kosoúhelník 16"/>
          <p:cNvSpPr/>
          <p:nvPr/>
        </p:nvSpPr>
        <p:spPr>
          <a:xfrm>
            <a:off x="1619672" y="5651638"/>
            <a:ext cx="1800200" cy="1008112"/>
          </a:xfrm>
          <a:prstGeom prst="parallelogram">
            <a:avLst>
              <a:gd name="adj" fmla="val 26260"/>
            </a:avLst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5508104" y="5651638"/>
            <a:ext cx="936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20072" y="6659750"/>
            <a:ext cx="22322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220072" y="5651638"/>
            <a:ext cx="288032" cy="10081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444208" y="5651638"/>
            <a:ext cx="1008112" cy="10081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1835696" y="5877272"/>
            <a:ext cx="1440160" cy="36004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267744" y="5651638"/>
            <a:ext cx="0" cy="100811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louk 50"/>
          <p:cNvSpPr/>
          <p:nvPr/>
        </p:nvSpPr>
        <p:spPr>
          <a:xfrm>
            <a:off x="2161730" y="6551738"/>
            <a:ext cx="216024" cy="216024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ouk 51"/>
          <p:cNvSpPr/>
          <p:nvPr/>
        </p:nvSpPr>
        <p:spPr>
          <a:xfrm rot="5400000">
            <a:off x="2159732" y="5543626"/>
            <a:ext cx="216024" cy="216024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 rot="900000">
            <a:off x="1727683" y="5769260"/>
            <a:ext cx="216024" cy="216024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louk 54"/>
          <p:cNvSpPr/>
          <p:nvPr/>
        </p:nvSpPr>
        <p:spPr>
          <a:xfrm rot="17100000">
            <a:off x="3156114" y="6129300"/>
            <a:ext cx="216024" cy="216024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763688" y="565163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189139" y="550654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189139" y="643262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116806" y="600026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61" name="Přímá spojnice 60"/>
          <p:cNvCxnSpPr/>
          <p:nvPr/>
        </p:nvCxnSpPr>
        <p:spPr>
          <a:xfrm>
            <a:off x="5724128" y="5651638"/>
            <a:ext cx="0" cy="100811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5652120" y="550794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652120" y="643262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5" name="Oblouk 64"/>
          <p:cNvSpPr/>
          <p:nvPr/>
        </p:nvSpPr>
        <p:spPr>
          <a:xfrm>
            <a:off x="5618460" y="6551738"/>
            <a:ext cx="216024" cy="216024"/>
          </a:xfrm>
          <a:prstGeom prst="arc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 rot="5400000">
            <a:off x="5618460" y="5546667"/>
            <a:ext cx="216024" cy="216024"/>
          </a:xfrm>
          <a:prstGeom prst="arc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84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 flipH="1">
            <a:off x="991137" y="1091800"/>
            <a:ext cx="1077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1560" y="751015"/>
            <a:ext cx="674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kosočtverec ABCD se stranou a = 7 cm a výškou v = 6 cm.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39387" y="3092759"/>
            <a:ext cx="189185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-2940000">
            <a:off x="709918" y="23788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267744" y="1670935"/>
            <a:ext cx="189565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940000">
            <a:off x="2596888" y="2384836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457168" y="1670935"/>
            <a:ext cx="25898" cy="14278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421164" y="15493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21164" y="28419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245478" y="28810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 rot="5400000">
            <a:off x="2267744" y="14592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841332" y="301984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799500" y="301412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061189" y="1301603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130008" y="127654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773668" y="297919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245478" y="219419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332656"/>
            <a:ext cx="3077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KONSTRUKCE ROVNOBĚŽNÍKŮ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65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58" grpId="0"/>
      <p:bldP spid="23" grpId="0" animBg="1"/>
      <p:bldP spid="60" grpId="0" animBg="1"/>
      <p:bldP spid="67" grpId="0"/>
      <p:bldP spid="68" grpId="0"/>
      <p:bldP spid="69" grpId="0"/>
      <p:bldP spid="70" grpId="0"/>
      <p:bldP spid="71" grpId="0"/>
      <p:bldP spid="7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 flipH="1">
            <a:off x="991137" y="1091800"/>
            <a:ext cx="4867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				POSTUP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1560" y="751015"/>
            <a:ext cx="674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kosočtverec ABCD se stranou a = 7 cm a výškou v = 6 cm.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39387" y="3092759"/>
            <a:ext cx="189185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-2940000">
            <a:off x="709918" y="23788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115616" y="1670935"/>
            <a:ext cx="35269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940000">
            <a:off x="2596888" y="2384836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457168" y="1670935"/>
            <a:ext cx="25898" cy="14278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421164" y="15493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21164" y="28419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245478" y="28810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 rot="5400000">
            <a:off x="2267744" y="14592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1259632" y="3019843"/>
            <a:ext cx="136363" cy="145832"/>
            <a:chOff x="2748171" y="917104"/>
            <a:chExt cx="136363" cy="145832"/>
          </a:xfrm>
        </p:grpSpPr>
        <p:cxnSp>
          <p:nvCxnSpPr>
            <p:cNvPr id="32" name="Přímá spojnice 31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1429816" y="1598019"/>
            <a:ext cx="136363" cy="145832"/>
            <a:chOff x="2748171" y="917104"/>
            <a:chExt cx="136363" cy="145832"/>
          </a:xfrm>
        </p:grpSpPr>
        <p:cxnSp>
          <p:nvCxnSpPr>
            <p:cNvPr id="63" name="Přímá spojnice 62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1" name="Oblouk 40"/>
          <p:cNvSpPr/>
          <p:nvPr/>
        </p:nvSpPr>
        <p:spPr>
          <a:xfrm>
            <a:off x="-888035" y="1218664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1035261" y="1251081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841332" y="301984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799500" y="301412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130262" y="1350627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077960" y="138698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773668" y="297919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245478" y="219419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730198" y="1193048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924511" y="119304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039387" y="156507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grpSp>
        <p:nvGrpSpPr>
          <p:cNvPr id="77" name="Skupina 76"/>
          <p:cNvGrpSpPr/>
          <p:nvPr/>
        </p:nvGrpSpPr>
        <p:grpSpPr>
          <a:xfrm>
            <a:off x="6451861" y="1719801"/>
            <a:ext cx="136363" cy="145832"/>
            <a:chOff x="2748171" y="917104"/>
            <a:chExt cx="136363" cy="145832"/>
          </a:xfrm>
        </p:grpSpPr>
        <p:cxnSp>
          <p:nvCxnSpPr>
            <p:cNvPr id="78" name="Přímá spojnice 77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611560" y="332656"/>
            <a:ext cx="3077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KONSTRUKCE ROVNOBĚŽNÍKŮ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1297778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AB ; AB =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80518" y="1600088"/>
            <a:ext cx="2770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2. p ; </a:t>
            </a:r>
            <a:r>
              <a:rPr lang="cs-CZ" dirty="0" smtClean="0"/>
              <a:t>p   AB </a:t>
            </a:r>
            <a:r>
              <a:rPr lang="cs-CZ" dirty="0"/>
              <a:t>ve vzdálenosti </a:t>
            </a: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95401" y="1934406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k ; k(A ; 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700833" y="2200170"/>
                <a:ext cx="16097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4. D ;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p ∩ </a:t>
                </a:r>
                <a:r>
                  <a:rPr lang="cs-CZ" dirty="0" smtClean="0"/>
                  <a:t>k</a:t>
                </a:r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833" y="2200170"/>
                <a:ext cx="1609736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3030" t="-8197" r="-2273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693442" y="2472661"/>
            <a:ext cx="1494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5. m ; m(B ; 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88131" y="2708920"/>
                <a:ext cx="1704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6. C ; 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 p ∩ </a:t>
                </a:r>
                <a:r>
                  <a:rPr lang="cs-CZ" dirty="0" smtClean="0"/>
                  <a:t>m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8131" y="2708920"/>
                <a:ext cx="170431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857" t="-8197" r="-178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700833" y="2977468"/>
            <a:ext cx="2101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7. kosočtverec </a:t>
            </a:r>
            <a:r>
              <a:rPr lang="cs-CZ" dirty="0" smtClean="0"/>
              <a:t>ABCD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059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58" grpId="0"/>
      <p:bldP spid="23" grpId="0" animBg="1"/>
      <p:bldP spid="60" grpId="0" animBg="1"/>
      <p:bldP spid="41" grpId="0" animBg="1"/>
      <p:bldP spid="65" grpId="0" animBg="1"/>
      <p:bldP spid="67" grpId="0"/>
      <p:bldP spid="68" grpId="0"/>
      <p:bldP spid="69" grpId="0"/>
      <p:bldP spid="70" grpId="0"/>
      <p:bldP spid="71" grpId="0"/>
      <p:bldP spid="72" grpId="0"/>
      <p:bldP spid="73" grpId="0"/>
      <p:bldP spid="75" grpId="0"/>
      <p:bldP spid="76" grpId="0"/>
      <p:bldP spid="3" grpId="0"/>
      <p:bldP spid="4" grpId="0"/>
      <p:bldP spid="6" grpId="0"/>
      <p:bldP spid="7" grpId="0"/>
      <p:bldP spid="8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 flipH="1">
            <a:off x="991136" y="1091800"/>
            <a:ext cx="1302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1560" y="751015"/>
            <a:ext cx="674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kosočtverec ABCD se stranou a = 7 cm a výškou v = 6 cm.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1035261" y="3912116"/>
            <a:ext cx="1033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1560" y="3626724"/>
            <a:ext cx="7742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Př.:  Sestroj kosočtverec ABCD, </a:t>
            </a:r>
            <a:r>
              <a:rPr lang="cs-CZ" b="1" dirty="0" smtClean="0"/>
              <a:t>je-li úhlopříčka e </a:t>
            </a:r>
            <a:r>
              <a:rPr lang="cs-CZ" b="1" dirty="0"/>
              <a:t>= |AC</a:t>
            </a:r>
            <a:r>
              <a:rPr lang="cs-CZ" b="1" dirty="0" smtClean="0"/>
              <a:t>| = 9 </a:t>
            </a:r>
            <a:r>
              <a:rPr lang="cs-CZ" b="1" dirty="0"/>
              <a:t>cm a </a:t>
            </a:r>
            <a:r>
              <a:rPr lang="cs-CZ" b="1" dirty="0" smtClean="0"/>
              <a:t>výška </a:t>
            </a:r>
            <a:r>
              <a:rPr lang="cs-CZ" b="1" dirty="0"/>
              <a:t>v = 6 cm.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039387" y="3092759"/>
            <a:ext cx="189185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-2940000">
            <a:off x="709918" y="23788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115616" y="1670935"/>
            <a:ext cx="35269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940000">
            <a:off x="2596888" y="2384836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457168" y="1670935"/>
            <a:ext cx="25898" cy="14278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421164" y="15493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21164" y="28419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245478" y="28810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 rot="5400000">
            <a:off x="2267744" y="14592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1259632" y="3019843"/>
            <a:ext cx="136363" cy="145832"/>
            <a:chOff x="2748171" y="917104"/>
            <a:chExt cx="136363" cy="145832"/>
          </a:xfrm>
        </p:grpSpPr>
        <p:cxnSp>
          <p:nvCxnSpPr>
            <p:cNvPr id="32" name="Přímá spojnice 31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1429816" y="1598019"/>
            <a:ext cx="136363" cy="145832"/>
            <a:chOff x="2748171" y="917104"/>
            <a:chExt cx="136363" cy="145832"/>
          </a:xfrm>
        </p:grpSpPr>
        <p:cxnSp>
          <p:nvCxnSpPr>
            <p:cNvPr id="63" name="Přímá spojnice 62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1" name="Oblouk 40"/>
          <p:cNvSpPr/>
          <p:nvPr/>
        </p:nvSpPr>
        <p:spPr>
          <a:xfrm>
            <a:off x="-888035" y="1218664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1035261" y="1251081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841332" y="301984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799500" y="301412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130262" y="1350627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095212" y="138698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773668" y="297919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245478" y="219419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730198" y="1193048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924511" y="119304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039387" y="156507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80" name="Přímá spojnice 79"/>
          <p:cNvCxnSpPr/>
          <p:nvPr/>
        </p:nvCxnSpPr>
        <p:spPr>
          <a:xfrm>
            <a:off x="1159048" y="6039297"/>
            <a:ext cx="3845000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rot="-2940000">
            <a:off x="842425" y="5325396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2389909" y="4617473"/>
            <a:ext cx="261413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rot="-2940000">
            <a:off x="2729395" y="5331374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4629659" y="4617473"/>
            <a:ext cx="25898" cy="14278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4578802" y="449062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4613792" y="5785367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7" name="Oblouk 86"/>
          <p:cNvSpPr/>
          <p:nvPr/>
        </p:nvSpPr>
        <p:spPr>
          <a:xfrm>
            <a:off x="4438106" y="5824443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louk 87"/>
          <p:cNvSpPr/>
          <p:nvPr/>
        </p:nvSpPr>
        <p:spPr>
          <a:xfrm rot="5400000">
            <a:off x="4425382" y="4400534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1033776" y="5966381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2868074" y="596638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2167172" y="429027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4232109" y="429027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4379113" y="514670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09" name="Přímá spojnice 108"/>
          <p:cNvCxnSpPr/>
          <p:nvPr/>
        </p:nvCxnSpPr>
        <p:spPr>
          <a:xfrm flipV="1">
            <a:off x="1159048" y="4617473"/>
            <a:ext cx="3125009" cy="14218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611560" y="332656"/>
            <a:ext cx="3077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KONSTRUKCE ROVNOBĚŽNÍKŮ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 flipH="1">
            <a:off x="991137" y="1091800"/>
            <a:ext cx="4867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				POSTUP</a:t>
            </a:r>
            <a:endParaRPr lang="cs-CZ" dirty="0"/>
          </a:p>
        </p:txBody>
      </p:sp>
      <p:grpSp>
        <p:nvGrpSpPr>
          <p:cNvPr id="99" name="Skupina 98"/>
          <p:cNvGrpSpPr/>
          <p:nvPr/>
        </p:nvGrpSpPr>
        <p:grpSpPr>
          <a:xfrm>
            <a:off x="6451861" y="1719801"/>
            <a:ext cx="136363" cy="145832"/>
            <a:chOff x="2748171" y="917104"/>
            <a:chExt cx="136363" cy="145832"/>
          </a:xfrm>
        </p:grpSpPr>
        <p:cxnSp>
          <p:nvCxnSpPr>
            <p:cNvPr id="104" name="Přímá spojnice 103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06" name="TextovéPole 105"/>
          <p:cNvSpPr txBox="1"/>
          <p:nvPr/>
        </p:nvSpPr>
        <p:spPr>
          <a:xfrm>
            <a:off x="5652120" y="1297778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AB ; AB =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680518" y="1600088"/>
            <a:ext cx="2770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2. p ; </a:t>
            </a:r>
            <a:r>
              <a:rPr lang="cs-CZ" dirty="0" smtClean="0"/>
              <a:t>p   AB </a:t>
            </a:r>
            <a:r>
              <a:rPr lang="cs-CZ" dirty="0"/>
              <a:t>ve vzdálenosti </a:t>
            </a: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695401" y="1934406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k ; k(A ; 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TextovéPole 109"/>
              <p:cNvSpPr txBox="1"/>
              <p:nvPr/>
            </p:nvSpPr>
            <p:spPr>
              <a:xfrm>
                <a:off x="5700833" y="2200170"/>
                <a:ext cx="16097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4. D ;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p ∩ </a:t>
                </a:r>
                <a:r>
                  <a:rPr lang="cs-CZ" dirty="0" smtClean="0"/>
                  <a:t>k</a:t>
                </a:r>
                <a:endParaRPr lang="cs-CZ" dirty="0"/>
              </a:p>
            </p:txBody>
          </p:sp>
        </mc:Choice>
        <mc:Fallback xmlns=""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833" y="2200170"/>
                <a:ext cx="1609736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3030" t="-8197" r="-2273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4" name="TextovéPole 113"/>
          <p:cNvSpPr txBox="1"/>
          <p:nvPr/>
        </p:nvSpPr>
        <p:spPr>
          <a:xfrm>
            <a:off x="5693442" y="2472661"/>
            <a:ext cx="1494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5. m ; m(B ; 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5" name="TextovéPole 114"/>
              <p:cNvSpPr txBox="1"/>
              <p:nvPr/>
            </p:nvSpPr>
            <p:spPr>
              <a:xfrm>
                <a:off x="5688131" y="2708920"/>
                <a:ext cx="1704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6. C ; 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 p ∩ </a:t>
                </a:r>
                <a:r>
                  <a:rPr lang="cs-CZ" dirty="0" smtClean="0"/>
                  <a:t>m</a:t>
                </a:r>
                <a:endParaRPr lang="cs-CZ" dirty="0"/>
              </a:p>
            </p:txBody>
          </p:sp>
        </mc:Choice>
        <mc:Fallback xmlns=""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8131" y="2708920"/>
                <a:ext cx="170431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857" t="-8197" r="-178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2" name="TextovéPole 121"/>
          <p:cNvSpPr txBox="1"/>
          <p:nvPr/>
        </p:nvSpPr>
        <p:spPr>
          <a:xfrm>
            <a:off x="5700833" y="2977468"/>
            <a:ext cx="2101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7. kosočtverec </a:t>
            </a:r>
            <a:r>
              <a:rPr lang="cs-CZ" dirty="0" smtClean="0"/>
              <a:t>ABCD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13291" y="55160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33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 flipH="1">
            <a:off x="991136" y="1091800"/>
            <a:ext cx="1302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11560" y="751015"/>
            <a:ext cx="674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kosočtverec ABCD se stranou a = 7 cm a výškou v = 6 cm.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1035261" y="3912116"/>
            <a:ext cx="50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				POSTUP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1560" y="3626724"/>
            <a:ext cx="7742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Př.:  Sestroj kosočtverec ABCD, </a:t>
            </a:r>
            <a:r>
              <a:rPr lang="cs-CZ" b="1" dirty="0" smtClean="0"/>
              <a:t>je-li úhlopříčka e </a:t>
            </a:r>
            <a:r>
              <a:rPr lang="cs-CZ" b="1" dirty="0"/>
              <a:t>= |AC</a:t>
            </a:r>
            <a:r>
              <a:rPr lang="cs-CZ" b="1" dirty="0" smtClean="0"/>
              <a:t>| = 9 </a:t>
            </a:r>
            <a:r>
              <a:rPr lang="cs-CZ" b="1" dirty="0"/>
              <a:t>cm a </a:t>
            </a:r>
            <a:r>
              <a:rPr lang="cs-CZ" b="1" dirty="0" smtClean="0"/>
              <a:t>výška </a:t>
            </a:r>
            <a:r>
              <a:rPr lang="cs-CZ" b="1" dirty="0"/>
              <a:t>v = 6 cm.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039387" y="3092759"/>
            <a:ext cx="189185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-2940000">
            <a:off x="709918" y="23788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115616" y="1670935"/>
            <a:ext cx="35269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rot="-2940000">
            <a:off x="2596888" y="2384836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457168" y="1670935"/>
            <a:ext cx="25898" cy="14278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421164" y="15493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21164" y="28419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louk 22"/>
          <p:cNvSpPr/>
          <p:nvPr/>
        </p:nvSpPr>
        <p:spPr>
          <a:xfrm>
            <a:off x="2245478" y="28810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 rot="5400000">
            <a:off x="2267744" y="14592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1259632" y="3019843"/>
            <a:ext cx="136363" cy="145832"/>
            <a:chOff x="2748171" y="917104"/>
            <a:chExt cx="136363" cy="145832"/>
          </a:xfrm>
        </p:grpSpPr>
        <p:cxnSp>
          <p:nvCxnSpPr>
            <p:cNvPr id="32" name="Přímá spojnice 31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1429816" y="1598019"/>
            <a:ext cx="136363" cy="145832"/>
            <a:chOff x="2748171" y="917104"/>
            <a:chExt cx="136363" cy="145832"/>
          </a:xfrm>
        </p:grpSpPr>
        <p:cxnSp>
          <p:nvCxnSpPr>
            <p:cNvPr id="63" name="Přímá spojnice 62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1" name="Oblouk 40"/>
          <p:cNvSpPr/>
          <p:nvPr/>
        </p:nvSpPr>
        <p:spPr>
          <a:xfrm>
            <a:off x="-888035" y="1218664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1035261" y="1251081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841332" y="301984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799500" y="301412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130262" y="1350627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095212" y="138698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773668" y="297919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245478" y="219419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730198" y="1193048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924511" y="119304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039387" y="156507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80" name="Přímá spojnice 79"/>
          <p:cNvCxnSpPr/>
          <p:nvPr/>
        </p:nvCxnSpPr>
        <p:spPr>
          <a:xfrm>
            <a:off x="467544" y="6039297"/>
            <a:ext cx="4536504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rot="-2940000">
            <a:off x="842425" y="5325396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467544" y="4617473"/>
            <a:ext cx="45365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rot="-2940000">
            <a:off x="2729395" y="5331374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4629659" y="4617473"/>
            <a:ext cx="25898" cy="142780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4578802" y="449062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4613792" y="5785367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7" name="Oblouk 86"/>
          <p:cNvSpPr/>
          <p:nvPr/>
        </p:nvSpPr>
        <p:spPr>
          <a:xfrm>
            <a:off x="4438106" y="5824443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louk 87"/>
          <p:cNvSpPr/>
          <p:nvPr/>
        </p:nvSpPr>
        <p:spPr>
          <a:xfrm rot="5400000">
            <a:off x="4425382" y="4400534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9" name="Skupina 88"/>
          <p:cNvGrpSpPr/>
          <p:nvPr/>
        </p:nvGrpSpPr>
        <p:grpSpPr>
          <a:xfrm>
            <a:off x="758148" y="5966381"/>
            <a:ext cx="136363" cy="145832"/>
            <a:chOff x="2748171" y="917104"/>
            <a:chExt cx="136363" cy="145832"/>
          </a:xfrm>
        </p:grpSpPr>
        <p:cxnSp>
          <p:nvCxnSpPr>
            <p:cNvPr id="90" name="Přímá spojnice 89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>
            <a:off x="863827" y="4538000"/>
            <a:ext cx="136363" cy="145832"/>
            <a:chOff x="2748171" y="917104"/>
            <a:chExt cx="136363" cy="145832"/>
          </a:xfrm>
        </p:grpSpPr>
        <p:cxnSp>
          <p:nvCxnSpPr>
            <p:cNvPr id="93" name="Přímá spojnice 92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95" name="TextovéPole 94"/>
          <p:cNvSpPr txBox="1"/>
          <p:nvPr/>
        </p:nvSpPr>
        <p:spPr>
          <a:xfrm>
            <a:off x="972600" y="597003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2868074" y="596638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2306450" y="429500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4232109" y="429027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4379113" y="514670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3937402" y="4023050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2163623" y="400346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18625" y="4547693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109" name="Přímá spojnice 108"/>
          <p:cNvCxnSpPr/>
          <p:nvPr/>
        </p:nvCxnSpPr>
        <p:spPr>
          <a:xfrm flipV="1">
            <a:off x="1159048" y="4617473"/>
            <a:ext cx="3125009" cy="14218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2203276" y="4165688"/>
            <a:ext cx="1138204" cy="25003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2" name="TextovéPole 111"/>
          <p:cNvSpPr txBox="1"/>
          <p:nvPr/>
        </p:nvSpPr>
        <p:spPr>
          <a:xfrm>
            <a:off x="451654" y="592754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13" name="Oblouk 112"/>
          <p:cNvSpPr/>
          <p:nvPr/>
        </p:nvSpPr>
        <p:spPr>
          <a:xfrm>
            <a:off x="825119" y="3811390"/>
            <a:ext cx="3825556" cy="3825556"/>
          </a:xfrm>
          <a:prstGeom prst="arc">
            <a:avLst>
              <a:gd name="adj1" fmla="val 18707126"/>
              <a:gd name="adj2" fmla="val 19947881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louk 115"/>
          <p:cNvSpPr/>
          <p:nvPr/>
        </p:nvSpPr>
        <p:spPr>
          <a:xfrm>
            <a:off x="2457704" y="5077073"/>
            <a:ext cx="496646" cy="496646"/>
          </a:xfrm>
          <a:prstGeom prst="arc">
            <a:avLst>
              <a:gd name="adj1" fmla="val 15055386"/>
              <a:gd name="adj2" fmla="val 2024314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TextovéPole 116"/>
          <p:cNvSpPr txBox="1"/>
          <p:nvPr/>
        </p:nvSpPr>
        <p:spPr>
          <a:xfrm>
            <a:off x="2651191" y="503176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/>
                <a:cs typeface="Times New Roman"/>
              </a:rPr>
              <a:t>·</a:t>
            </a:r>
            <a:endParaRPr lang="cs-CZ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2545892" y="531887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grpSp>
        <p:nvGrpSpPr>
          <p:cNvPr id="119" name="Skupina 118"/>
          <p:cNvGrpSpPr/>
          <p:nvPr/>
        </p:nvGrpSpPr>
        <p:grpSpPr>
          <a:xfrm>
            <a:off x="6683484" y="4144446"/>
            <a:ext cx="136363" cy="145832"/>
            <a:chOff x="2748171" y="917104"/>
            <a:chExt cx="136363" cy="145832"/>
          </a:xfrm>
        </p:grpSpPr>
        <p:cxnSp>
          <p:nvCxnSpPr>
            <p:cNvPr id="120" name="Přímá spojnice 119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611560" y="332656"/>
            <a:ext cx="3077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KONSTRUKCE ROVNOBĚŽNÍKŮ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 flipH="1">
            <a:off x="991137" y="1091800"/>
            <a:ext cx="4867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				POSTUP</a:t>
            </a:r>
            <a:endParaRPr lang="cs-CZ" dirty="0"/>
          </a:p>
        </p:txBody>
      </p:sp>
      <p:grpSp>
        <p:nvGrpSpPr>
          <p:cNvPr id="99" name="Skupina 98"/>
          <p:cNvGrpSpPr/>
          <p:nvPr/>
        </p:nvGrpSpPr>
        <p:grpSpPr>
          <a:xfrm>
            <a:off x="6451861" y="1719801"/>
            <a:ext cx="136363" cy="145832"/>
            <a:chOff x="2748171" y="917104"/>
            <a:chExt cx="136363" cy="145832"/>
          </a:xfrm>
        </p:grpSpPr>
        <p:cxnSp>
          <p:nvCxnSpPr>
            <p:cNvPr id="104" name="Přímá spojnice 103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06" name="TextovéPole 105"/>
          <p:cNvSpPr txBox="1"/>
          <p:nvPr/>
        </p:nvSpPr>
        <p:spPr>
          <a:xfrm>
            <a:off x="5652120" y="1297778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AB ; AB =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680518" y="1600088"/>
            <a:ext cx="2770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2. p ; </a:t>
            </a:r>
            <a:r>
              <a:rPr lang="cs-CZ" dirty="0" smtClean="0"/>
              <a:t>p   AB </a:t>
            </a:r>
            <a:r>
              <a:rPr lang="cs-CZ" dirty="0"/>
              <a:t>ve vzdálenosti </a:t>
            </a: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695401" y="1934406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k ; k(A ; 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TextovéPole 109"/>
              <p:cNvSpPr txBox="1"/>
              <p:nvPr/>
            </p:nvSpPr>
            <p:spPr>
              <a:xfrm>
                <a:off x="5700833" y="2200170"/>
                <a:ext cx="16097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4. D ;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p ∩ </a:t>
                </a:r>
                <a:r>
                  <a:rPr lang="cs-CZ" dirty="0" smtClean="0"/>
                  <a:t>k</a:t>
                </a:r>
                <a:endParaRPr lang="cs-CZ" dirty="0"/>
              </a:p>
            </p:txBody>
          </p:sp>
        </mc:Choice>
        <mc:Fallback xmlns="">
          <p:sp>
            <p:nvSpPr>
              <p:cNvPr id="110" name="TextovéPole 10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833" y="2200170"/>
                <a:ext cx="1609736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3030" t="-8197" r="-2273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4" name="TextovéPole 113"/>
          <p:cNvSpPr txBox="1"/>
          <p:nvPr/>
        </p:nvSpPr>
        <p:spPr>
          <a:xfrm>
            <a:off x="5693442" y="2472661"/>
            <a:ext cx="1494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5. m ; m(B ; 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5" name="TextovéPole 114"/>
              <p:cNvSpPr txBox="1"/>
              <p:nvPr/>
            </p:nvSpPr>
            <p:spPr>
              <a:xfrm>
                <a:off x="5688131" y="2708920"/>
                <a:ext cx="1704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6. C ; 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 p ∩ </a:t>
                </a:r>
                <a:r>
                  <a:rPr lang="cs-CZ" dirty="0" smtClean="0"/>
                  <a:t>m</a:t>
                </a:r>
                <a:endParaRPr lang="cs-CZ" dirty="0"/>
              </a:p>
            </p:txBody>
          </p:sp>
        </mc:Choice>
        <mc:Fallback xmlns=""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8131" y="2708920"/>
                <a:ext cx="170431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857" t="-8197" r="-178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2" name="TextovéPole 121"/>
          <p:cNvSpPr txBox="1"/>
          <p:nvPr/>
        </p:nvSpPr>
        <p:spPr>
          <a:xfrm>
            <a:off x="5700833" y="2977468"/>
            <a:ext cx="2101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7. kosočtverec </a:t>
            </a:r>
            <a:r>
              <a:rPr lang="cs-CZ" dirty="0" smtClean="0"/>
              <a:t>ABCD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913291" y="55160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73250" y="4003468"/>
            <a:ext cx="2919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p, q ; p    q ve vzdálenosti </a:t>
            </a:r>
            <a:r>
              <a:rPr lang="cs-CZ" dirty="0" smtClean="0"/>
              <a:t>v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671428" y="4252864"/>
                <a:ext cx="12186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2. A ; A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q</a:t>
                </a: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1428" y="4252864"/>
                <a:ext cx="1218603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4000" t="-8333" r="-350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1159048" y="6003050"/>
            <a:ext cx="0" cy="844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680618" y="4499166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m ; m(A ; e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82428" y="4761534"/>
                <a:ext cx="16514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4. C ; 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m ∩ </a:t>
                </a:r>
                <a:r>
                  <a:rPr lang="cs-CZ" dirty="0" smtClean="0"/>
                  <a:t>p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2428" y="4761534"/>
                <a:ext cx="1651414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2952" t="-8197" r="-221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688131" y="5031760"/>
            <a:ext cx="1854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5. S ; S je střed </a:t>
            </a:r>
            <a:r>
              <a:rPr lang="cs-CZ" dirty="0" smtClean="0"/>
              <a:t>AC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719067" y="5299648"/>
            <a:ext cx="33457" cy="5747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700833" y="5299648"/>
                <a:ext cx="19783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6. n ; S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n , n </a:t>
                </a:r>
                <a:r>
                  <a:rPr lang="cs-CZ" dirty="0">
                    <a:sym typeface="Symbol"/>
                  </a:rPr>
                  <a:t> </a:t>
                </a:r>
                <a:r>
                  <a:rPr lang="cs-CZ" dirty="0" smtClean="0">
                    <a:sym typeface="Symbol"/>
                  </a:rPr>
                  <a:t>AC</a:t>
                </a:r>
                <a:endParaRPr lang="cs-CZ" dirty="0">
                  <a:sym typeface="Symbol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833" y="5299648"/>
                <a:ext cx="1978362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2462" t="-11475" r="-184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700833" y="5573719"/>
                <a:ext cx="15921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>
                    <a:sym typeface="Symbol"/>
                  </a:rPr>
                  <a:t>7. B ; B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n ∩ </a:t>
                </a:r>
                <a:r>
                  <a:rPr lang="cs-CZ" dirty="0" smtClean="0"/>
                  <a:t>q</a:t>
                </a:r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833" y="5573719"/>
                <a:ext cx="1592103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3065" t="-8197" r="-2299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700833" y="5824443"/>
                <a:ext cx="16802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8. D</a:t>
                </a:r>
                <a:r>
                  <a:rPr lang="cs-CZ" dirty="0">
                    <a:sym typeface="Symbol"/>
                  </a:rPr>
                  <a:t> ;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n ∩ p </a:t>
                </a: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833" y="5824443"/>
                <a:ext cx="1680268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2899" t="-8197" r="-217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5700833" y="6045275"/>
            <a:ext cx="2154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9. kosočtverec  </a:t>
            </a:r>
            <a:r>
              <a:rPr lang="cs-CZ" dirty="0" smtClean="0"/>
              <a:t>ABCD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78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  <p:bldP spid="86" grpId="0"/>
      <p:bldP spid="87" grpId="0" animBg="1"/>
      <p:bldP spid="88" grpId="0" animBg="1"/>
      <p:bldP spid="95" grpId="0"/>
      <p:bldP spid="96" grpId="0"/>
      <p:bldP spid="97" grpId="0"/>
      <p:bldP spid="98" grpId="0"/>
      <p:bldP spid="100" grpId="0"/>
      <p:bldP spid="101" grpId="0"/>
      <p:bldP spid="102" grpId="0"/>
      <p:bldP spid="103" grpId="0"/>
      <p:bldP spid="112" grpId="0"/>
      <p:bldP spid="113" grpId="0" animBg="1"/>
      <p:bldP spid="116" grpId="0" animBg="1"/>
      <p:bldP spid="117" grpId="0"/>
      <p:bldP spid="118" grpId="0"/>
      <p:bldP spid="78" grpId="0"/>
      <p:bldP spid="3" grpId="0"/>
      <p:bldP spid="4" grpId="0"/>
      <p:bldP spid="8" grpId="0"/>
      <p:bldP spid="10" grpId="0"/>
      <p:bldP spid="11" grpId="0"/>
      <p:bldP spid="17" grpId="0"/>
      <p:bldP spid="18" grpId="0"/>
      <p:bldP spid="19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>
            <a:off x="1024643" y="1454430"/>
            <a:ext cx="1040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92595" y="692696"/>
            <a:ext cx="7680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kosodélník ABCD se stranami a = 7 cm, b = 6 cm a výškou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r>
              <a:rPr lang="cs-CZ" b="1" dirty="0" smtClean="0"/>
              <a:t> = 5 cm.</a:t>
            </a:r>
            <a:endParaRPr lang="cs-CZ" b="1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973836" y="3772201"/>
            <a:ext cx="323656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2940000">
            <a:off x="644367" y="3058300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179927" y="2350377"/>
            <a:ext cx="327164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-2940000">
            <a:off x="3885061" y="3064279"/>
            <a:ext cx="189185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2391617" y="2350377"/>
            <a:ext cx="25898" cy="142780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2355613" y="222877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355613" y="352143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Oblouk 50"/>
          <p:cNvSpPr/>
          <p:nvPr/>
        </p:nvSpPr>
        <p:spPr>
          <a:xfrm>
            <a:off x="2179927" y="3560511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ouk 51"/>
          <p:cNvSpPr/>
          <p:nvPr/>
        </p:nvSpPr>
        <p:spPr>
          <a:xfrm rot="5400000">
            <a:off x="2202193" y="2138687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775781" y="3699285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83935" y="370610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997024" y="2044107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311971" y="204121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477936" y="37107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179927" y="287363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788024" y="299695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93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>
            <a:off x="1024643" y="1454430"/>
            <a:ext cx="1040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92595" y="692696"/>
            <a:ext cx="7680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kosodélník ABCD se stranami a = 7 cm, b = 6 cm a výškou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r>
              <a:rPr lang="cs-CZ" b="1" dirty="0" smtClean="0"/>
              <a:t> = 5 cm.</a:t>
            </a:r>
            <a:endParaRPr lang="cs-CZ" b="1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973836" y="3772201"/>
            <a:ext cx="323656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2940000">
            <a:off x="644367" y="3058300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050065" y="2350377"/>
            <a:ext cx="510611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-2940000">
            <a:off x="3885061" y="3064279"/>
            <a:ext cx="189185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2391617" y="2350377"/>
            <a:ext cx="25898" cy="142780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2355613" y="222877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355613" y="352143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Oblouk 50"/>
          <p:cNvSpPr/>
          <p:nvPr/>
        </p:nvSpPr>
        <p:spPr>
          <a:xfrm>
            <a:off x="2179927" y="3560511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ouk 51"/>
          <p:cNvSpPr/>
          <p:nvPr/>
        </p:nvSpPr>
        <p:spPr>
          <a:xfrm rot="5400000">
            <a:off x="2202193" y="2138687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1194081" y="3699285"/>
            <a:ext cx="136363" cy="145832"/>
            <a:chOff x="2748171" y="917104"/>
            <a:chExt cx="136363" cy="145832"/>
          </a:xfrm>
        </p:grpSpPr>
        <p:cxnSp>
          <p:nvCxnSpPr>
            <p:cNvPr id="54" name="Přímá spojnice 53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6" name="Skupina 55"/>
          <p:cNvGrpSpPr/>
          <p:nvPr/>
        </p:nvGrpSpPr>
        <p:grpSpPr>
          <a:xfrm>
            <a:off x="1364265" y="2277461"/>
            <a:ext cx="136363" cy="145832"/>
            <a:chOff x="2748171" y="917104"/>
            <a:chExt cx="136363" cy="145832"/>
          </a:xfrm>
        </p:grpSpPr>
        <p:cxnSp>
          <p:nvCxnSpPr>
            <p:cNvPr id="57" name="Přímá spojnice 56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9" name="TextovéPole 58"/>
          <p:cNvSpPr txBox="1"/>
          <p:nvPr/>
        </p:nvSpPr>
        <p:spPr>
          <a:xfrm>
            <a:off x="775781" y="3699285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83935" y="3706101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064711" y="2030069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364088" y="203006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477936" y="37107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179927" y="287363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082561" y="187672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858960" y="1872490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973836" y="22445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68" name="Oblouk 67"/>
          <p:cNvSpPr/>
          <p:nvPr/>
        </p:nvSpPr>
        <p:spPr>
          <a:xfrm>
            <a:off x="2297626" y="1896385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louk 68"/>
          <p:cNvSpPr/>
          <p:nvPr/>
        </p:nvSpPr>
        <p:spPr>
          <a:xfrm>
            <a:off x="-943068" y="1896385"/>
            <a:ext cx="3825556" cy="3825556"/>
          </a:xfrm>
          <a:prstGeom prst="arc">
            <a:avLst>
              <a:gd name="adj1" fmla="val 17986246"/>
              <a:gd name="adj2" fmla="val 19007516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4788024" y="299695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5314" y="3883951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grpSp>
        <p:nvGrpSpPr>
          <p:cNvPr id="72" name="Skupina 71"/>
          <p:cNvGrpSpPr/>
          <p:nvPr/>
        </p:nvGrpSpPr>
        <p:grpSpPr>
          <a:xfrm>
            <a:off x="6421746" y="4620870"/>
            <a:ext cx="136363" cy="145832"/>
            <a:chOff x="2748171" y="917104"/>
            <a:chExt cx="136363" cy="145832"/>
          </a:xfrm>
        </p:grpSpPr>
        <p:cxnSp>
          <p:nvCxnSpPr>
            <p:cNvPr id="73" name="Přímá spojnice 72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5672186" y="4253283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AB ; AB =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82058" y="4509120"/>
            <a:ext cx="2840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2. p ; p   AB ve vzdálenosti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93468" y="4797152"/>
            <a:ext cx="135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k ; k(A ; b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714197" y="5099288"/>
                <a:ext cx="16097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4. D ;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p ∩ </a:t>
                </a:r>
                <a:r>
                  <a:rPr lang="cs-CZ" dirty="0" smtClean="0"/>
                  <a:t>k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4197" y="5099288"/>
                <a:ext cx="1609736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3030" t="-8197" r="-2273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682058" y="5373216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5. m ; m(B ; b)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82058" y="5675089"/>
                <a:ext cx="1704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6. C ; 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 p ∩ </a:t>
                </a:r>
                <a:r>
                  <a:rPr lang="cs-CZ" dirty="0" smtClean="0"/>
                  <a:t>m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2058" y="5675089"/>
                <a:ext cx="170431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857" t="-8197" r="-178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682058" y="6019547"/>
            <a:ext cx="1988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7. kosodélník </a:t>
            </a:r>
            <a:r>
              <a:rPr lang="cs-CZ" dirty="0" smtClean="0"/>
              <a:t>ABCD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01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 animBg="1"/>
      <p:bldP spid="52" grpId="0" animBg="1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 animBg="1"/>
      <p:bldP spid="69" grpId="0" animBg="1"/>
      <p:bldP spid="70" grpId="0"/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 flipH="1">
            <a:off x="376616" y="1062028"/>
            <a:ext cx="102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5673" y="323364"/>
            <a:ext cx="7650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kosodélník ABCD se stranou a = 6 cm, úhlopříčkou e </a:t>
            </a:r>
            <a:r>
              <a:rPr lang="cs-CZ" b="1" dirty="0"/>
              <a:t>= |AC| = </a:t>
            </a:r>
            <a:r>
              <a:rPr lang="cs-CZ" b="1" dirty="0" smtClean="0"/>
              <a:t>8 </a:t>
            </a:r>
            <a:r>
              <a:rPr lang="cs-CZ" b="1" dirty="0"/>
              <a:t>cm 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a výškou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r>
              <a:rPr lang="cs-CZ" b="1" dirty="0" smtClean="0"/>
              <a:t> </a:t>
            </a:r>
            <a:r>
              <a:rPr lang="cs-CZ" b="1" dirty="0"/>
              <a:t>= </a:t>
            </a:r>
            <a:r>
              <a:rPr lang="cs-CZ" b="1" dirty="0" smtClean="0"/>
              <a:t>5 </a:t>
            </a:r>
            <a:r>
              <a:rPr lang="cs-CZ" b="1" dirty="0"/>
              <a:t>cm.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897607" y="3636559"/>
            <a:ext cx="323656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-2940000">
            <a:off x="568138" y="29226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973836" y="2214735"/>
            <a:ext cx="56143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2940000">
            <a:off x="3808832" y="2928637"/>
            <a:ext cx="189185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652803" y="2214735"/>
            <a:ext cx="25898" cy="142780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5616799" y="20931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616799" y="33857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Oblouk 47"/>
          <p:cNvSpPr/>
          <p:nvPr/>
        </p:nvSpPr>
        <p:spPr>
          <a:xfrm>
            <a:off x="5441113" y="34248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5400000">
            <a:off x="5463379" y="20030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636067" y="366358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007255" y="3663583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807316" y="1908465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277446" y="184915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333704" y="358987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343466" y="2743971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4134175" y="3642537"/>
            <a:ext cx="245404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897607" y="2215643"/>
            <a:ext cx="4477737" cy="142000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2628978" y="29443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87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 flipH="1">
            <a:off x="376616" y="1062028"/>
            <a:ext cx="102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5673" y="323364"/>
            <a:ext cx="7650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kosodélník ABCD se stranou a = 6 cm, úhlopříčkou e </a:t>
            </a:r>
            <a:r>
              <a:rPr lang="cs-CZ" b="1" dirty="0"/>
              <a:t>= |AC| = </a:t>
            </a:r>
            <a:r>
              <a:rPr lang="cs-CZ" b="1" dirty="0" smtClean="0"/>
              <a:t>8 </a:t>
            </a:r>
            <a:r>
              <a:rPr lang="cs-CZ" b="1" dirty="0"/>
              <a:t>cm 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a výškou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r>
              <a:rPr lang="cs-CZ" b="1" dirty="0" smtClean="0"/>
              <a:t> </a:t>
            </a:r>
            <a:r>
              <a:rPr lang="cs-CZ" b="1" dirty="0"/>
              <a:t>= </a:t>
            </a:r>
            <a:r>
              <a:rPr lang="cs-CZ" b="1" dirty="0" smtClean="0"/>
              <a:t>5 </a:t>
            </a:r>
            <a:r>
              <a:rPr lang="cs-CZ" b="1" dirty="0"/>
              <a:t>cm.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897607" y="3636559"/>
            <a:ext cx="323656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-2940000">
            <a:off x="568138" y="29226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973836" y="2214735"/>
            <a:ext cx="56143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2940000">
            <a:off x="3808832" y="2928637"/>
            <a:ext cx="189185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652803" y="2214735"/>
            <a:ext cx="25898" cy="142780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5616799" y="20931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616799" y="33857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Oblouk 47"/>
          <p:cNvSpPr/>
          <p:nvPr/>
        </p:nvSpPr>
        <p:spPr>
          <a:xfrm>
            <a:off x="5441113" y="34248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5400000">
            <a:off x="5463379" y="20030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6268996" y="3563643"/>
            <a:ext cx="136363" cy="145832"/>
            <a:chOff x="2748171" y="917104"/>
            <a:chExt cx="136363" cy="145832"/>
          </a:xfrm>
        </p:grpSpPr>
        <p:cxnSp>
          <p:nvCxnSpPr>
            <p:cNvPr id="53" name="Přímá spojnice 52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6231499" y="2149524"/>
            <a:ext cx="136363" cy="145832"/>
            <a:chOff x="2748171" y="917104"/>
            <a:chExt cx="136363" cy="145832"/>
          </a:xfrm>
        </p:grpSpPr>
        <p:cxnSp>
          <p:nvCxnSpPr>
            <p:cNvPr id="56" name="Přímá spojnice 55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636067" y="366358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007255" y="3663583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807316" y="1908465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277446" y="184915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333704" y="358987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343466" y="2743971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908434" y="1432847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920795" y="157115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897607" y="210887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4134175" y="3642537"/>
            <a:ext cx="245404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897607" y="2215643"/>
            <a:ext cx="4477737" cy="142000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louk 67"/>
          <p:cNvSpPr/>
          <p:nvPr/>
        </p:nvSpPr>
        <p:spPr>
          <a:xfrm>
            <a:off x="1759988" y="1173182"/>
            <a:ext cx="3825556" cy="3825556"/>
          </a:xfrm>
          <a:prstGeom prst="arc">
            <a:avLst>
              <a:gd name="adj1" fmla="val 18707126"/>
              <a:gd name="adj2" fmla="val 20664297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louk 68"/>
          <p:cNvSpPr/>
          <p:nvPr/>
        </p:nvSpPr>
        <p:spPr>
          <a:xfrm>
            <a:off x="2134650" y="301957"/>
            <a:ext cx="3825556" cy="3825556"/>
          </a:xfrm>
          <a:prstGeom prst="arc">
            <a:avLst>
              <a:gd name="adj1" fmla="val 9905188"/>
              <a:gd name="adj2" fmla="val 11758409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633923" y="4221088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grpSp>
        <p:nvGrpSpPr>
          <p:cNvPr id="71" name="Skupina 70"/>
          <p:cNvGrpSpPr/>
          <p:nvPr/>
        </p:nvGrpSpPr>
        <p:grpSpPr>
          <a:xfrm>
            <a:off x="5395197" y="4691059"/>
            <a:ext cx="136363" cy="145832"/>
            <a:chOff x="2748171" y="917104"/>
            <a:chExt cx="136363" cy="145832"/>
          </a:xfrm>
        </p:grpSpPr>
        <p:cxnSp>
          <p:nvCxnSpPr>
            <p:cNvPr id="72" name="Přímá spojnice 71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7" name="TextovéPole 36"/>
          <p:cNvSpPr txBox="1"/>
          <p:nvPr/>
        </p:nvSpPr>
        <p:spPr>
          <a:xfrm>
            <a:off x="2628978" y="29443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46901" y="4271011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AB ; AB =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63689" y="4579309"/>
            <a:ext cx="2840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2. p ; p   AB ve vzdálenosti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6901" y="4836891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m ; m(A ; e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63689" y="5099288"/>
                <a:ext cx="16514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4. C ; 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p ∩ </a:t>
                </a:r>
                <a:r>
                  <a:rPr lang="cs-CZ" dirty="0" smtClean="0"/>
                  <a:t>m</a:t>
                </a:r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3689" y="5099288"/>
                <a:ext cx="1651414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2952" t="-8197" r="-221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646901" y="5373216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5. k ; k(C ; 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69558" y="5661248"/>
                <a:ext cx="16626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6. D ;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 p ∩ </a:t>
                </a:r>
                <a:r>
                  <a:rPr lang="cs-CZ" dirty="0" smtClean="0"/>
                  <a:t>k</a:t>
                </a:r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9558" y="5661248"/>
                <a:ext cx="1662635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930" t="-8333" r="-2198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658652" y="5939336"/>
            <a:ext cx="1988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7. kosodélník </a:t>
            </a:r>
            <a:r>
              <a:rPr lang="cs-CZ" dirty="0" smtClean="0"/>
              <a:t>ABCD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94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8" grpId="0" animBg="1"/>
      <p:bldP spid="49" grpId="0" animBg="1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8" grpId="0" animBg="1"/>
      <p:bldP spid="69" grpId="0" animBg="1"/>
      <p:bldP spid="37" grpId="0"/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 flipH="1">
            <a:off x="376616" y="1062028"/>
            <a:ext cx="102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5673" y="323364"/>
            <a:ext cx="7541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kosodélník ABCD s úhlopříčkami e </a:t>
            </a:r>
            <a:r>
              <a:rPr lang="cs-CZ" b="1" dirty="0"/>
              <a:t>= |AC| = </a:t>
            </a:r>
            <a:r>
              <a:rPr lang="cs-CZ" b="1" dirty="0" smtClean="0"/>
              <a:t>8 cm, f</a:t>
            </a:r>
            <a:r>
              <a:rPr lang="cs-CZ" b="1" dirty="0"/>
              <a:t> = </a:t>
            </a:r>
            <a:r>
              <a:rPr lang="cs-CZ" b="1" dirty="0" smtClean="0"/>
              <a:t>|BD| </a:t>
            </a:r>
            <a:r>
              <a:rPr lang="cs-CZ" b="1" dirty="0"/>
              <a:t>= </a:t>
            </a:r>
            <a:r>
              <a:rPr lang="cs-CZ" b="1" dirty="0" smtClean="0"/>
              <a:t>6 </a:t>
            </a:r>
            <a:r>
              <a:rPr lang="cs-CZ" b="1" dirty="0"/>
              <a:t>cm</a:t>
            </a:r>
            <a:r>
              <a:rPr lang="cs-CZ" b="1" dirty="0" smtClean="0"/>
              <a:t>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a výškou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r>
              <a:rPr lang="cs-CZ" b="1" dirty="0" smtClean="0"/>
              <a:t> </a:t>
            </a:r>
            <a:r>
              <a:rPr lang="cs-CZ" b="1" dirty="0"/>
              <a:t>= </a:t>
            </a:r>
            <a:r>
              <a:rPr lang="cs-CZ" b="1" dirty="0" smtClean="0"/>
              <a:t>5 </a:t>
            </a:r>
            <a:r>
              <a:rPr lang="cs-CZ" b="1" dirty="0"/>
              <a:t>cm.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539552" y="3636559"/>
            <a:ext cx="3594623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-2940000">
            <a:off x="568138" y="29226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39552" y="2214735"/>
            <a:ext cx="66967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2940000">
            <a:off x="3808832" y="2928637"/>
            <a:ext cx="189185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652803" y="2214735"/>
            <a:ext cx="25898" cy="142780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5616799" y="20931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616799" y="33857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Oblouk 47"/>
          <p:cNvSpPr/>
          <p:nvPr/>
        </p:nvSpPr>
        <p:spPr>
          <a:xfrm>
            <a:off x="5441113" y="34248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5400000">
            <a:off x="5463379" y="20030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636067" y="366358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031631" y="357045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872142" y="185401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277446" y="184915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223274" y="30861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343466" y="2743971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4134175" y="3642537"/>
            <a:ext cx="317412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897607" y="2215643"/>
            <a:ext cx="4477737" cy="142000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2134650" y="2215643"/>
            <a:ext cx="1999525" cy="142689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275856" y="3085960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37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 flipH="1">
            <a:off x="376616" y="1062028"/>
            <a:ext cx="1027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ROZBOR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5673" y="323364"/>
            <a:ext cx="7541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Př.:  Sestroj kosodélník ABCD s úhlopříčkami e </a:t>
            </a:r>
            <a:r>
              <a:rPr lang="cs-CZ" b="1" dirty="0"/>
              <a:t>= |AC| = </a:t>
            </a:r>
            <a:r>
              <a:rPr lang="cs-CZ" b="1" dirty="0" smtClean="0"/>
              <a:t>8 cm, f</a:t>
            </a:r>
            <a:r>
              <a:rPr lang="cs-CZ" b="1" dirty="0"/>
              <a:t> = </a:t>
            </a:r>
            <a:r>
              <a:rPr lang="cs-CZ" b="1" dirty="0" smtClean="0"/>
              <a:t>|BD| </a:t>
            </a:r>
            <a:r>
              <a:rPr lang="cs-CZ" b="1" dirty="0"/>
              <a:t>= </a:t>
            </a:r>
            <a:r>
              <a:rPr lang="cs-CZ" b="1" dirty="0" smtClean="0"/>
              <a:t>6 </a:t>
            </a:r>
            <a:r>
              <a:rPr lang="cs-CZ" b="1" dirty="0"/>
              <a:t>cm</a:t>
            </a:r>
            <a:r>
              <a:rPr lang="cs-CZ" b="1" dirty="0" smtClean="0"/>
              <a:t>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a výškou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a</a:t>
            </a:r>
            <a:r>
              <a:rPr lang="cs-CZ" b="1" dirty="0" smtClean="0"/>
              <a:t> </a:t>
            </a:r>
            <a:r>
              <a:rPr lang="cs-CZ" b="1" dirty="0"/>
              <a:t>= </a:t>
            </a:r>
            <a:r>
              <a:rPr lang="cs-CZ" b="1" dirty="0" smtClean="0"/>
              <a:t>5 </a:t>
            </a:r>
            <a:r>
              <a:rPr lang="cs-CZ" b="1" dirty="0"/>
              <a:t>cm.</a:t>
            </a:r>
          </a:p>
        </p:txBody>
      </p:sp>
      <p:cxnSp>
        <p:nvCxnSpPr>
          <p:cNvPr id="26" name="Přímá spojnice 25"/>
          <p:cNvCxnSpPr/>
          <p:nvPr/>
        </p:nvCxnSpPr>
        <p:spPr>
          <a:xfrm>
            <a:off x="539552" y="3636559"/>
            <a:ext cx="3594623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-2940000">
            <a:off x="568138" y="2922658"/>
            <a:ext cx="18918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39552" y="2214735"/>
            <a:ext cx="66967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-2940000">
            <a:off x="3808832" y="2928637"/>
            <a:ext cx="1891855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5652803" y="2214735"/>
            <a:ext cx="25898" cy="142780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5616799" y="209313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616799" y="338579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·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Oblouk 47"/>
          <p:cNvSpPr/>
          <p:nvPr/>
        </p:nvSpPr>
        <p:spPr>
          <a:xfrm>
            <a:off x="5441113" y="3424869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5400000">
            <a:off x="5463379" y="2003045"/>
            <a:ext cx="423380" cy="42338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1" name="Skupina 50"/>
          <p:cNvGrpSpPr/>
          <p:nvPr/>
        </p:nvGrpSpPr>
        <p:grpSpPr>
          <a:xfrm>
            <a:off x="6268996" y="3563643"/>
            <a:ext cx="136363" cy="145832"/>
            <a:chOff x="2748171" y="917104"/>
            <a:chExt cx="136363" cy="145832"/>
          </a:xfrm>
        </p:grpSpPr>
        <p:cxnSp>
          <p:nvCxnSpPr>
            <p:cNvPr id="53" name="Přímá spojnice 52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6231499" y="2149524"/>
            <a:ext cx="136363" cy="145832"/>
            <a:chOff x="2748171" y="917104"/>
            <a:chExt cx="136363" cy="145832"/>
          </a:xfrm>
        </p:grpSpPr>
        <p:cxnSp>
          <p:nvCxnSpPr>
            <p:cNvPr id="56" name="Přímá spojnice 55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8" name="TextovéPole 57"/>
          <p:cNvSpPr txBox="1"/>
          <p:nvPr/>
        </p:nvSpPr>
        <p:spPr>
          <a:xfrm>
            <a:off x="636067" y="3663583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031631" y="357045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872142" y="185401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277446" y="1849157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223274" y="30861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343466" y="2743971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908434" y="1432847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282209" y="1522827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804248" y="215527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4134175" y="3642537"/>
            <a:ext cx="317412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897607" y="2215643"/>
            <a:ext cx="4477737" cy="142000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louk 67"/>
          <p:cNvSpPr/>
          <p:nvPr/>
        </p:nvSpPr>
        <p:spPr>
          <a:xfrm>
            <a:off x="1759988" y="1173182"/>
            <a:ext cx="3825556" cy="3825556"/>
          </a:xfrm>
          <a:prstGeom prst="arc">
            <a:avLst>
              <a:gd name="adj1" fmla="val 18707126"/>
              <a:gd name="adj2" fmla="val 20664297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084021" y="4011415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901715" y="354058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H="1" flipV="1">
            <a:off x="2134650" y="2215643"/>
            <a:ext cx="1999525" cy="142689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275856" y="3085960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985392" y="290129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8" name="Oblouk 7"/>
          <p:cNvSpPr/>
          <p:nvPr/>
        </p:nvSpPr>
        <p:spPr>
          <a:xfrm>
            <a:off x="1909027" y="1707493"/>
            <a:ext cx="2443193" cy="2443193"/>
          </a:xfrm>
          <a:prstGeom prst="arc">
            <a:avLst>
              <a:gd name="adj1" fmla="val 12043582"/>
              <a:gd name="adj2" fmla="val 301354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2" name="Skupina 51"/>
          <p:cNvGrpSpPr/>
          <p:nvPr/>
        </p:nvGrpSpPr>
        <p:grpSpPr>
          <a:xfrm>
            <a:off x="6076844" y="4123483"/>
            <a:ext cx="136363" cy="145832"/>
            <a:chOff x="2748171" y="917104"/>
            <a:chExt cx="136363" cy="145832"/>
          </a:xfrm>
        </p:grpSpPr>
        <p:cxnSp>
          <p:nvCxnSpPr>
            <p:cNvPr id="67" name="Přímá spojnice 66"/>
            <p:cNvCxnSpPr/>
            <p:nvPr/>
          </p:nvCxnSpPr>
          <p:spPr>
            <a:xfrm flipH="1">
              <a:off x="2778855" y="918920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 flipH="1">
              <a:off x="2748171" y="917104"/>
              <a:ext cx="105679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3" name="Přímá spojnice 2"/>
          <p:cNvCxnSpPr/>
          <p:nvPr/>
        </p:nvCxnSpPr>
        <p:spPr>
          <a:xfrm>
            <a:off x="898194" y="3605726"/>
            <a:ext cx="0" cy="6166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077258" y="4005943"/>
            <a:ext cx="2989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1. p, q ; p    q ve vzdálenosti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107014" y="4271512"/>
                <a:ext cx="12715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2. A ; A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q 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7014" y="4271512"/>
                <a:ext cx="1271502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4327" t="-8333" r="-2885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096360" y="4509120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3. m ; m(A ; e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89584" y="4777645"/>
                <a:ext cx="16514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4. C ; C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m ∩ </a:t>
                </a:r>
                <a:r>
                  <a:rPr lang="cs-CZ" dirty="0" smtClean="0"/>
                  <a:t>p</a:t>
                </a:r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9584" y="4777645"/>
                <a:ext cx="1651414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3321" t="-8333" r="-1845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5084353" y="5013176"/>
            <a:ext cx="1854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5. S ; S je střed </a:t>
            </a:r>
            <a:r>
              <a:rPr lang="cs-CZ" dirty="0" smtClean="0"/>
              <a:t>AC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084353" y="5301208"/>
                <a:ext cx="1295547" cy="43999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6. k ; k(S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1400">
                            <a:latin typeface="Cambria Math"/>
                          </a:rPr>
                          <m:t>f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1400"/>
                          <m:t>2</m:t>
                        </m:r>
                      </m:den>
                    </m:f>
                  </m:oMath>
                </a14:m>
                <a:r>
                  <a:rPr lang="cs-CZ" dirty="0"/>
                  <a:t>)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4353" y="5301208"/>
                <a:ext cx="1295547" cy="439992"/>
              </a:xfrm>
              <a:prstGeom prst="rect">
                <a:avLst/>
              </a:prstGeom>
              <a:blipFill rotWithShape="1">
                <a:blip r:embed="rId4"/>
                <a:stretch>
                  <a:fillRect l="-3756" r="-3286" b="-152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077258" y="5661248"/>
                <a:ext cx="15744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>
                    <a:sym typeface="Symbol"/>
                  </a:rPr>
                  <a:t>7. B ; B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k ∩ </a:t>
                </a:r>
                <a:r>
                  <a:rPr lang="cs-CZ" dirty="0" smtClean="0"/>
                  <a:t>q</a:t>
                </a:r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7258" y="5661248"/>
                <a:ext cx="1574470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3488" t="-8333" r="-2326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068002" y="5949280"/>
                <a:ext cx="16626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8. D</a:t>
                </a:r>
                <a:r>
                  <a:rPr lang="cs-CZ" dirty="0">
                    <a:sym typeface="Symbol"/>
                  </a:rPr>
                  <a:t> ;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> k ∩ p </a:t>
                </a: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8002" y="5949280"/>
                <a:ext cx="1662635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2930" t="-8197" r="-2198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5069542" y="6237312"/>
            <a:ext cx="2041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9. kosodélník  </a:t>
            </a:r>
            <a:r>
              <a:rPr lang="cs-CZ" dirty="0" smtClean="0"/>
              <a:t>ABCD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3112624" y="2886658"/>
            <a:ext cx="36000" cy="72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369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8" grpId="0" animBg="1"/>
      <p:bldP spid="49" grpId="0" animBg="1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8" grpId="0" animBg="1"/>
      <p:bldP spid="39" grpId="0"/>
      <p:bldP spid="46" grpId="0"/>
      <p:bldP spid="47" grpId="0"/>
      <p:bldP spid="8" grpId="0" animBg="1"/>
      <p:bldP spid="4" grpId="0"/>
      <p:bldP spid="5" grpId="0"/>
      <p:bldP spid="6" grpId="0"/>
      <p:bldP spid="10" grpId="0"/>
      <p:bldP spid="12" grpId="0"/>
      <p:bldP spid="13" grpId="0"/>
      <p:bldP spid="14" grpId="0"/>
      <p:bldP spid="16" grpId="0"/>
      <p:bldP spid="1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904</TotalTime>
  <Words>997</Words>
  <Application>Microsoft Office PowerPoint</Application>
  <PresentationFormat>Předvádění na obrazovce (4:3)</PresentationFormat>
  <Paragraphs>257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rodina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sourozenci</dc:creator>
  <cp:lastModifiedBy>Karel</cp:lastModifiedBy>
  <cp:revision>73</cp:revision>
  <dcterms:created xsi:type="dcterms:W3CDTF">2012-02-25T09:51:13Z</dcterms:created>
  <dcterms:modified xsi:type="dcterms:W3CDTF">2012-05-21T18:28:07Z</dcterms:modified>
</cp:coreProperties>
</file>