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4"/>
  </p:notesMasterIdLst>
  <p:sldIdLst>
    <p:sldId id="299" r:id="rId2"/>
    <p:sldId id="256" r:id="rId3"/>
    <p:sldId id="283" r:id="rId4"/>
    <p:sldId id="284" r:id="rId5"/>
    <p:sldId id="292" r:id="rId6"/>
    <p:sldId id="293" r:id="rId7"/>
    <p:sldId id="294" r:id="rId8"/>
    <p:sldId id="295" r:id="rId9"/>
    <p:sldId id="296" r:id="rId10"/>
    <p:sldId id="297" r:id="rId11"/>
    <p:sldId id="263" r:id="rId12"/>
    <p:sldId id="266" r:id="rId13"/>
    <p:sldId id="269" r:id="rId14"/>
    <p:sldId id="298" r:id="rId15"/>
    <p:sldId id="285" r:id="rId16"/>
    <p:sldId id="300" r:id="rId17"/>
    <p:sldId id="286" r:id="rId18"/>
    <p:sldId id="287" r:id="rId19"/>
    <p:sldId id="288" r:id="rId20"/>
    <p:sldId id="289" r:id="rId21"/>
    <p:sldId id="290" r:id="rId22"/>
    <p:sldId id="291" r:id="rId23"/>
  </p:sldIdLst>
  <p:sldSz cx="9144000" cy="6858000" type="screen4x3"/>
  <p:notesSz cx="6858000" cy="9144000"/>
  <p:embeddedFontLst>
    <p:embeddedFont>
      <p:font typeface="Guanine" pitchFamily="2" charset="-18"/>
      <p:regular r:id="rId25"/>
    </p:embeddedFont>
    <p:embeddedFont>
      <p:font typeface="Brooklyn" pitchFamily="2" charset="0"/>
      <p:regular r:id="rId26"/>
      <p:bold r:id="rId27"/>
    </p:embeddedFont>
    <p:embeddedFont>
      <p:font typeface="Comic Sans MS" pitchFamily="66" charset="0"/>
      <p:regular r:id="rId28"/>
      <p:bold r:id="rId29"/>
    </p:embeddedFont>
    <p:embeddedFont>
      <p:font typeface="Calibri" pitchFamily="34" charset="0"/>
      <p:regular r:id="rId30"/>
      <p:bold r:id="rId31"/>
      <p:italic r:id="rId32"/>
      <p:boldItalic r:id="rId33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9933"/>
    <a:srgbClr val="FFFF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1937B-C817-41D2-9917-D234E1209A89}" type="datetimeFigureOut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853AE-2FFE-43CB-AF21-EB43AA940A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76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20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C5AE-2BC5-4CCA-8229-8D3C82D694C6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15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F0DEC-78FD-466E-A9D1-EA864AB1D263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52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8C8EF-1FD6-4AD0-BCA7-AB4A4B8E1AAF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77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AC24-9463-434E-AEAC-4B27676CCC5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70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C52D7-3CEA-4811-9E3F-0F3811925295}" type="datetime1">
              <a:rPr lang="cs-CZ" smtClean="0"/>
              <a:t>25.8.2011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84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5589-2C13-4609-BC1C-A76D989F7612}" type="datetime1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16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C366-4BE1-4F81-A874-EAE66BA72DD6}" type="datetime1">
              <a:rPr lang="cs-CZ" smtClean="0"/>
              <a:t>25.8.2011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3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D2A1B-A3CB-4681-A3F3-AFFEC51E45A4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6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C7E25-6C9A-4883-BBB8-396A00531F1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08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6F8-ECC7-4F0E-972C-CF942FF03AE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32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6EF1-260D-4E5F-834F-6BE18F9AB59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47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CC"/>
            </a:gs>
            <a:gs pos="10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20CAE-D287-4CD6-BCC0-5E53A6EEFE74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38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3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17.xml"/><Relationship Id="rId4" Type="http://schemas.openxmlformats.org/officeDocument/2006/relationships/slide" Target="slide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18.xml"/><Relationship Id="rId4" Type="http://schemas.openxmlformats.org/officeDocument/2006/relationships/slide" Target="slide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19.xml"/><Relationship Id="rId4" Type="http://schemas.openxmlformats.org/officeDocument/2006/relationships/slide" Target="slide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13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12.GIF"/><Relationship Id="rId5" Type="http://schemas.openxmlformats.org/officeDocument/2006/relationships/image" Target="../media/image11.png"/><Relationship Id="rId4" Type="http://schemas.openxmlformats.org/officeDocument/2006/relationships/slide" Target="slide1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13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12.GIF"/><Relationship Id="rId5" Type="http://schemas.openxmlformats.org/officeDocument/2006/relationships/image" Target="../media/image11.png"/><Relationship Id="rId4" Type="http://schemas.openxmlformats.org/officeDocument/2006/relationships/slide" Target="slide1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13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12.GIF"/><Relationship Id="rId5" Type="http://schemas.openxmlformats.org/officeDocument/2006/relationships/image" Target="../media/image11.png"/><Relationship Id="rId4" Type="http://schemas.openxmlformats.org/officeDocument/2006/relationships/slide" Target="slide1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4.PNG"/><Relationship Id="rId5" Type="http://schemas.openxmlformats.org/officeDocument/2006/relationships/slide" Target="slide11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4.PNG"/><Relationship Id="rId5" Type="http://schemas.openxmlformats.org/officeDocument/2006/relationships/slide" Target="slide12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4.PNG"/><Relationship Id="rId5" Type="http://schemas.openxmlformats.org/officeDocument/2006/relationships/slide" Target="slide13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3185809"/>
              </p:ext>
            </p:extLst>
          </p:nvPr>
        </p:nvGraphicFramePr>
        <p:xfrm>
          <a:off x="107504" y="4941168"/>
          <a:ext cx="8928992" cy="1832198"/>
        </p:xfrm>
        <a:graphic>
          <a:graphicData uri="http://schemas.openxmlformats.org/drawingml/2006/table">
            <a:tbl>
              <a:tblPr>
                <a:solidFill>
                  <a:srgbClr val="FFFFE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{69C7853C-536D-4A76-A0AE-DD22124D55A5}</a:tableStyleId>
              </a:tblPr>
              <a:tblGrid>
                <a:gridCol w="2160240"/>
                <a:gridCol w="6768752"/>
              </a:tblGrid>
              <a:tr h="327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/>
                        <a:t>Číslo projektu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>
                          <a:effectLst/>
                        </a:rPr>
                        <a:t>CZ.1.07/1.4.00/21.1405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/>
                        <a:t>Název sady materiálů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effectLst/>
                        </a:rPr>
                        <a:t>Informatika 8. ročník (volitelný předmět)</a:t>
                      </a:r>
                      <a:endParaRPr lang="cs-CZ" sz="19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</a:tr>
              <a:tr h="4084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/>
                        <a:t>Název materiálu</a:t>
                      </a:r>
                      <a:endParaRPr lang="cs-CZ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effectLst/>
                        </a:rPr>
                        <a:t>VY_32_INOVACE_18_</a:t>
                      </a: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Tvorba prezentací –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900" b="1" dirty="0" smtClean="0">
                          <a:effectLst/>
                        </a:rPr>
                        <a:t>PowerPoint</a:t>
                      </a:r>
                      <a:r>
                        <a:rPr lang="cs-CZ" sz="1900" b="1" baseline="0" dirty="0" smtClean="0">
                          <a:effectLst/>
                        </a:rPr>
                        <a:t> –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dirty="0" smtClean="0">
                          <a:effectLst/>
                        </a:rPr>
                        <a:t>– </a:t>
                      </a:r>
                      <a:r>
                        <a:rPr lang="cs-CZ" sz="1900" b="1" baseline="0" dirty="0" smtClean="0">
                          <a:effectLst/>
                        </a:rPr>
                        <a:t>Přechody mezi snímky</a:t>
                      </a:r>
                      <a:endParaRPr lang="cs-CZ" sz="19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/>
                        <a:t>Autor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effectLst/>
                        </a:rPr>
                        <a:t>Mgr. Ladislav Králíček</a:t>
                      </a:r>
                      <a:endParaRPr lang="cs-CZ" sz="19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/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230" y="1507362"/>
            <a:ext cx="3345632" cy="334563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136" y="116632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68" y="128194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536" y="116632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768" y="116632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2602316" y="1124744"/>
            <a:ext cx="40674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3175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INVESTICE  DO  ROZVOJE  VZDĚLÁVÁNÍ</a:t>
            </a:r>
            <a:endParaRPr lang="cs-CZ" b="1" spc="50" dirty="0">
              <a:ln w="3175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210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48916" y="1737390"/>
            <a:ext cx="8246167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PŘECHODY  MEZI</a:t>
            </a:r>
          </a:p>
          <a:p>
            <a:pPr algn="ctr"/>
            <a:r>
              <a:rPr lang="cs-CZ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SNÍMKY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301208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5312770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301208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301208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367643" y="52399"/>
            <a:ext cx="6372709" cy="6402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cap="none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POWERPOINT</a:t>
            </a:r>
            <a:endParaRPr lang="cs-CZ" sz="8800" b="1" cap="none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Podnadpis 2"/>
          <p:cNvSpPr txBox="1">
            <a:spLocks/>
          </p:cNvSpPr>
          <p:nvPr/>
        </p:nvSpPr>
        <p:spPr>
          <a:xfrm>
            <a:off x="3131840" y="6342872"/>
            <a:ext cx="3960440" cy="4068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b="1" i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039" y="6343187"/>
            <a:ext cx="391018" cy="391018"/>
          </a:xfrm>
          <a:prstGeom prst="rect">
            <a:avLst/>
          </a:prstGeom>
          <a:ln w="3175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666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38269" y="-2"/>
            <a:ext cx="669606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PŘECHOD  NA  </a:t>
            </a:r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SNÍMEK</a:t>
            </a:r>
            <a:endParaRPr lang="cs-CZ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346" y="774737"/>
            <a:ext cx="910850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① Vytvoříme </a:t>
            </a:r>
            <a:r>
              <a:rPr lang="cs-CZ" sz="3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2 snímky </a:t>
            </a:r>
            <a:r>
              <a:rPr lang="cs-CZ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(text, obrázky,...)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3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06" y="3030798"/>
            <a:ext cx="35442856" cy="2990490"/>
          </a:xfrm>
          <a:prstGeom prst="rect">
            <a:avLst/>
          </a:prstGeom>
          <a:ln w="19050">
            <a:solidFill>
              <a:srgbClr val="002060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731" y="1471717"/>
            <a:ext cx="795164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② Klikneme na 1.snímek</a:t>
            </a:r>
            <a:endParaRPr lang="cs-CZ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5523" y="6099460"/>
            <a:ext cx="897211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④</a:t>
            </a:r>
            <a:r>
              <a:rPr lang="cs-CZ" sz="3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Vybereme si typ přechodu na 2.snímek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9788" y="2198466"/>
            <a:ext cx="811375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③ </a:t>
            </a:r>
            <a:r>
              <a:rPr lang="cs-CZ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Klikneme </a:t>
            </a:r>
            <a:r>
              <a:rPr lang="cs-CZ" sz="3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na záložku Přechody :</a:t>
            </a:r>
            <a:endParaRPr lang="cs-CZ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68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00"/>
                            </p:stCondLst>
                            <p:childTnLst>
                              <p:par>
                                <p:cTn id="4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L -2.96962 -0.0037 " pathEditMode="relative" rAng="0" ptsTypes="AA">
                                      <p:cBhvr>
                                        <p:cTn id="41" dur="4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490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13737" y="-2"/>
            <a:ext cx="65451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ČASOVÁNÍ  PŘECHODU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5496" y="980728"/>
            <a:ext cx="90153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⑤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 pravé části záložky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Přechody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je oblast</a:t>
            </a:r>
          </a:p>
          <a:p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pro volbu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Časování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přechodu snímku: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4</a:t>
            </a:fld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849691" y="5301208"/>
            <a:ext cx="73497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Nastavíme hlavně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Dobu trvání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49" y="2492896"/>
            <a:ext cx="7226300" cy="2451100"/>
          </a:xfrm>
          <a:prstGeom prst="rect">
            <a:avLst/>
          </a:prstGeom>
          <a:ln w="1905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62848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625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875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90370" y="1988840"/>
            <a:ext cx="659186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NÁSLEDUJÍ  UKÁZKY</a:t>
            </a:r>
          </a:p>
          <a:p>
            <a:pPr algn="ctr"/>
            <a:r>
              <a:rPr lang="cs-CZ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 PŘECHODŮ</a:t>
            </a:r>
          </a:p>
          <a:p>
            <a:pPr algn="ctr"/>
            <a:r>
              <a:rPr lang="cs-CZ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MEZI  SNÍMKY</a:t>
            </a:r>
            <a:endParaRPr lang="cs-CZ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864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30258" y="2147372"/>
            <a:ext cx="671209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 smtClean="0">
                <a:ln w="11430"/>
                <a:gradFill flip="none" rotWithShape="1">
                  <a:gsLst>
                    <a:gs pos="0">
                      <a:schemeClr val="tx2">
                        <a:lumMod val="20000"/>
                        <a:lumOff val="80000"/>
                        <a:shade val="30000"/>
                        <a:satMod val="115000"/>
                      </a:schemeClr>
                    </a:gs>
                    <a:gs pos="50000">
                      <a:schemeClr val="tx2">
                        <a:lumMod val="20000"/>
                        <a:lumOff val="80000"/>
                        <a:shade val="67500"/>
                        <a:satMod val="115000"/>
                      </a:schemeClr>
                    </a:gs>
                    <a:gs pos="100000">
                      <a:schemeClr val="tx2">
                        <a:lumMod val="20000"/>
                        <a:lumOff val="8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1.SNÍMEK</a:t>
            </a:r>
            <a:endParaRPr lang="cs-CZ" sz="9600" b="1" spc="50" dirty="0">
              <a:ln w="11430"/>
              <a:gradFill flip="none" rotWithShape="1">
                <a:gsLst>
                  <a:gs pos="0">
                    <a:schemeClr val="tx2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tx2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tx2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05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30258" y="2147372"/>
            <a:ext cx="671209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 smtClean="0">
                <a:ln w="11430"/>
                <a:gradFill flip="none" rotWithShape="1">
                  <a:gsLst>
                    <a:gs pos="0">
                      <a:srgbClr val="C00000">
                        <a:shade val="30000"/>
                        <a:satMod val="115000"/>
                      </a:srgbClr>
                    </a:gs>
                    <a:gs pos="50000">
                      <a:srgbClr val="C00000">
                        <a:shade val="67500"/>
                        <a:satMod val="115000"/>
                      </a:srgbClr>
                    </a:gs>
                    <a:gs pos="100000">
                      <a:srgbClr val="C0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2.SNÍMEK</a:t>
            </a:r>
            <a:endParaRPr lang="cs-CZ" sz="9600" b="1" spc="50" dirty="0">
              <a:ln w="11430"/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966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30258" y="2147372"/>
            <a:ext cx="671209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 smtClean="0">
                <a:ln w="11430"/>
                <a:gradFill flip="none" rotWithShape="1">
                  <a:gsLst>
                    <a:gs pos="0">
                      <a:srgbClr val="FF9933">
                        <a:shade val="30000"/>
                        <a:satMod val="115000"/>
                      </a:srgbClr>
                    </a:gs>
                    <a:gs pos="50000">
                      <a:srgbClr val="FF9933">
                        <a:shade val="67500"/>
                        <a:satMod val="115000"/>
                      </a:srgbClr>
                    </a:gs>
                    <a:gs pos="100000">
                      <a:srgbClr val="FF993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3.SNÍMEK</a:t>
            </a:r>
            <a:endParaRPr lang="cs-CZ" sz="9600" b="1" spc="50" dirty="0">
              <a:ln w="11430"/>
              <a:gradFill flip="none" rotWithShape="1">
                <a:gsLst>
                  <a:gs pos="0">
                    <a:srgbClr val="FF9933">
                      <a:shade val="30000"/>
                      <a:satMod val="115000"/>
                    </a:srgbClr>
                  </a:gs>
                  <a:gs pos="50000">
                    <a:srgbClr val="FF9933">
                      <a:shade val="67500"/>
                      <a:satMod val="115000"/>
                    </a:srgbClr>
                  </a:gs>
                  <a:gs pos="100000">
                    <a:srgbClr val="FF9933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430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30258" y="2147372"/>
            <a:ext cx="671209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 smtClean="0">
                <a:ln w="11430"/>
                <a:gradFill flip="none" rotWithShape="1">
                  <a:gsLst>
                    <a:gs pos="0">
                      <a:schemeClr val="tx2">
                        <a:shade val="30000"/>
                        <a:satMod val="115000"/>
                      </a:schemeClr>
                    </a:gs>
                    <a:gs pos="50000">
                      <a:schemeClr val="tx2">
                        <a:shade val="67500"/>
                        <a:satMod val="115000"/>
                      </a:schemeClr>
                    </a:gs>
                    <a:gs pos="100000">
                      <a:schemeClr val="tx2"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4.SNÍMEK</a:t>
            </a:r>
            <a:endParaRPr lang="cs-CZ" sz="9600" b="1" spc="50" dirty="0">
              <a:ln w="11430"/>
              <a:gradFill flip="none" rotWithShape="1">
                <a:gsLst>
                  <a:gs pos="0">
                    <a:schemeClr val="tx2">
                      <a:shade val="30000"/>
                      <a:satMod val="115000"/>
                    </a:schemeClr>
                  </a:gs>
                  <a:gs pos="50000">
                    <a:schemeClr val="tx2">
                      <a:shade val="67500"/>
                      <a:satMod val="115000"/>
                    </a:schemeClr>
                  </a:gs>
                  <a:gs pos="100000">
                    <a:schemeClr val="tx2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564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30258" y="2147372"/>
            <a:ext cx="671209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 smtClean="0">
                <a:ln w="11430"/>
                <a:gradFill flip="none" rotWithShape="1">
                  <a:gsLst>
                    <a:gs pos="0">
                      <a:schemeClr val="accent3">
                        <a:lumMod val="20000"/>
                        <a:lumOff val="80000"/>
                        <a:shade val="30000"/>
                        <a:satMod val="115000"/>
                      </a:schemeClr>
                    </a:gs>
                    <a:gs pos="50000">
                      <a:schemeClr val="accent3">
                        <a:lumMod val="20000"/>
                        <a:lumOff val="80000"/>
                        <a:shade val="67500"/>
                        <a:satMod val="115000"/>
                      </a:schemeClr>
                    </a:gs>
                    <a:gs pos="100000">
                      <a:schemeClr val="accent3">
                        <a:lumMod val="20000"/>
                        <a:lumOff val="8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5.SNÍMEK</a:t>
            </a:r>
            <a:endParaRPr lang="cs-CZ" sz="9600" b="1" spc="50" dirty="0">
              <a:ln w="11430"/>
              <a:gradFill flip="none" rotWithShape="1">
                <a:gsLst>
                  <a:gs pos="0">
                    <a:schemeClr val="accent3">
                      <a:lumMod val="20000"/>
                      <a:lumOff val="80000"/>
                      <a:shade val="30000"/>
                      <a:satMod val="115000"/>
                    </a:schemeClr>
                  </a:gs>
                  <a:gs pos="50000">
                    <a:schemeClr val="accent3">
                      <a:lumMod val="20000"/>
                      <a:lumOff val="80000"/>
                      <a:shade val="67500"/>
                      <a:satMod val="115000"/>
                    </a:schemeClr>
                  </a:gs>
                  <a:gs pos="100000">
                    <a:schemeClr val="accent3">
                      <a:lumMod val="20000"/>
                      <a:lumOff val="80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819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6195" y="85527"/>
            <a:ext cx="687553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PŘECHOD  NA  SNÍMEK  A  JEHO  ČASOVÁNÍ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6326" y="1919164"/>
            <a:ext cx="88921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Lze při časování přechodu použít zvuk?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284445" y="2996952"/>
            <a:ext cx="778828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6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jen u prvního snímku</a:t>
            </a:r>
            <a:endParaRPr lang="cs-CZ" sz="60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55576" y="4149080"/>
            <a:ext cx="18886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6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ne</a:t>
            </a:r>
            <a:endParaRPr lang="cs-CZ" sz="60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290173" y="5233257"/>
            <a:ext cx="221246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</a:t>
            </a:r>
            <a:r>
              <a:rPr lang="cs-CZ" sz="60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ano</a:t>
            </a:r>
            <a:endParaRPr lang="cs-CZ" sz="60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23398" y="5417929"/>
            <a:ext cx="24500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31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6189" y="85527"/>
            <a:ext cx="687553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PŘECHOD  NA  SNÍMEK  A  JEHO  ČASOVÁNÍ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8816" y="1716743"/>
            <a:ext cx="82852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Jak lze v průběhu prezentace urychlit přechod mezi jednotlivými snímky?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1203819" y="3637473"/>
            <a:ext cx="653653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6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pomocí klávesy X</a:t>
            </a:r>
            <a:endParaRPr lang="cs-CZ" sz="60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11560" y="4631471"/>
            <a:ext cx="575074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6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kliknutím myši</a:t>
            </a:r>
            <a:endParaRPr lang="cs-CZ" sz="60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508" y="5599067"/>
            <a:ext cx="537858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914400" indent="-914400">
              <a:buAutoNum type="alphaLcParenR" startAt="3"/>
            </a:pPr>
            <a:r>
              <a:rPr lang="cs-CZ" sz="60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nelze urychlit</a:t>
            </a:r>
            <a:endParaRPr lang="cs-CZ" sz="60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732240" y="5489937"/>
            <a:ext cx="24500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056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95739" y="85527"/>
            <a:ext cx="687553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PŘECHOD  NA  SNÍMEK  A  JEHO  ČASOVÁNÍ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4750" y="1716743"/>
            <a:ext cx="865012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Je možné nastavit stejný přechod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pro všechny snímky?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314770" y="3194070"/>
            <a:ext cx="18582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6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ne</a:t>
            </a:r>
            <a:endParaRPr lang="cs-CZ" sz="60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75189" y="4296880"/>
            <a:ext cx="776526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6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jen jeden po druhém</a:t>
            </a:r>
            <a:endParaRPr lang="cs-CZ" sz="60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09259" y="5341346"/>
            <a:ext cx="221246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</a:t>
            </a:r>
            <a:r>
              <a:rPr lang="cs-CZ" sz="60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ano</a:t>
            </a:r>
            <a:endParaRPr lang="cs-CZ" sz="6000" b="1" cap="none" spc="0" dirty="0" smtClean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60232" y="5971927"/>
            <a:ext cx="23583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KLIKNI</a:t>
            </a:r>
            <a:endParaRPr lang="cs-CZ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53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14500" y="571500"/>
            <a:ext cx="5715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145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14325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006440" y="571500"/>
            <a:ext cx="142306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7145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1432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5720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007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145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1432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720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007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7145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1432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5720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007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67" name="TextovéPole 19"/>
          <p:cNvSpPr txBox="1">
            <a:spLocks noChangeArrowheads="1"/>
          </p:cNvSpPr>
          <p:nvPr/>
        </p:nvSpPr>
        <p:spPr bwMode="auto">
          <a:xfrm>
            <a:off x="1071563" y="5715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2068" name="TextovéPole 20"/>
          <p:cNvSpPr txBox="1">
            <a:spLocks noChangeArrowheads="1"/>
          </p:cNvSpPr>
          <p:nvPr/>
        </p:nvSpPr>
        <p:spPr bwMode="auto">
          <a:xfrm>
            <a:off x="1071563" y="20002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2069" name="TextovéPole 21"/>
          <p:cNvSpPr txBox="1">
            <a:spLocks noChangeArrowheads="1"/>
          </p:cNvSpPr>
          <p:nvPr/>
        </p:nvSpPr>
        <p:spPr bwMode="auto">
          <a:xfrm>
            <a:off x="1071563" y="34290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2070" name="TextovéPole 22"/>
          <p:cNvSpPr txBox="1">
            <a:spLocks noChangeArrowheads="1"/>
          </p:cNvSpPr>
          <p:nvPr/>
        </p:nvSpPr>
        <p:spPr bwMode="auto">
          <a:xfrm>
            <a:off x="1071563" y="48577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D</a:t>
            </a:r>
          </a:p>
        </p:txBody>
      </p:sp>
      <p:sp>
        <p:nvSpPr>
          <p:cNvPr id="2071" name="TextovéPole 23"/>
          <p:cNvSpPr txBox="1">
            <a:spLocks noChangeArrowheads="1"/>
          </p:cNvSpPr>
          <p:nvPr/>
        </p:nvSpPr>
        <p:spPr bwMode="auto">
          <a:xfrm>
            <a:off x="1692275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072" name="TextovéPole 24"/>
          <p:cNvSpPr txBox="1">
            <a:spLocks noChangeArrowheads="1"/>
          </p:cNvSpPr>
          <p:nvPr/>
        </p:nvSpPr>
        <p:spPr bwMode="auto">
          <a:xfrm>
            <a:off x="307181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073" name="TextovéPole 25"/>
          <p:cNvSpPr txBox="1">
            <a:spLocks noChangeArrowheads="1"/>
          </p:cNvSpPr>
          <p:nvPr/>
        </p:nvSpPr>
        <p:spPr bwMode="auto">
          <a:xfrm>
            <a:off x="4572000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2074" name="TextovéPole 27"/>
          <p:cNvSpPr txBox="1">
            <a:spLocks noChangeArrowheads="1"/>
          </p:cNvSpPr>
          <p:nvPr/>
        </p:nvSpPr>
        <p:spPr bwMode="auto">
          <a:xfrm>
            <a:off x="597376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2075" name="TextovéPole 28"/>
          <p:cNvSpPr txBox="1">
            <a:spLocks noChangeArrowheads="1"/>
          </p:cNvSpPr>
          <p:nvPr/>
        </p:nvSpPr>
        <p:spPr bwMode="auto">
          <a:xfrm>
            <a:off x="611560" y="6357938"/>
            <a:ext cx="82089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dkryj </a:t>
            </a:r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jednotlivá 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okénka a uhodni, co je na obrázku.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9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60229" y="0"/>
            <a:ext cx="687553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PŘECHOD  NA  SNÍMEK  A  JEHO  ČASOVÁNÍ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45853" y="523220"/>
            <a:ext cx="8468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POUŽITÉ  ZDROJE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15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39354" y="1268760"/>
            <a:ext cx="6722931" cy="50629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700" dirty="0" smtClean="0"/>
              <a:t>http://www.nvf.cz/profuturo/logo_esf.jpg</a:t>
            </a:r>
          </a:p>
          <a:p>
            <a:r>
              <a:rPr lang="cs-CZ" sz="1700" dirty="0" smtClean="0"/>
              <a:t>http://repeatingislands.files-wordpress.com/2009/06/eu-logo.jpg</a:t>
            </a:r>
          </a:p>
          <a:p>
            <a:r>
              <a:rPr lang="cs-CZ" sz="1700" dirty="0" smtClean="0"/>
              <a:t>http://www.teiresias.muni.cz/gifs/web/msmt-logo.gif</a:t>
            </a:r>
          </a:p>
          <a:p>
            <a:r>
              <a:rPr lang="cs-CZ" sz="1700" dirty="0" smtClean="0"/>
              <a:t>http://www.ucitelskyzpravodaj.cz/Portals/5/tema/Logo_OP_VK.jpg</a:t>
            </a:r>
          </a:p>
          <a:p>
            <a:r>
              <a:rPr lang="cs-CZ" sz="1700" dirty="0"/>
              <a:t>http://</a:t>
            </a:r>
            <a:r>
              <a:rPr lang="cs-CZ" sz="1700" dirty="0" smtClean="0"/>
              <a:t>upload.wikimedia.org/wikipedia/commons/6/6c/Geil_David</a:t>
            </a:r>
          </a:p>
          <a:p>
            <a:r>
              <a:rPr lang="cs-CZ" sz="1700" dirty="0" smtClean="0"/>
              <a:t>_1GB_AB.jpg</a:t>
            </a:r>
          </a:p>
          <a:p>
            <a:r>
              <a:rPr lang="cs-CZ" sz="1700" dirty="0"/>
              <a:t>http://office.microsoft.com/cs-cz/images/pozadi-CM079001903.aspx#ai</a:t>
            </a:r>
            <a:r>
              <a:rPr lang="cs-CZ" sz="1700" dirty="0" smtClean="0"/>
              <a:t>:</a:t>
            </a:r>
          </a:p>
          <a:p>
            <a:r>
              <a:rPr lang="cs-CZ" sz="1700" dirty="0" smtClean="0"/>
              <a:t>MP900201746|</a:t>
            </a:r>
          </a:p>
          <a:p>
            <a:r>
              <a:rPr lang="cs-CZ" sz="1700" dirty="0"/>
              <a:t>http://office.microsoft.com/cs-cz/images/pozadi-CM079001903.aspx#ai</a:t>
            </a:r>
            <a:r>
              <a:rPr lang="cs-CZ" sz="1700" dirty="0" smtClean="0"/>
              <a:t>:</a:t>
            </a:r>
          </a:p>
          <a:p>
            <a:r>
              <a:rPr lang="cs-CZ" sz="1700" dirty="0" smtClean="0"/>
              <a:t>MP900313726|</a:t>
            </a:r>
          </a:p>
          <a:p>
            <a:r>
              <a:rPr lang="cs-CZ" sz="1700" dirty="0"/>
              <a:t>http://office.microsoft.com/cs-cz/images/pozadi-CM079001903.aspx#ai</a:t>
            </a:r>
            <a:r>
              <a:rPr lang="cs-CZ" sz="1700" dirty="0" smtClean="0"/>
              <a:t>:</a:t>
            </a:r>
          </a:p>
          <a:p>
            <a:r>
              <a:rPr lang="cs-CZ" sz="1700" dirty="0" smtClean="0"/>
              <a:t>MP900430457|</a:t>
            </a:r>
          </a:p>
          <a:p>
            <a:r>
              <a:rPr lang="cs-CZ" sz="1700" dirty="0"/>
              <a:t>http://office.microsoft.com/cs-cz/images/results.aspx?qu=</a:t>
            </a:r>
          </a:p>
          <a:p>
            <a:r>
              <a:rPr lang="cs-CZ" sz="1700" dirty="0"/>
              <a:t>palec#ai:MC900441321|</a:t>
            </a:r>
          </a:p>
          <a:p>
            <a:r>
              <a:rPr lang="cs-CZ" sz="1700" dirty="0"/>
              <a:t>http://office.microsoft.com/cs-cz/images/results.aspx?qu=aplaus&amp;origin=</a:t>
            </a:r>
          </a:p>
          <a:p>
            <a:r>
              <a:rPr lang="cs-CZ" sz="1700" dirty="0"/>
              <a:t>FX010132103#ai:MM900041090|</a:t>
            </a:r>
          </a:p>
          <a:p>
            <a:r>
              <a:rPr lang="cs-CZ" sz="1700" dirty="0"/>
              <a:t>http://www.freesound.org/samplesViewSingle.php?id=33658</a:t>
            </a:r>
          </a:p>
          <a:p>
            <a:r>
              <a:rPr lang="cs-CZ" sz="1700" dirty="0"/>
              <a:t>http://</a:t>
            </a:r>
            <a:r>
              <a:rPr lang="cs-CZ" sz="1700" dirty="0" smtClean="0"/>
              <a:t>www.freedigitalphotos.net/images/51361co8dxmw7av.jpg</a:t>
            </a:r>
          </a:p>
          <a:p>
            <a:r>
              <a:rPr lang="cs-CZ" sz="1700" dirty="0"/>
              <a:t>http://</a:t>
            </a:r>
            <a:r>
              <a:rPr lang="cs-CZ" sz="1700" dirty="0" smtClean="0"/>
              <a:t>www.freedigitalphotos.net/images/9978plvm2lgeg4.jpg</a:t>
            </a:r>
            <a:endParaRPr lang="cs-CZ" sz="1700" dirty="0"/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1397597" y="6372742"/>
            <a:ext cx="6400800" cy="40689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749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01040" y="2204864"/>
            <a:ext cx="5043368" cy="1615827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900" b="1" cap="none" spc="50" dirty="0" smtClean="0">
                <a:ln w="11430"/>
                <a:solidFill>
                  <a:srgbClr val="FFFF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rooklyn" pitchFamily="2" charset="0"/>
              </a:rPr>
              <a:t>KONEC</a:t>
            </a:r>
            <a:endParaRPr lang="cs-CZ" sz="9900" b="1" cap="none" spc="50" dirty="0">
              <a:ln w="11430"/>
              <a:solidFill>
                <a:srgbClr val="FFFF9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324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556792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17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7" y="5886982"/>
            <a:ext cx="1190625" cy="97155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19" y="5886982"/>
            <a:ext cx="1190625" cy="97155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888561"/>
            <a:ext cx="1190625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18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231"/>
                            </p:stCondLst>
                            <p:childTnLst>
                              <p:par>
                                <p:cTn id="1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31"/>
                            </p:stCondLst>
                            <p:childTnLst>
                              <p:par>
                                <p:cTn id="3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31"/>
                            </p:stCondLst>
                            <p:childTnLst>
                              <p:par>
                                <p:cTn id="4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231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731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6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96" y="1628800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7092280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30913" y="5689908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18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7" y="5886982"/>
            <a:ext cx="1190625" cy="97155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19" y="5886982"/>
            <a:ext cx="1190625" cy="97155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888561"/>
            <a:ext cx="1190625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15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231"/>
                            </p:stCondLst>
                            <p:childTnLst>
                              <p:par>
                                <p:cTn id="1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31"/>
                            </p:stCondLst>
                            <p:childTnLst>
                              <p:par>
                                <p:cTn id="3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31"/>
                            </p:stCondLst>
                            <p:childTnLst>
                              <p:par>
                                <p:cTn id="4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231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731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61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96" y="1628800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7092280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30913" y="5689908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19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7" y="5886982"/>
            <a:ext cx="1190625" cy="97155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19" y="5886982"/>
            <a:ext cx="1190625" cy="97155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888561"/>
            <a:ext cx="1190625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15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231"/>
                            </p:stCondLst>
                            <p:childTnLst>
                              <p:par>
                                <p:cTn id="1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31"/>
                            </p:stCondLst>
                            <p:childTnLst>
                              <p:par>
                                <p:cTn id="3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31"/>
                            </p:stCondLst>
                            <p:childTnLst>
                              <p:par>
                                <p:cTn id="4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231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731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61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20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9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42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21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9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42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22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9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42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Vlastní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B8CCE4"/>
      </a:hlink>
      <a:folHlink>
        <a:srgbClr val="B8CCE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1712</TotalTime>
  <Words>351</Words>
  <Application>Microsoft Office PowerPoint</Application>
  <PresentationFormat>Předvádění na obrazovce (4:3)</PresentationFormat>
  <Paragraphs>126</Paragraphs>
  <Slides>22</Slides>
  <Notes>1</Notes>
  <HiddenSlides>7</HiddenSlides>
  <MMClips>9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9" baseType="lpstr">
      <vt:lpstr>Arial</vt:lpstr>
      <vt:lpstr>Guanine</vt:lpstr>
      <vt:lpstr>Brooklyn</vt:lpstr>
      <vt:lpstr>Times New Roman</vt:lpstr>
      <vt:lpstr>Comic Sans MS</vt:lpstr>
      <vt:lpstr>Calibri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238</cp:revision>
  <dcterms:created xsi:type="dcterms:W3CDTF">2011-05-01T03:53:33Z</dcterms:created>
  <dcterms:modified xsi:type="dcterms:W3CDTF">2011-08-25T15:19:06Z</dcterms:modified>
</cp:coreProperties>
</file>