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sldIdLst>
    <p:sldId id="308" r:id="rId2"/>
    <p:sldId id="256" r:id="rId3"/>
    <p:sldId id="257" r:id="rId4"/>
    <p:sldId id="293" r:id="rId5"/>
    <p:sldId id="294" r:id="rId6"/>
    <p:sldId id="295" r:id="rId7"/>
    <p:sldId id="296" r:id="rId8"/>
    <p:sldId id="263" r:id="rId9"/>
    <p:sldId id="297" r:id="rId10"/>
    <p:sldId id="298" r:id="rId11"/>
    <p:sldId id="307" r:id="rId12"/>
    <p:sldId id="299" r:id="rId13"/>
    <p:sldId id="300" r:id="rId14"/>
    <p:sldId id="309" r:id="rId15"/>
    <p:sldId id="301" r:id="rId16"/>
    <p:sldId id="302" r:id="rId17"/>
    <p:sldId id="303" r:id="rId18"/>
    <p:sldId id="304" r:id="rId19"/>
    <p:sldId id="305" r:id="rId20"/>
    <p:sldId id="306" r:id="rId21"/>
  </p:sldIdLst>
  <p:sldSz cx="9144000" cy="6858000" type="screen4x3"/>
  <p:notesSz cx="6858000" cy="9144000"/>
  <p:embeddedFontLst>
    <p:embeddedFont>
      <p:font typeface="Guanine" pitchFamily="2" charset="-18"/>
      <p:regular r:id="rId23"/>
    </p:embeddedFont>
    <p:embeddedFont>
      <p:font typeface="Brooklyn" pitchFamily="2" charset="0"/>
      <p:regular r:id="rId24"/>
      <p:bold r:id="rId25"/>
    </p:embeddedFont>
    <p:embeddedFont>
      <p:font typeface="Comic Sans MS" pitchFamily="66" charset="0"/>
      <p:regular r:id="rId26"/>
      <p:bold r:id="rId27"/>
    </p:embeddedFont>
    <p:embeddedFont>
      <p:font typeface="Calibri" pitchFamily="34" charset="0"/>
      <p:regular r:id="rId28"/>
      <p:bold r:id="rId29"/>
      <p:italic r:id="rId30"/>
      <p:boldItalic r:id="rId31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E285"/>
    <a:srgbClr val="FFD347"/>
    <a:srgbClr val="3F1E03"/>
    <a:srgbClr val="FFFF66"/>
    <a:srgbClr val="283214"/>
    <a:srgbClr val="142E2A"/>
    <a:srgbClr val="361B00"/>
    <a:srgbClr val="333300"/>
    <a:srgbClr val="077F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6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9.jpg"/><Relationship Id="rId7" Type="http://schemas.openxmlformats.org/officeDocument/2006/relationships/image" Target="../media/image2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g"/><Relationship Id="rId5" Type="http://schemas.openxmlformats.org/officeDocument/2006/relationships/slide" Target="slide18.xml"/><Relationship Id="rId4" Type="http://schemas.openxmlformats.org/officeDocument/2006/relationships/slide" Target="slide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24.jpg"/><Relationship Id="rId4" Type="http://schemas.openxmlformats.org/officeDocument/2006/relationships/slide" Target="slide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g"/><Relationship Id="rId5" Type="http://schemas.openxmlformats.org/officeDocument/2006/relationships/slide" Target="slide17.xml"/><Relationship Id="rId4" Type="http://schemas.openxmlformats.org/officeDocument/2006/relationships/slide" Target="slide2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9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8.GIF"/><Relationship Id="rId5" Type="http://schemas.openxmlformats.org/officeDocument/2006/relationships/image" Target="../media/image27.png"/><Relationship Id="rId4" Type="http://schemas.openxmlformats.org/officeDocument/2006/relationships/slide" Target="slide8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9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8.GIF"/><Relationship Id="rId5" Type="http://schemas.openxmlformats.org/officeDocument/2006/relationships/image" Target="../media/image27.png"/><Relationship Id="rId4" Type="http://schemas.openxmlformats.org/officeDocument/2006/relationships/slide" Target="slide9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9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8.GIF"/><Relationship Id="rId5" Type="http://schemas.openxmlformats.org/officeDocument/2006/relationships/image" Target="../media/image27.png"/><Relationship Id="rId4" Type="http://schemas.openxmlformats.org/officeDocument/2006/relationships/slide" Target="slide1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1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0.PNG"/><Relationship Id="rId5" Type="http://schemas.openxmlformats.org/officeDocument/2006/relationships/slide" Target="slide8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1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0.PNG"/><Relationship Id="rId5" Type="http://schemas.openxmlformats.org/officeDocument/2006/relationships/slide" Target="slide9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1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0.PNG"/><Relationship Id="rId5" Type="http://schemas.openxmlformats.org/officeDocument/2006/relationships/slide" Target="slide10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8599626"/>
              </p:ext>
            </p:extLst>
          </p:nvPr>
        </p:nvGraphicFramePr>
        <p:xfrm>
          <a:off x="107504" y="4990598"/>
          <a:ext cx="8928992" cy="1832198"/>
        </p:xfrm>
        <a:graphic>
          <a:graphicData uri="http://schemas.openxmlformats.org/drawingml/2006/table">
            <a:tbl>
              <a:tblPr>
                <a:solidFill>
                  <a:srgbClr val="FFFFE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{69C7853C-536D-4A76-A0AE-DD22124D55A5}</a:tableStyleId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Číslo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effectLst/>
                        </a:rPr>
                        <a:t>CZ.1.07/1.4.00/21.1405</a:t>
                      </a:r>
                      <a:endParaRPr lang="cs-CZ" sz="19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Název sady materiálů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Informatika 8. ročník (volitelný předmět)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Název materiálu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VY_32_INOVACE_19_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Tvorba prezentací –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900" b="1" dirty="0" smtClean="0">
                          <a:effectLst/>
                        </a:rPr>
                        <a:t>PowerPoint</a:t>
                      </a:r>
                      <a:r>
                        <a:rPr lang="cs-CZ" sz="1900" b="1" baseline="0" dirty="0" smtClean="0">
                          <a:effectLst/>
                        </a:rPr>
                        <a:t>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effectLst/>
                        </a:rPr>
                        <a:t>– </a:t>
                      </a:r>
                      <a:r>
                        <a:rPr lang="cs-CZ" sz="1900" b="1" baseline="0" dirty="0" smtClean="0">
                          <a:effectLst/>
                        </a:rPr>
                        <a:t>Animace objektů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Autor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Mgr. Ladislav Králíček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7226" y="1484784"/>
            <a:ext cx="3417640" cy="341764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210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816096" y="1268760"/>
            <a:ext cx="5485797" cy="34778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ANIMACE</a:t>
            </a:r>
          </a:p>
          <a:p>
            <a:pPr algn="ctr"/>
            <a:r>
              <a:rPr lang="cs-CZ" sz="8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OBJEKTŮ</a:t>
            </a:r>
          </a:p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( ÚVOD )</a:t>
            </a:r>
            <a:endParaRPr lang="cs-CZ" sz="60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67643" y="52399"/>
            <a:ext cx="6372709" cy="64029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POWERPOINT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3131840" y="6342872"/>
            <a:ext cx="3960440" cy="4068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" y="44624"/>
            <a:ext cx="9134377" cy="212365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3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Aby byla vytvořená prezentace pestřejší</a:t>
            </a:r>
          </a:p>
          <a:p>
            <a:pPr algn="ctr"/>
            <a:r>
              <a:rPr lang="cs-CZ" sz="33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 zajímavější, používají se při její tvorbě různé prvky animace u vložených objektů</a:t>
            </a:r>
          </a:p>
          <a:p>
            <a:pPr algn="ctr"/>
            <a:r>
              <a:rPr lang="cs-CZ" sz="33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( textů, obrázků, ...).</a:t>
            </a:r>
            <a:endParaRPr lang="cs-CZ" sz="3300" b="1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3224903"/>
            <a:ext cx="79516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① ÚVODNÍ  EFEKTY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76840" y="2492896"/>
            <a:ext cx="8787648" cy="55399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Nejužívanější animace v prezentacích jsou:</a:t>
            </a:r>
            <a:endParaRPr lang="cs-CZ" sz="3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9137" y="4149080"/>
            <a:ext cx="79516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② ZVÝRAZŇUJÍCÍ  EFEKTY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7408" y="5086460"/>
            <a:ext cx="79516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③ ZÁVĚREČNÉ  EFEKTY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5120" y="5941208"/>
            <a:ext cx="87614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④ POHYB  OBJEKTU  PO  DRÁZE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92207" y="10757"/>
            <a:ext cx="324217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37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37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25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525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7525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2525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2" grpId="0"/>
      <p:bldP spid="13" grpId="0"/>
      <p:bldP spid="14" grpId="0"/>
      <p:bldP spid="15" grpId="0"/>
      <p:bldP spid="10" grpId="0"/>
      <p:bldP spid="10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504" y="44624"/>
            <a:ext cx="79516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ÚVODNÍ  EFEKTY  ( UKÁZKA )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11" name="Zástupný symbol pro číslo snímku 6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1AE825-0421-45D4-866F-4844DB815D5E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6623" y="1052736"/>
            <a:ext cx="3475882" cy="2491049"/>
          </a:xfrm>
          <a:prstGeom prst="rect">
            <a:avLst/>
          </a:prstGeom>
          <a:ln w="76200" cap="rnd">
            <a:solidFill>
              <a:schemeClr val="bg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052736"/>
            <a:ext cx="2761601" cy="371435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287" y="3933056"/>
            <a:ext cx="4667801" cy="256729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361B0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12776"/>
            <a:ext cx="1687713" cy="1748532"/>
          </a:xfrm>
          <a:prstGeom prst="ellipse">
            <a:avLst/>
          </a:prstGeom>
          <a:ln w="38100" cap="rnd"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1" name="TextovéPole 20"/>
          <p:cNvSpPr txBox="1"/>
          <p:nvPr/>
        </p:nvSpPr>
        <p:spPr>
          <a:xfrm>
            <a:off x="6005150" y="5294818"/>
            <a:ext cx="2887330" cy="144655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ÚŽASNÁ</a:t>
            </a:r>
          </a:p>
          <a:p>
            <a:pPr algn="ctr"/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ZVÍŘATA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892207" y="10757"/>
            <a:ext cx="324217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07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9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250"/>
                            </p:stCondLst>
                            <p:childTnLst>
                              <p:par>
                                <p:cTn id="34" presetID="49" presetClass="entr" presetSubtype="0" decel="10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250"/>
                            </p:stCondLst>
                            <p:childTnLst>
                              <p:par>
                                <p:cTn id="41" presetID="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6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8250"/>
                            </p:stCondLst>
                            <p:childTnLst>
                              <p:par>
                                <p:cTn id="45" presetID="56" presetClass="entr" presetSubtype="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2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2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4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4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1" grpId="0"/>
      <p:bldP spid="12" grpId="0"/>
      <p:bldP spid="1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6623" y="980728"/>
            <a:ext cx="3475882" cy="2209802"/>
          </a:xfrm>
          <a:prstGeom prst="rect">
            <a:avLst/>
          </a:prstGeom>
          <a:ln w="76200" cap="rnd">
            <a:solidFill>
              <a:schemeClr val="bg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1390" y="1484784"/>
            <a:ext cx="2761600" cy="371435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299908"/>
            <a:ext cx="4824536" cy="238346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361B0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extovéPole 13"/>
          <p:cNvSpPr txBox="1"/>
          <p:nvPr/>
        </p:nvSpPr>
        <p:spPr>
          <a:xfrm>
            <a:off x="81860" y="3429000"/>
            <a:ext cx="5498252" cy="67710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800" b="1" spc="50" dirty="0" smtClean="0">
                <a:ln w="11430"/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ÚŽASNÁ  ZVÍŘATA</a:t>
            </a:r>
            <a:endParaRPr lang="cs-CZ" sz="3800" b="1" spc="50" dirty="0">
              <a:ln w="11430"/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12776"/>
            <a:ext cx="1687713" cy="1748531"/>
          </a:xfrm>
          <a:prstGeom prst="ellipse">
            <a:avLst/>
          </a:prstGeom>
          <a:ln w="38100" cap="rnd"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3" name="TextovéPole 12"/>
          <p:cNvSpPr txBox="1"/>
          <p:nvPr/>
        </p:nvSpPr>
        <p:spPr>
          <a:xfrm>
            <a:off x="35496" y="44624"/>
            <a:ext cx="8856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ZVÝRAZŇUJÍCÍ  EFEKTY ( UKÁZKA )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92207" y="10757"/>
            <a:ext cx="324217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9364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26" presetClass="emph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10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3000"/>
                            </p:stCondLst>
                            <p:childTnLst>
                              <p:par>
                                <p:cTn id="38" presetID="32" presetClass="emph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Rot by="120000">
                                      <p:cBhvr>
                                        <p:cTn id="39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9000"/>
                            </p:stCondLst>
                            <p:childTnLst>
                              <p:par>
                                <p:cTn id="45" presetID="8" presetClass="emph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Rot by="21600000">
                                      <p:cBhvr>
                                        <p:cTn id="46" dur="3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250"/>
                            </p:stCondLst>
                            <p:childTnLst>
                              <p:par>
                                <p:cTn id="48" presetID="6" presetClass="emph" presetSubtype="0" autoRev="1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Scale>
                                      <p:cBhvr>
                                        <p:cTn id="49" dur="3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4250"/>
                            </p:stCondLst>
                            <p:childTnLst>
                              <p:par>
                                <p:cTn id="51" presetID="27" presetClass="emph" presetSubtype="0" fill="remove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1500" autoRev="1" fill="remove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53" dur="1500" autoRev="1" fill="remove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54" dur="1500" autoRev="1" fill="remove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1500" autoRev="1" fill="remove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  <p:bldP spid="14" grpId="1" build="allAtOnce"/>
      <p:bldP spid="13" grpId="0"/>
      <p:bldP spid="10" grpId="0"/>
      <p:bldP spid="1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908720"/>
            <a:ext cx="3771597" cy="2592288"/>
          </a:xfrm>
          <a:prstGeom prst="rect">
            <a:avLst/>
          </a:prstGeom>
          <a:ln w="76200" cap="rnd">
            <a:solidFill>
              <a:schemeClr val="bg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980728"/>
            <a:ext cx="2761600" cy="371435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365104"/>
            <a:ext cx="3818877" cy="238346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361B0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extovéPole 13"/>
          <p:cNvSpPr txBox="1"/>
          <p:nvPr/>
        </p:nvSpPr>
        <p:spPr>
          <a:xfrm>
            <a:off x="-108520" y="3523655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ÚŽASNÁ  </a:t>
            </a:r>
            <a:r>
              <a:rPr lang="cs-CZ" sz="4300" b="1" spc="50" dirty="0" smtClean="0">
                <a:ln w="11430"/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ZVÍŘATA</a:t>
            </a:r>
            <a:endParaRPr lang="cs-CZ" sz="4300" b="1" spc="50" dirty="0">
              <a:ln w="11430"/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4327" y="4952841"/>
            <a:ext cx="1687713" cy="1748531"/>
          </a:xfrm>
          <a:prstGeom prst="ellipse">
            <a:avLst/>
          </a:prstGeom>
          <a:ln w="38100" cap="rnd"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3" name="TextovéPole 12"/>
          <p:cNvSpPr txBox="1"/>
          <p:nvPr/>
        </p:nvSpPr>
        <p:spPr>
          <a:xfrm>
            <a:off x="35496" y="44624"/>
            <a:ext cx="8283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ZÁVĚREČNÉ  EFEKTY ( UKÁZKA )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92207" y="10757"/>
            <a:ext cx="324217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7164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25" presetClass="exit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25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250" decel="50000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250" accel="50000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25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250" decel="50000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50" accel="50000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3000"/>
                            </p:stCondLst>
                            <p:childTnLst>
                              <p:par>
                                <p:cTn id="45" presetID="26" presetClass="exit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225" accel="50000">
                                          <p:stCondLst>
                                            <p:cond delay="22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277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22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3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25" accel="50000">
                                          <p:stCondLst>
                                            <p:cond delay="22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32">
                                          <p:stCondLst>
                                            <p:cond delay="7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207" decel="50000">
                                          <p:stCondLst>
                                            <p:cond delay="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32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32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32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207" decel="50000">
                                          <p:stCondLst>
                                            <p:cond delay="229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8000"/>
                            </p:stCondLst>
                            <p:childTnLst>
                              <p:par>
                                <p:cTn id="64" presetID="31" presetClass="exit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2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3000"/>
                            </p:stCondLst>
                            <p:childTnLst>
                              <p:par>
                                <p:cTn id="71" presetID="19" presetClass="exit" presetSubtype="1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2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8000"/>
                            </p:stCondLst>
                            <p:childTnLst>
                              <p:par>
                                <p:cTn id="76" presetID="30" presetClass="exit" presetSubtype="0" fill="hold" grpId="2" nodeType="afterEffect">
                                  <p:stCondLst>
                                    <p:cond delay="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2000" accel="10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accel="10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100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100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accel="10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accel="10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1" build="allAtOnce"/>
      <p:bldP spid="14" grpId="2" build="allAtOnce"/>
      <p:bldP spid="13" grpId="0"/>
      <p:bldP spid="10" grpId="0"/>
      <p:bldP spid="1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554507"/>
            <a:ext cx="88569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POHYB  OBJEKTU  PO  DRÁZE  ( UKÁZKA )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157192"/>
            <a:ext cx="8128000" cy="13589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896592"/>
            <a:ext cx="4521200" cy="22606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8744" y="2896592"/>
            <a:ext cx="3606800" cy="2260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6944" y="420092"/>
            <a:ext cx="5308600" cy="2476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20092"/>
            <a:ext cx="2819400" cy="247650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5892207" y="10757"/>
            <a:ext cx="324217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0468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" presetClass="exit" presetSubtype="1" fill="hold" grpId="1" nodeType="afterEffect">
                                  <p:stCondLst>
                                    <p:cond delay="2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75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75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7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325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250"/>
                            </p:stCondLst>
                            <p:childTnLst>
                              <p:par>
                                <p:cTn id="34" presetID="9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4.44444E-6 -3.7037E-7 C -0.03263 0.07755 -0.09027 0.18866 -0.15868 0.18866 C -0.26006 0.18866 -0.34253 0.07245 -0.34253 -0.07268 C -0.34253 -0.12037 -0.3342 -0.16319 -0.3177 -0.20185 C -0.32048 -0.20185 -4.44444E-6 -0.78148 -4.44444E-6 -0.78657 C -4.44444E-6 -0.78148 0.32084 -0.20185 0.31806 -0.20185 C 0.33455 -0.16319 0.34254 -0.12037 0.34254 -0.07268 C 0.34254 0.07245 0.26042 0.18866 0.15625 0.18866 C 0.09046 0.18866 0.03316 0.07755 -4.44444E-6 -3.7037E-7 Z " pathEditMode="relative" rAng="10800000" ptsTypes="fffffffff">
                                      <p:cBhvr>
                                        <p:cTn id="3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9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825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250"/>
                            </p:stCondLst>
                            <p:childTnLst>
                              <p:par>
                                <p:cTn id="43" presetID="6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33333E-6 -2.96296E-6 C 0.05157 -0.00509 0.10573 -0.0125 0.15868 -0.02592 C 0.41111 -0.08889 0.59514 -0.22384 0.58108 -0.33009 C 0.56598 -0.43379 0.35747 -0.47129 0.10591 -0.40879 C 0.05174 -0.39537 -0.00121 -0.37708 -0.05069 -0.35671 C 0.12205 -0.37176 0.2507 -0.33148 0.26129 -0.25046 C 0.27292 -0.16805 0.16476 -0.06967 -3.33333E-6 -2.96296E-6 Z " pathEditMode="relative" rAng="10167411" ptsTypes="fffffff">
                                      <p:cBhvr>
                                        <p:cTn id="4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3250"/>
                            </p:stCondLst>
                            <p:childTnLst>
                              <p:par>
                                <p:cTn id="46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5250"/>
                            </p:stCondLst>
                            <p:childTnLst>
                              <p:par>
                                <p:cTn id="52" presetID="13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4.72222E-6 -2.22222E-6 L -0.65034 -0.10208 L -0.53194 -0.5081 L -4.72222E-6 -2.22222E-6 Z " pathEditMode="relative" rAng="-14926306" ptsTypes="FFFF">
                                      <p:cBhvr>
                                        <p:cTn id="5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66" y="-1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775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9750"/>
                            </p:stCondLst>
                            <p:childTnLst>
                              <p:par>
                                <p:cTn id="61" presetID="29" presetClass="path" presetSubtype="0" accel="50000" decel="5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3.33333E-6 3.7037E-7 C 0.01806 -0.02917 0.03646 -0.06134 0.05469 -0.10185 C 0.10417 -0.21852 0.11736 -0.33171 0.08108 -0.34907 C 0.04445 -0.37014 -0.02673 -0.28843 -0.07586 -0.17199 C -0.10225 -0.11065 -0.1177 -0.05278 -0.12309 -0.0088 C -0.13073 0.02616 -0.1335 0.06134 -0.1335 0.10162 C -0.1335 0.2331 -0.09948 0.34051 -0.06007 0.34051 C -0.02118 0.34051 0.01302 0.2331 0.01302 0.10162 C 0.01302 0.04028 0.00539 -0.01759 -0.00798 -0.0581 C -0.01319 -0.09306 -0.02673 -0.13079 -0.04201 -0.16944 C -0.09427 -0.28843 -0.16475 -0.37014 -0.20156 -0.34907 C -0.23784 -0.32917 -0.22465 -0.21852 -0.17257 -0.09931 C -0.15191 -0.04398 -0.12309 0.00255 -0.09427 0.03495 C -0.07309 0.06389 -0.04965 0.09028 -0.0184 0.11643 C 0.0757 0.20093 0.16945 0.23866 0.19601 0.20347 C 0.21945 0.16921 0.16736 0.07268 0.07292 -0.0088 C 0.03403 -0.04398 -0.00798 -0.07014 -0.04201 -0.08773 C -0.07309 -0.10532 -0.11284 -0.11944 -0.15434 -0.12824 C -0.26927 -0.15718 -0.36857 -0.14838 -0.37621 -0.10185 C -0.38663 -0.0581 -0.30052 3.7037E-7 -0.18576 0.02893 C -0.1335 0.04028 -0.08368 0.04653 -0.04479 0.04375 C -0.01076 0.04375 0.02605 0.03773 0.06528 0.02893 C 0.17986 3.7037E-7 0.26667 -0.06134 0.25591 -0.10532 C 0.24792 -0.14838 0.14861 -0.16065 0.03403 -0.13079 C -0.02118 -0.11667 -0.071 -0.09653 -0.10451 -0.07292 C -0.1335 -0.05532 -0.16215 -0.03519 -0.1934 -0.0088 C -0.28507 0.07546 -0.33993 0.16921 -0.31371 0.20347 C -0.2901 0.23866 -0.1934 0.20093 -0.10225 0.11921 C -0.05781 0.0787 -0.02118 0.03773 -3.33333E-6 3.7037E-7 Z " pathEditMode="relative" rAng="0" ptsTypes="fffffffffffffffffffffffffffff">
                                      <p:cBhvr>
                                        <p:cTn id="6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07" y="-1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2750"/>
                            </p:stCondLst>
                            <p:childTnLst>
                              <p:par>
                                <p:cTn id="6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4750"/>
                            </p:stCondLst>
                            <p:childTnLst>
                              <p:par>
                                <p:cTn id="70" presetID="0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10937 0.0743 C 0.11111 0.06736 0.11475 0.06481 0.11666 0.05833 C 0.11979 0.04768 0.12031 0.03588 0.125 0.02662 C 0.12517 0.02569 0.12691 0.01458 0.12725 0.01389 C 0.13055 0.00648 0.13663 0.00416 0.14166 -0.00023 C 0.14739 -0.00533 0.15399 -0.0132 0.16059 -0.01621 C 0.16562 -0.00301 0.17014 0.00949 0.17604 0.02199 C 0.1776 0.03102 0.18177 0.04189 0.1868 0.04884 C 0.18923 0.05879 0.19548 0.07083 0.20225 0.07731 C 0.20486 0.07986 0.20798 0.08125 0.21059 0.08379 C 0.22934 0.0824 0.24791 0.07986 0.26666 0.07731 C 0.27378 0.07523 0.28107 0.07222 0.28802 0.06921 C 0.29739 0.06041 0.29305 0.06273 0.3 0.05995 C 0.30729 0.05277 0.3125 0.04768 0.31771 0.03773 C 0.31979 0.02963 0.32326 0.02222 0.325 0.01389 C 0.32534 0.0118 0.32552 0.00972 0.32604 0.00764 C 0.32673 0.00439 0.32847 -0.00186 0.32847 -0.00162 C 0.33246 -0.03241 0.33125 -0.06273 0.34878 -0.08611 C 0.3592 -0.08334 0.36823 -0.07616 0.37847 -0.07338 C 0.38385 -0.06852 0.38941 -0.06598 0.39514 -0.06227 C 0.39948 -0.05648 0.40399 -0.05232 0.40937 -0.04792 C 0.41458 -0.03889 0.42153 -0.02871 0.425 -0.01783 C 0.42934 -0.00371 0.43212 0.01111 0.43923 0.02361 C 0.44184 0.04027 0.45052 0.06736 0.46302 0.07592 C 0.46423 0.07685 0.47309 0.0787 0.47378 0.07916 C 0.50677 0.07824 0.54114 0.08935 0.57239 0.07592 C 0.58281 0.07129 0.58906 0.06134 0.59757 0.0537 C 0.59948 0.04977 0.60156 0.04629 0.60347 0.04236 C 0.60468 0.04027 0.60712 0.03588 0.60712 0.03611 C 0.6092 0.02824 0.61337 0.02199 0.61545 0.01389 C 0.61684 0.00856 0.61771 0.00439 0.62014 -0.00023 C 0.62361 -0.01412 0.6276 -0.02755 0.63333 -0.04005 C 0.63646 -0.04676 0.63541 -0.05 0.64045 -0.05417 C 0.6434 -0.06065 0.64566 -0.06042 0.65104 -0.06227 C 0.65416 -0.06181 0.65746 -0.06181 0.66059 -0.06065 C 0.66562 -0.0588 0.67517 -0.04723 0.67968 -0.04306 C 0.6835 -0.03936 0.68732 -0.03704 0.69045 -0.03195 C 0.6934 -0.02732 0.69427 -0.02176 0.69635 -0.01621 C 0.69896 -0.00949 0.69861 -0.01273 0.70225 -0.00672 C 0.70937 0.00509 0.71146 0.01064 0.72257 0.01551 C 0.73229 0.02453 0.73784 0.02407 0.75104 0.025 C 0.76041 0.02801 0.76701 0.03426 0.775 0.04097 C 0.78194 0.04676 0.78941 0.05139 0.79514 0.05995 C 0.80052 0.06782 0.8059 0.07824 0.81059 0.0868 C 0.81406 0.10046 0.80816 0.07939 0.81666 0.09791 C 0.81753 0.09977 0.81701 0.10254 0.81771 0.10439 C 0.81962 0.10949 0.82274 0.11389 0.825 0.11875 C 0.82673 0.12939 0.825 0.12083 0.82847 0.1331 C 0.82934 0.13634 0.8309 0.14259 0.8309 0.14282 C 0.83038 0.15115 0.83159 0.16041 0.82847 0.16805 C 0.82448 0.17777 0.81649 0.19259 0.80833 0.19652 C 0.80295 0.2037 0.7934 0.21944 0.7868 0.22453 C 0.7835 0.23148 0.77986 0.23819 0.775 0.24259 C 0.77257 0.24745 0.77014 0.25208 0.76771 0.25694 C 0.76666 0.25902 0.76423 0.26319 0.76423 0.26342 C 0.76128 0.27453 0.76319 0.2699 0.75937 0.27708 C 0.75903 0.27963 0.75903 0.28287 0.75833 0.28541 C 0.75781 0.28727 0.75642 0.28819 0.7559 0.29004 C 0.75468 0.29421 0.75347 0.30277 0.75347 0.30301 C 0.75416 0.31481 0.75278 0.3331 0.75833 0.34421 C 0.76146 0.3574 0.76632 0.37268 0.77378 0.38217 C 0.77778 0.39791 0.7868 0.41203 0.79271 0.42662 C 0.79444 0.43078 0.796 0.43518 0.79757 0.43912 C 0.79878 0.44236 0.80104 0.44861 0.80104 0.44861 C 0.80468 0.47268 0.79896 0.44027 0.8059 0.46458 C 0.80868 0.47453 0.80903 0.48773 0.81059 0.49814 C 0.81007 0.50949 0.81284 0.52314 0.80833 0.53287 C 0.79843 0.55486 0.78107 0.57083 0.76302 0.57893 C 0.75833 0.58518 0.75139 0.59051 0.74514 0.59282 C 0.73941 0.59907 0.73368 0.60231 0.72847 0.60926 C 0.7276 0.6125 0.72517 0.61504 0.725 0.61875 C 0.7243 0.63842 0.72743 0.65995 0.73212 0.67893 C 0.73298 0.68773 0.73368 0.69352 0.73559 0.70115 C 0.73524 0.7162 0.73507 0.73148 0.73437 0.74722 C 0.73403 0.7537 0.73142 0.75671 0.72847 0.76134 C 0.72534 0.76643 0.72465 0.77314 0.71892 0.77569 C 0.71284 0.77847 0.70833 0.78402 0.70225 0.78703 C 0.69392 0.79051 0.68576 0.79236 0.67725 0.79467 C 0.66007 0.79375 0.65573 0.79606 0.64392 0.79166 C 0.62916 0.78588 0.61684 0.77268 0.60225 0.7662 C 0.59757 0.76134 0.59496 0.75856 0.58906 0.75671 C 0.57569 0.74166 0.55694 0.73402 0.54045 0.72639 C 0.53507 0.72384 0.53055 0.71875 0.525 0.71689 C 0.51666 0.71435 0.5085 0.71134 0.5 0.70926 C 0.46962 0.70995 0.44774 0.71064 0.42014 0.71689 C 0.40781 0.72268 0.39496 0.72384 0.38194 0.72453 C 0.33472 0.72384 0.29409 0.72129 0.24878 0.71875 C 0.23212 0.71574 0.22847 0.7162 0.20833 0.71875 C 0.20034 0.72199 0.19843 0.73032 0.19392 0.73773 C 0.19149 0.74166 0.18559 0.74861 0.18559 0.74884 C 0.18142 0.76064 0.18437 0.75301 0.175 0.76944 C 0.17205 0.77407 0.17066 0.78032 0.16753 0.78518 C 0.16302 0.79352 0.15816 0.80115 0.15347 0.80926 C 0.14531 0.82338 0.13975 0.83935 0.12725 0.84722 C 0.11771 0.84676 0.10017 0.84768 0.08923 0.84259 C 0.08507 0.84074 0.08125 0.83703 0.07725 0.83472 C 0.06111 0.82523 0.04236 0.81759 0.025 0.8125 C 0.01007 0.79791 0.01979 0.80625 -0.00608 0.79166 C -0.01007 0.78958 -0.01302 0.78472 -0.01667 0.78217 C -0.02014 0.77963 -0.02396 0.77824 -0.02743 0.77569 C -0.03646 0.76944 -0.04479 0.75926 -0.05486 0.75671 C -0.05868 0.75301 -0.06163 0.74907 -0.06563 0.74537 C -0.06754 0.73703 -0.07257 0.73148 -0.07396 0.72199 C -0.07483 0.7162 -0.07622 0.70416 -0.07622 0.70416 C -0.0757 0.69537 -0.07674 0.68518 -0.07396 0.67754 C -0.07275 0.67384 -0.0691 0.66805 -0.0691 0.66828 C -0.06684 0.65926 -0.06945 0.66689 -0.06441 0.6581 C -0.05729 0.64606 -0.06285 0.65046 -0.05486 0.64537 C -0.04896 0.63402 -0.03993 0.62777 -0.02986 0.62338 C -0.02188 0.61643 -0.01736 0.60625 -0.0132 0.5949 C -0.01059 0.57754 -0.01094 0.58333 -0.0132 0.5537 C -0.01354 0.54977 -0.01563 0.53727 -0.01667 0.53148 C -0.01702 0.52893 -0.01788 0.52338 -0.01788 0.52338 C -0.01754 0.51643 -0.01927 0.50301 -0.01441 0.49652 C 0.00139 0.475 0.04843 0.47014 0.06892 0.46944 C 0.10538 0.46805 0.14201 0.46713 0.17847 0.46643 C 0.20989 0.45555 0.24132 0.44676 0.27257 0.43611 C 0.30173 0.42592 0.26632 0.43703 0.29271 0.42662 C 0.3033 0.42222 0.3092 0.42407 0.32014 0.41713 C 0.33159 0.40949 0.34375 0.40486 0.3559 0.39977 C 0.36805 0.39467 0.37864 0.38402 0.39045 0.37754 C 0.40625 0.36852 0.42413 0.36458 0.44045 0.35694 C 0.46632 0.3449 0.49218 0.32708 0.51666 0.31064 C 0.54479 0.29189 0.56823 0.26666 0.59271 0.24097 C 0.59809 0.23541 0.60312 0.22939 0.60833 0.22361 C 0.61284 0.21852 0.61909 0.21574 0.62257 0.20902 C 0.62708 0.20092 0.6243 0.20393 0.6309 0.19953 C 0.63784 0.18657 0.63437 0.19166 0.64045 0.18379 C 0.64218 0.17685 0.6467 0.16666 0.65 0.16157 C 0.65278 0.15694 0.65764 0.15555 0.66059 0.15046 C 0.6658 0.14189 0.67031 0.1331 0.67604 0.125 C 0.67847 0.11597 0.69132 0.09722 0.69757 0.09166 C 0.70312 0.08078 0.69583 0.09328 0.7059 0.08217 C 0.70694 0.08078 0.70729 0.0787 0.70833 0.07731 C 0.71215 0.07222 0.71736 0.06921 0.72135 0.06481 C 0.72968 0.05532 0.73784 0.0449 0.74635 0.03588 C 0.75382 0.02824 0.7618 0.02106 0.76892 0.0125 C 0.77673 0.00301 0.78489 -0.00811 0.78923 -0.02084 C 0.79062 -0.02547 0.79236 -0.0294 0.79392 -0.03357 C 0.79479 -0.03565 0.79635 -0.04005 0.79635 -0.03982 C 0.7934 -0.07153 0.77899 -0.05371 0.74757 -0.05278 C 0.73698 -0.03843 0.73055 -0.02732 0.72135 -0.01135 C 0.721 -0.00926 0.72083 -0.00695 0.72014 -0.0051 C 0.71857 -0.00116 0.71423 0.00602 0.71423 0.00625 C 0.71111 0.01852 0.70521 0.03125 0.7 0.04236 C 0.69861 0.05185 0.69548 0.06041 0.69271 0.06921 C 0.68889 0.08171 0.68646 0.09421 0.68212 0.10602 C 0.67986 0.12361 0.67708 0.14097 0.67378 0.1581 C 0.67118 0.19166 0.66337 0.22361 0.66059 0.25694 C 0.66146 0.30393 0.66198 0.33333 0.67014 0.37592 C 0.6717 0.38402 0.67187 0.39166 0.67378 0.39977 C 0.67534 0.41574 0.67708 0.43287 0.67968 0.44861 C 0.68316 0.47014 0.68316 0.45185 0.6868 0.48541 C 0.6901 0.51504 0.69409 0.54537 0.70468 0.57268 C 0.7059 0.57893 0.70798 0.58518 0.70937 0.59166 C 0.71007 0.5949 0.7118 0.60115 0.7118 0.60115 C 0.71267 0.60995 0.71319 0.61828 0.71545 0.62639 C 0.71337 0.66828 0.7118 0.65185 0.67014 0.6537 C 0.66614 0.65486 0.66232 0.65602 0.65833 0.65694 C 0.65399 0.6574 0.64514 0.65995 0.64514 0.65995 C 0.63698 0.66389 0.62882 0.66504 0.62014 0.6662 C 0.61649 0.66805 0.61302 0.66944 0.60937 0.67083 C 0.58281 0.6706 0.55625 0.67014 0.52968 0.66944 C 0.52187 0.66875 0.51354 0.65995 0.50712 0.65486 C 0.49687 0.64745 0.48593 0.64097 0.47604 0.63287 C 0.47048 0.62847 0.46771 0.62268 0.4618 0.61875 C 0.45521 0.60486 0.46389 0.62129 0.4559 0.61064 C 0.45243 0.60625 0.45069 0.5993 0.44757 0.5949 C 0.44618 0.59282 0.44409 0.59213 0.44271 0.59027 C 0.43646 0.58148 0.43212 0.57129 0.42725 0.56134 C 0.42534 0.5574 0.42205 0.55555 0.42014 0.55185 C 0.4151 0.54352 0.41007 0.53541 0.4059 0.52639 C 0.3967 0.50671 0.38941 0.48518 0.37847 0.46643 C 0.37378 0.44791 0.3625 0.43078 0.35225 0.41713 C 0.35 0.40509 0.34427 0.39814 0.33923 0.38865 C 0.33489 0.37129 0.32587 0.36296 0.31771 0.34884 C 0.31389 0.34213 0.3125 0.33634 0.30712 0.33148 C 0.30364 0.32453 0.29757 0.31666 0.29166 0.31365 C 0.28246 0.30208 0.27153 0.29537 0.2618 0.28541 C 0.25503 0.27801 0.2618 0.28148 0.25468 0.2787 C 0.23889 0.2625 0.21771 0.25532 0.20347 0.23564 C 0.18889 0.21666 0.17135 0.20115 0.1559 0.18379 C 0.14618 0.17268 0.13368 0.16597 0.12378 0.15532 C 0.10798 0.13773 0.09236 0.11875 0.075 0.10439 C 0.07048 0.09676 0.06406 0.08981 0.05833 0.08379 C 0.05607 0.08125 0.05104 0.07731 0.05104 0.07754 C 0.04514 0.06666 0.03837 0.05625 0.03212 0.04583 C 0.02691 0.0368 0.02378 0.02546 0.01666 0.01875 C 0.01389 0.01296 0.01093 0.01203 0.00712 0.00764 C 0.00573 0.00625 0.00486 0.00416 0.00347 0.00277 C 0.00243 0.00162 2.77778E-6 -0.00023 2.77778E-6 3.33333E-6 " pathEditMode="relative" rAng="0" ptsTypes="ffffffffffffffffffffffffffffffffffffffffffffffffffffffffffffffffffffffffffffffffffffffffffffffffffffffffffffffffffffffffffffffffffffffffffffffffffffffffffffffffffffffffffffffffffffffffffffffA">
                                      <p:cBhvr>
                                        <p:cTn id="71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06" y="30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10" grpId="0"/>
      <p:bldP spid="1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22362" y="85527"/>
            <a:ext cx="366318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497" y="1988840"/>
            <a:ext cx="90730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 jaký druh efektu se jednalo v ukázce?</a:t>
            </a:r>
            <a:endParaRPr lang="cs-CZ" sz="3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467544" y="2924944"/>
            <a:ext cx="55128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závěrečný efekt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3857062"/>
            <a:ext cx="48656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úvodní efekt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1134" y="4780392"/>
            <a:ext cx="59597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zvýrazňující efekt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84284" y="270192"/>
            <a:ext cx="238933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DÁVEJ  POZOR !</a:t>
            </a:r>
            <a:endParaRPr lang="cs-CZ" sz="4000" b="1" dirty="0">
              <a:ln w="12700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8953" y="1733252"/>
            <a:ext cx="6350000" cy="486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3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8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8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7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2" presetClass="exit" presetSubtype="8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675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25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975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25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75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  <p:bldP spid="4" grpId="0"/>
      <p:bldP spid="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22362" y="85527"/>
            <a:ext cx="366318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" y="1988840"/>
            <a:ext cx="914400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 jaký druh efektu se jednalo v ukázce?</a:t>
            </a:r>
            <a:endParaRPr lang="cs-CZ" sz="3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467544" y="2924944"/>
            <a:ext cx="55128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závěrečný efekt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3857062"/>
            <a:ext cx="48656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úvodní efekt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1134" y="4780392"/>
            <a:ext cx="59597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zvýrazňující efekt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7000" y="438261"/>
            <a:ext cx="26053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DÁVEJ  POZOR !</a:t>
            </a:r>
            <a:endParaRPr lang="cs-CZ" sz="4000" b="1" dirty="0">
              <a:ln w="12700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0352" y="1761700"/>
            <a:ext cx="6350000" cy="486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225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32" presetClass="emph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000"/>
                            </p:stCondLst>
                            <p:childTnLst>
                              <p:par>
                                <p:cTn id="26" presetID="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3000"/>
                            </p:stCondLst>
                            <p:childTnLst>
                              <p:par>
                                <p:cTn id="31" presetID="1" presetClass="exit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6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75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90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9500"/>
                            </p:stCondLst>
                            <p:childTnLst>
                              <p:par>
                                <p:cTn id="4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  <p:bldP spid="4" grpId="0"/>
      <p:bldP spid="4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22362" y="85527"/>
            <a:ext cx="366318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496" y="1988840"/>
            <a:ext cx="9108504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 jaký druh efektu se jednalo v ukázce?</a:t>
            </a:r>
            <a:endParaRPr lang="cs-CZ" sz="3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467544" y="2924944"/>
            <a:ext cx="55128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závěrečný efekt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7544" y="3857062"/>
            <a:ext cx="48656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úvodní efekt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1134" y="4780392"/>
            <a:ext cx="59597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zvýrazňující efekt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9277" y="6043935"/>
            <a:ext cx="235833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0288" y="392352"/>
            <a:ext cx="231733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DÁVEJ  POZOR !</a:t>
            </a:r>
            <a:endParaRPr lang="cs-CZ" sz="4000" b="1" dirty="0">
              <a:ln w="12700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748" y="1724919"/>
            <a:ext cx="6350000" cy="486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344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250"/>
                            </p:stCondLst>
                            <p:childTnLst>
                              <p:par>
                                <p:cTn id="24" presetID="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25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75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725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75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925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975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  <p:bldP spid="4" grpId="0"/>
      <p:bldP spid="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2408" y="571500"/>
            <a:ext cx="1427092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7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408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45322" y="10885"/>
            <a:ext cx="36631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OBJEKTŮ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9478" y="725795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43878" y="1663055"/>
            <a:ext cx="6473119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http://www.nvf.cz/profuturo/logo_esf.jpg</a:t>
            </a:r>
          </a:p>
          <a:p>
            <a:r>
              <a:rPr lang="cs-CZ" dirty="0" smtClean="0"/>
              <a:t>http://repeatingislands.files-wordpress.com/2009/06/eu-logo.jpg</a:t>
            </a:r>
          </a:p>
          <a:p>
            <a:r>
              <a:rPr lang="cs-CZ" dirty="0" smtClean="0"/>
              <a:t>http://www.teiresias.muni.cz/gifs/web/msmt-logo.gif</a:t>
            </a:r>
          </a:p>
          <a:p>
            <a:r>
              <a:rPr lang="cs-CZ" dirty="0" smtClean="0"/>
              <a:t>http://www.ucitelskyzpravodaj.cz/Portals/5/tema/Logo_OP_VK.jpg</a:t>
            </a:r>
          </a:p>
          <a:p>
            <a:r>
              <a:rPr lang="cs-CZ" dirty="0"/>
              <a:t>http://images.freepicturesweb.com/img1/11/13/161.jpg</a:t>
            </a:r>
          </a:p>
          <a:p>
            <a:r>
              <a:rPr lang="cs-CZ" dirty="0"/>
              <a:t>http://images.freepicturesweb.com/img1/11/16/10.jpg</a:t>
            </a:r>
          </a:p>
          <a:p>
            <a:r>
              <a:rPr lang="cs-CZ" dirty="0"/>
              <a:t>http://www.stockvault.net/stockvault-gorilla104457.jpg</a:t>
            </a:r>
          </a:p>
          <a:p>
            <a:r>
              <a:rPr lang="cs-CZ" dirty="0"/>
              <a:t>http://www.stockvault.net/stockvault-free-spirit101855.jpg</a:t>
            </a:r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images.freepicturesweb.com/img1/11/13/146.jpg</a:t>
            </a:r>
          </a:p>
          <a:p>
            <a:r>
              <a:rPr lang="cs-CZ" dirty="0"/>
              <a:t>http://images.freepicturesweb.com/img1/03/09/8.jpg</a:t>
            </a:r>
          </a:p>
          <a:p>
            <a:r>
              <a:rPr lang="cs-CZ" dirty="0"/>
              <a:t>http://</a:t>
            </a:r>
            <a:r>
              <a:rPr lang="cs-CZ" dirty="0" smtClean="0"/>
              <a:t>www.stockvault.net/stockvault-adult-orangutan109625.jpg</a:t>
            </a:r>
          </a:p>
          <a:p>
            <a:r>
              <a:rPr lang="cs-CZ" dirty="0"/>
              <a:t>http://</a:t>
            </a:r>
            <a:r>
              <a:rPr lang="cs-CZ" dirty="0" smtClean="0"/>
              <a:t>www.stockvault.net/stockvault-chihuahua99518.jpg</a:t>
            </a:r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images.freepicturesweb.com/img1/07/13/4.jpg</a:t>
            </a:r>
          </a:p>
          <a:p>
            <a:r>
              <a:rPr lang="cs-CZ" dirty="0"/>
              <a:t>http://</a:t>
            </a:r>
            <a:r>
              <a:rPr lang="cs-CZ" dirty="0" smtClean="0"/>
              <a:t>images.freepicturesweb.com/img1/03/09/11.jpg</a:t>
            </a:r>
          </a:p>
          <a:p>
            <a:r>
              <a:rPr lang="cs-CZ" dirty="0"/>
              <a:t>http://</a:t>
            </a:r>
            <a:r>
              <a:rPr lang="cs-CZ" dirty="0" smtClean="0"/>
              <a:t>images.freepicturesweb.com/img1/11/16/18.jpg</a:t>
            </a:r>
          </a:p>
          <a:p>
            <a:r>
              <a:rPr lang="cs-CZ" dirty="0"/>
              <a:t>http://</a:t>
            </a:r>
            <a:r>
              <a:rPr lang="cs-CZ" dirty="0" smtClean="0"/>
              <a:t>images.freepicturesweb.com/img1/11/16/20.jpg</a:t>
            </a:r>
          </a:p>
          <a:p>
            <a:r>
              <a:rPr lang="cs-CZ" dirty="0"/>
              <a:t>http://</a:t>
            </a:r>
            <a:r>
              <a:rPr lang="cs-CZ" dirty="0" smtClean="0"/>
              <a:t>images.freepicturesweb.com/img1/11/13/157.jpg</a:t>
            </a:r>
          </a:p>
          <a:p>
            <a:r>
              <a:rPr lang="cs-CZ" dirty="0"/>
              <a:t>http://</a:t>
            </a:r>
            <a:r>
              <a:rPr lang="cs-CZ" dirty="0" smtClean="0"/>
              <a:t>images.freepicturesweb.com/img1/11/13/176.jpg</a:t>
            </a:r>
          </a:p>
        </p:txBody>
      </p:sp>
    </p:spTree>
    <p:extLst>
      <p:ext uri="{BB962C8B-B14F-4D97-AF65-F5344CB8AC3E}">
        <p14:creationId xmlns:p14="http://schemas.microsoft.com/office/powerpoint/2010/main" val="2010392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45322" y="10885"/>
            <a:ext cx="36631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OBJEKTŮ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496" y="476672"/>
            <a:ext cx="61147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541691"/>
            <a:ext cx="710752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http://office.microsoft.com/cs-cz/images/results.aspx?qu=</a:t>
            </a:r>
          </a:p>
          <a:p>
            <a:r>
              <a:rPr lang="cs-CZ" dirty="0"/>
              <a:t>palec#ai:MC900441321|</a:t>
            </a:r>
          </a:p>
          <a:p>
            <a:r>
              <a:rPr lang="cs-CZ" dirty="0"/>
              <a:t>http://office.microsoft.com/cs-cz/images/results.aspx?qu=aplaus&amp;origin=</a:t>
            </a:r>
          </a:p>
          <a:p>
            <a:r>
              <a:rPr lang="cs-CZ" dirty="0"/>
              <a:t>FX010132103#ai:MM900041090|</a:t>
            </a:r>
          </a:p>
          <a:p>
            <a:r>
              <a:rPr lang="cs-CZ" dirty="0"/>
              <a:t>http://www.freesound.org/samplesViewSingle.php?id=33658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upload.wikimedia.org/wikipedia/commons/4/49/PC_ucebna.jpg</a:t>
            </a:r>
          </a:p>
          <a:p>
            <a:r>
              <a:rPr lang="cs-CZ" dirty="0"/>
              <a:t>http://</a:t>
            </a:r>
            <a:r>
              <a:rPr lang="cs-CZ" dirty="0" smtClean="0"/>
              <a:t>www.freedigitalphotos.net/images/51361co8dxmw7av.jpg</a:t>
            </a:r>
          </a:p>
          <a:p>
            <a:r>
              <a:rPr lang="cs-CZ" dirty="0"/>
              <a:t>http://</a:t>
            </a:r>
            <a:r>
              <a:rPr lang="cs-CZ" dirty="0" smtClean="0"/>
              <a:t>www.freedigitalphotos.net/images/9978plvm2lgeg4.jpg</a:t>
            </a:r>
            <a:endParaRPr lang="cs-CZ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6750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220486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24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2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731"/>
                            </p:stCondLst>
                            <p:childTnLst>
                              <p:par>
                                <p:cTn id="3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731"/>
                            </p:stCondLst>
                            <p:childTnLst>
                              <p:par>
                                <p:cTn id="42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731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231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2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731"/>
                            </p:stCondLst>
                            <p:childTnLst>
                              <p:par>
                                <p:cTn id="3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731"/>
                            </p:stCondLst>
                            <p:childTnLst>
                              <p:par>
                                <p:cTn id="42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731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231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2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731"/>
                            </p:stCondLst>
                            <p:childTnLst>
                              <p:par>
                                <p:cTn id="3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731"/>
                            </p:stCondLst>
                            <p:childTnLst>
                              <p:par>
                                <p:cTn id="42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731"/>
                            </p:stCondLst>
                            <p:childTnLst>
                              <p:par>
                                <p:cTn id="5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231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98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98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98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14898</TotalTime>
  <Words>392</Words>
  <Application>Microsoft Office PowerPoint</Application>
  <PresentationFormat>Předvádění na obrazovce (4:3)</PresentationFormat>
  <Paragraphs>141</Paragraphs>
  <Slides>20</Slides>
  <Notes>1</Notes>
  <HiddenSlides>8</HiddenSlides>
  <MMClips>9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7" baseType="lpstr">
      <vt:lpstr>Arial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300</cp:revision>
  <dcterms:created xsi:type="dcterms:W3CDTF">2011-05-01T03:53:33Z</dcterms:created>
  <dcterms:modified xsi:type="dcterms:W3CDTF">2011-08-25T15:19:43Z</dcterms:modified>
</cp:coreProperties>
</file>