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98" r:id="rId2"/>
    <p:sldId id="256" r:id="rId3"/>
    <p:sldId id="282" r:id="rId4"/>
    <p:sldId id="283" r:id="rId5"/>
    <p:sldId id="284" r:id="rId6"/>
    <p:sldId id="286" r:id="rId7"/>
    <p:sldId id="288" r:id="rId8"/>
    <p:sldId id="289" r:id="rId9"/>
    <p:sldId id="290" r:id="rId10"/>
    <p:sldId id="297" r:id="rId11"/>
    <p:sldId id="287" r:id="rId12"/>
    <p:sldId id="299" r:id="rId13"/>
    <p:sldId id="291" r:id="rId14"/>
    <p:sldId id="292" r:id="rId15"/>
    <p:sldId id="293" r:id="rId16"/>
    <p:sldId id="294" r:id="rId17"/>
    <p:sldId id="295" r:id="rId18"/>
    <p:sldId id="296" r:id="rId19"/>
  </p:sldIdLst>
  <p:sldSz cx="9144000" cy="6858000" type="screen4x3"/>
  <p:notesSz cx="6858000" cy="9144000"/>
  <p:embeddedFontLst>
    <p:embeddedFont>
      <p:font typeface="Guanine" pitchFamily="2" charset="-18"/>
      <p:regular r:id="rId21"/>
    </p:embeddedFont>
    <p:embeddedFont>
      <p:font typeface="Brooklyn" pitchFamily="2" charset="0"/>
      <p:regular r:id="rId22"/>
      <p:bold r:id="rId23"/>
    </p:embeddedFont>
    <p:embeddedFont>
      <p:font typeface="Comic Sans MS" pitchFamily="66" charset="0"/>
      <p:regular r:id="rId24"/>
      <p:bold r:id="rId25"/>
    </p:embeddedFont>
    <p:embeddedFont>
      <p:font typeface="Calibri" pitchFamily="34" charset="0"/>
      <p:regular r:id="rId26"/>
      <p:bold r:id="rId27"/>
      <p:italic r:id="rId28"/>
      <p:boldItalic r:id="rId2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E285"/>
    <a:srgbClr val="FFD347"/>
    <a:srgbClr val="3F1E03"/>
    <a:srgbClr val="FFFF66"/>
    <a:srgbClr val="283214"/>
    <a:srgbClr val="142E2A"/>
    <a:srgbClr val="361B00"/>
    <a:srgbClr val="333300"/>
    <a:srgbClr val="077F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6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1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2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7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70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t>25.8.2011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84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6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t>25.8.2011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6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0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3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4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CC"/>
            </a:gs>
            <a:gs pos="10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20CAE-D287-4CD6-BCC0-5E53A6EEFE74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8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16.xml"/><Relationship Id="rId4" Type="http://schemas.openxmlformats.org/officeDocument/2006/relationships/slide" Target="slide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slide" Target="slide14.xml"/><Relationship Id="rId4" Type="http://schemas.openxmlformats.org/officeDocument/2006/relationships/slide" Target="slide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9.jpg"/><Relationship Id="rId4" Type="http://schemas.openxmlformats.org/officeDocument/2006/relationships/slide" Target="slide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3.GIF"/><Relationship Id="rId5" Type="http://schemas.openxmlformats.org/officeDocument/2006/relationships/image" Target="../media/image22.png"/><Relationship Id="rId4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3.GIF"/><Relationship Id="rId5" Type="http://schemas.openxmlformats.org/officeDocument/2006/relationships/image" Target="../media/image22.png"/><Relationship Id="rId4" Type="http://schemas.openxmlformats.org/officeDocument/2006/relationships/slide" Target="slide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3.GIF"/><Relationship Id="rId5" Type="http://schemas.openxmlformats.org/officeDocument/2006/relationships/image" Target="../media/image22.png"/><Relationship Id="rId4" Type="http://schemas.openxmlformats.org/officeDocument/2006/relationships/slide" Target="slide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5.PNG"/><Relationship Id="rId5" Type="http://schemas.openxmlformats.org/officeDocument/2006/relationships/slide" Target="slide7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5.PNG"/><Relationship Id="rId5" Type="http://schemas.openxmlformats.org/officeDocument/2006/relationships/slide" Target="slide8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5.PNG"/><Relationship Id="rId5" Type="http://schemas.openxmlformats.org/officeDocument/2006/relationships/slide" Target="slide9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9897846"/>
              </p:ext>
            </p:extLst>
          </p:nvPr>
        </p:nvGraphicFramePr>
        <p:xfrm>
          <a:off x="107504" y="5013176"/>
          <a:ext cx="8928992" cy="1779620"/>
        </p:xfrm>
        <a:graphic>
          <a:graphicData uri="http://schemas.openxmlformats.org/drawingml/2006/table">
            <a:tbl>
              <a:tblPr>
                <a:solidFill>
                  <a:srgbClr val="FFFFE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{69C7853C-536D-4A76-A0AE-DD22124D55A5}</a:tableStyleId>
              </a:tblPr>
              <a:tblGrid>
                <a:gridCol w="2160240"/>
                <a:gridCol w="6768752"/>
              </a:tblGrid>
              <a:tr h="327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/>
                        <a:t>Číslo projektu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effectLst/>
                        </a:rPr>
                        <a:t>CZ.1.07/1.4.00/21.1405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/>
                        <a:t>Název sady materiálů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effectLst/>
                        </a:rPr>
                        <a:t>Informatika 8. ročník (volitelný předmět)</a:t>
                      </a:r>
                      <a:endParaRPr lang="cs-CZ" sz="19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</a:tr>
              <a:tr h="408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/>
                        <a:t>Název materiálu</a:t>
                      </a:r>
                      <a:endParaRPr lang="cs-CZ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effectLst/>
                        </a:rPr>
                        <a:t>VY_32_INOVACE_20_</a:t>
                      </a: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Tvorba prezentací –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dirty="0" smtClean="0">
                          <a:effectLst/>
                        </a:rPr>
                        <a:t>PowerPoint</a:t>
                      </a:r>
                      <a:r>
                        <a:rPr lang="cs-CZ" sz="1800" b="1" baseline="0" dirty="0" smtClean="0">
                          <a:effectLst/>
                        </a:rPr>
                        <a:t> –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baseline="0" dirty="0" smtClean="0">
                          <a:effectLst/>
                        </a:rPr>
                        <a:t>– Animace objektů – Úvodní efekty</a:t>
                      </a:r>
                      <a:endParaRPr lang="cs-CZ" sz="18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/>
                        <a:t>Autor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effectLst/>
                        </a:rPr>
                        <a:t>Mgr. Ladislav Králíček</a:t>
                      </a:r>
                      <a:endParaRPr lang="cs-CZ" sz="19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823" y="1593918"/>
            <a:ext cx="3370445" cy="337044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36" y="116632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68" y="128194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536" y="116632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768" y="116632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2602316" y="1124744"/>
            <a:ext cx="40674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3175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INVESTICE  DO  ROZVOJE  VZDĚLÁVÁNÍ</a:t>
            </a:r>
            <a:endParaRPr lang="cs-CZ" b="1" spc="50" dirty="0">
              <a:ln w="3175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459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021458" y="1484784"/>
            <a:ext cx="510107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ÚVODNÍ</a:t>
            </a:r>
          </a:p>
          <a:p>
            <a:pPr algn="ctr"/>
            <a:r>
              <a:rPr lang="cs-CZ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EFEKTY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301208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312770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01208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301208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367643" y="52399"/>
            <a:ext cx="6372709" cy="6402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POWERPOINT</a:t>
            </a:r>
            <a:endParaRPr lang="cs-CZ" sz="8800" b="1" cap="none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Podnadpis 2"/>
          <p:cNvSpPr txBox="1">
            <a:spLocks/>
          </p:cNvSpPr>
          <p:nvPr/>
        </p:nvSpPr>
        <p:spPr>
          <a:xfrm>
            <a:off x="3131840" y="6342872"/>
            <a:ext cx="3960440" cy="4068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39" y="6343187"/>
            <a:ext cx="391018" cy="391018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66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1052736"/>
            <a:ext cx="9144000" cy="192360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cs-CZ" sz="29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Úvodní efekty určují vzhled a časování toho, jak se daný objekt ( text, obrázek, fotografie, tabulka,...) na snímku objeví. Nejdříve je však nutné do snímku nějaký objekt vložit.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44893" y="116632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>
                <a:ln w="19050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77F07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ÚVODNÍ EFEKTY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3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8242" y="3356992"/>
            <a:ext cx="90983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① Klikneme na daný objekt a pak na záložku</a:t>
            </a:r>
          </a:p>
          <a:p>
            <a:r>
              <a:rPr lang="cs-CZ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s názvem </a:t>
            </a:r>
            <a:r>
              <a:rPr lang="cs-CZ" sz="3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Animace</a:t>
            </a:r>
            <a:r>
              <a:rPr lang="cs-CZ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:</a:t>
            </a:r>
            <a:endParaRPr lang="cs-CZ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30" y="4509120"/>
            <a:ext cx="23729996" cy="1972317"/>
          </a:xfrm>
          <a:prstGeom prst="rect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</p:pic>
      <p:sp>
        <p:nvSpPr>
          <p:cNvPr id="10" name="Obdélník 9"/>
          <p:cNvSpPr/>
          <p:nvPr/>
        </p:nvSpPr>
        <p:spPr>
          <a:xfrm>
            <a:off x="5892207" y="10757"/>
            <a:ext cx="32421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ANIMACE  OBJEKTŮ</a:t>
            </a:r>
            <a:endParaRPr lang="cs-CZ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428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9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6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6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150"/>
                            </p:stCondLst>
                            <p:childTnLst>
                              <p:par>
                                <p:cTn id="55" presetID="42" presetClass="path" presetSubtype="0" accel="12000" decel="88000" fill="remove" nodeType="after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2.22222E-6 2.59259E-6 L -1.62778 0.0037 " pathEditMode="relative" rAng="0" ptsTypes="AA">
                                      <p:cBhvr>
                                        <p:cTn id="56" dur="2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389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9" grpId="0"/>
      <p:bldP spid="10" grpId="0"/>
      <p:bldP spid="1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8584" y="44624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>
                <a:ln w="19050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77F07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ÚVODNÍ EFEKTY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4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90548" y="764704"/>
            <a:ext cx="69737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② Buď  si  vybereme  úvodní efekt přímo z panelu (zelenou barvou), nebo  klikneme  na: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524" y="1509742"/>
            <a:ext cx="1231900" cy="1460500"/>
          </a:xfrm>
          <a:prstGeom prst="rect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</p:pic>
      <p:sp>
        <p:nvSpPr>
          <p:cNvPr id="10" name="TextovéPole 9"/>
          <p:cNvSpPr txBox="1"/>
          <p:nvPr/>
        </p:nvSpPr>
        <p:spPr>
          <a:xfrm>
            <a:off x="190548" y="967954"/>
            <a:ext cx="6613700" cy="1213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③ Z nabídky si vybereme některý z úvodních efektů: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657" y="2152452"/>
            <a:ext cx="6177807" cy="3728947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219944" y="6165303"/>
            <a:ext cx="39084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Volba dalších efektů: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298" y="6083405"/>
            <a:ext cx="4076700" cy="635000"/>
          </a:xfrm>
          <a:prstGeom prst="rect">
            <a:avLst/>
          </a:prstGeom>
          <a:ln w="19050">
            <a:solidFill>
              <a:schemeClr val="accent5">
                <a:lumMod val="75000"/>
              </a:schemeClr>
            </a:solidFill>
          </a:ln>
        </p:spPr>
      </p:pic>
      <p:sp>
        <p:nvSpPr>
          <p:cNvPr id="12" name="Obdélník 11"/>
          <p:cNvSpPr/>
          <p:nvPr/>
        </p:nvSpPr>
        <p:spPr>
          <a:xfrm>
            <a:off x="5892207" y="10757"/>
            <a:ext cx="32421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ANIMACE  OBJEKTŮ</a:t>
            </a:r>
            <a:endParaRPr lang="cs-CZ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257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85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50"/>
                            </p:stCondLst>
                            <p:childTnLst>
                              <p:par>
                                <p:cTn id="68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65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5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4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47" tmFilter="0, 0; 0.125,0.2665; 0.25,0.4; 0.375,0.465; 0.5,0.5;  0.625,0.535; 0.75,0.6; 0.875,0.7335; 1,1">
                                          <p:stCondLst>
                                            <p:cond delay="74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3" tmFilter="0, 0; 0.125,0.2665; 0.25,0.4; 0.375,0.465; 0.5,0.5;  0.625,0.535; 0.75,0.6; 0.875,0.7335; 1,1">
                                          <p:stCondLst>
                                            <p:cond delay="14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85" tmFilter="0, 0; 0.125,0.2665; 0.25,0.4; 0.375,0.465; 0.5,0.5;  0.625,0.535; 0.75,0.6; 0.875,0.7335; 1,1">
                                          <p:stCondLst>
                                            <p:cond delay="18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29">
                                          <p:stCondLst>
                                            <p:cond delay="7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187" decel="50000">
                                          <p:stCondLst>
                                            <p:cond delay="76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9">
                                          <p:stCondLst>
                                            <p:cond delay="14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187" decel="50000">
                                          <p:stCondLst>
                                            <p:cond delay="15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9">
                                          <p:stCondLst>
                                            <p:cond delay="184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187" decel="50000">
                                          <p:stCondLst>
                                            <p:cond delay="18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9">
                                          <p:stCondLst>
                                            <p:cond delay="20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187" decel="50000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300"/>
                            </p:stCondLst>
                            <p:childTnLst>
                              <p:par>
                                <p:cTn id="85" presetID="3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50"/>
                            </p:stCondLst>
                            <p:childTnLst>
                              <p:par>
                                <p:cTn id="92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9" grpId="1"/>
      <p:bldP spid="10" grpId="0"/>
      <p:bldP spid="6" grpId="0"/>
      <p:bldP spid="12" grpId="0"/>
      <p:bldP spid="1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8584" y="44624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77F07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ÚVODNÍ EFEKTY</a:t>
            </a:r>
            <a:endParaRPr lang="cs-CZ" sz="5400" b="1" dirty="0">
              <a:ln w="19050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</a:ln>
              <a:solidFill>
                <a:srgbClr val="077F07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5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5496" y="980728"/>
            <a:ext cx="895486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④ Po výběru úvodního efektu je potřeba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nastavit </a:t>
            </a:r>
            <a:r>
              <a:rPr lang="cs-CZ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Časování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:</a:t>
            </a:r>
            <a:endParaRPr lang="cs-CZ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98" y="2204864"/>
            <a:ext cx="8623151" cy="2188617"/>
          </a:xfrm>
          <a:prstGeom prst="rect">
            <a:avLst/>
          </a:prstGeom>
          <a:ln w="19050">
            <a:solidFill>
              <a:schemeClr val="accent5">
                <a:lumMod val="75000"/>
              </a:schemeClr>
            </a:solidFill>
          </a:ln>
        </p:spPr>
      </p:pic>
      <p:sp>
        <p:nvSpPr>
          <p:cNvPr id="10" name="TextovéPole 9"/>
          <p:cNvSpPr txBox="1"/>
          <p:nvPr/>
        </p:nvSpPr>
        <p:spPr>
          <a:xfrm>
            <a:off x="539552" y="4869160"/>
            <a:ext cx="34798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Nejdříve zvolíme </a:t>
            </a:r>
            <a:r>
              <a:rPr lang="cs-CZ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Začátek efektu</a:t>
            </a:r>
            <a:r>
              <a:rPr lang="cs-CZ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:</a:t>
            </a:r>
            <a:endParaRPr lang="cs-CZ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621" y="4653136"/>
            <a:ext cx="3556000" cy="1778000"/>
          </a:xfrm>
          <a:prstGeom prst="rect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443280" y="4670246"/>
            <a:ext cx="36724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Potom nastavíme</a:t>
            </a:r>
          </a:p>
          <a:p>
            <a:pPr algn="ctr"/>
            <a:r>
              <a:rPr lang="cs-CZ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Dobu trvání</a:t>
            </a:r>
          </a:p>
          <a:p>
            <a:pPr algn="ctr"/>
            <a:r>
              <a:rPr lang="cs-CZ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</a:t>
            </a:r>
            <a:r>
              <a:rPr lang="cs-CZ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Zpoždění efektu</a:t>
            </a:r>
            <a:r>
              <a:rPr lang="cs-CZ" sz="3000" dirty="0" smtClean="0"/>
              <a:t>:</a:t>
            </a:r>
            <a:endParaRPr lang="cs-CZ" sz="3000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869160"/>
            <a:ext cx="3644900" cy="1079500"/>
          </a:xfrm>
          <a:prstGeom prst="rect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</p:pic>
      <p:sp>
        <p:nvSpPr>
          <p:cNvPr id="11" name="Obdélník 10"/>
          <p:cNvSpPr/>
          <p:nvPr/>
        </p:nvSpPr>
        <p:spPr>
          <a:xfrm>
            <a:off x="5892207" y="10757"/>
            <a:ext cx="32421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ANIMACE  OBJEKTŮ</a:t>
            </a:r>
            <a:endParaRPr lang="cs-CZ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916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9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0" grpId="2"/>
      <p:bldP spid="6" grpId="0"/>
      <p:bldP spid="11" grpId="0"/>
      <p:bldP spid="1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475656" y="44624"/>
            <a:ext cx="62400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77F07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ÚVODNÍ EFEKTY</a:t>
            </a:r>
            <a:endParaRPr lang="cs-CZ" sz="5400" b="1" dirty="0">
              <a:ln w="19050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</a:ln>
              <a:solidFill>
                <a:srgbClr val="077F07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6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07504" y="908720"/>
            <a:ext cx="182494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Ukázky:</a:t>
            </a:r>
            <a:endParaRPr lang="cs-CZ" sz="3200" b="1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623" y="937951"/>
            <a:ext cx="3475882" cy="2491049"/>
          </a:xfrm>
          <a:prstGeom prst="rect">
            <a:avLst/>
          </a:prstGeom>
          <a:ln w="76200" cap="rnd">
            <a:solidFill>
              <a:schemeClr val="bg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201107"/>
            <a:ext cx="2761601" cy="446014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76" y="4285895"/>
            <a:ext cx="4333572" cy="23834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361B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ovéPole 13"/>
          <p:cNvSpPr txBox="1"/>
          <p:nvPr/>
        </p:nvSpPr>
        <p:spPr>
          <a:xfrm>
            <a:off x="60720" y="3501008"/>
            <a:ext cx="5940151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gradFill flip="none" rotWithShape="1">
                  <a:gsLst>
                    <a:gs pos="0">
                      <a:schemeClr val="accent3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3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3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ÚŽASNÁ  ZVÍŘATA</a:t>
            </a:r>
            <a:endParaRPr lang="cs-CZ" sz="4400" b="1" spc="50" dirty="0">
              <a:ln w="11430"/>
              <a:gradFill flip="none" rotWithShape="1">
                <a:gsLst>
                  <a:gs pos="0">
                    <a:schemeClr val="accent3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3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3">
                      <a:lumMod val="50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00808"/>
            <a:ext cx="1687713" cy="1748532"/>
          </a:xfrm>
          <a:prstGeom prst="ellipse">
            <a:avLst/>
          </a:prstGeom>
          <a:ln w="38100" cap="rnd"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Obdélník 12"/>
          <p:cNvSpPr/>
          <p:nvPr/>
        </p:nvSpPr>
        <p:spPr>
          <a:xfrm>
            <a:off x="5892207" y="10757"/>
            <a:ext cx="32421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ANIMACE  OBJEKTŮ</a:t>
            </a:r>
            <a:endParaRPr lang="cs-CZ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162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750"/>
                            </p:stCondLst>
                            <p:childTnLst>
                              <p:par>
                                <p:cTn id="45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0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4000"/>
                            </p:stCondLst>
                            <p:childTnLst>
                              <p:par>
                                <p:cTn id="61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14" grpId="0"/>
      <p:bldP spid="13" grpId="0"/>
      <p:bldP spid="1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55245" y="85527"/>
            <a:ext cx="6997429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ANIMACE  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OBJEKTŮ – ÚVODNÍ  EFEKTY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6668" y="1771070"/>
            <a:ext cx="80345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Jakou barvu mají ikony</a:t>
            </a:r>
          </a:p>
          <a:p>
            <a:pPr algn="ctr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způsobující úvodní efekty?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1005894" y="3501008"/>
            <a:ext cx="3300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zelenou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763688" y="4566607"/>
            <a:ext cx="28821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žlutou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547689" y="5602014"/>
            <a:ext cx="36804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červenou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23397" y="5489937"/>
            <a:ext cx="24500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155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55240" y="85527"/>
            <a:ext cx="6997428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ANIMACE  OBJEKTŮ – ÚVODNÍ  EFEKTY</a:t>
            </a:r>
          </a:p>
          <a:p>
            <a:pPr algn="ctr"/>
            <a:r>
              <a:rPr lang="cs-CZ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7504" y="1830896"/>
            <a:ext cx="5642891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 znamená v </a:t>
            </a:r>
            <a:r>
              <a:rPr lang="cs-CZ" sz="3800" b="1" dirty="0" smtClean="0">
                <a:gradFill flip="none" rotWithShape="1">
                  <a:gsLst>
                    <a:gs pos="0">
                      <a:schemeClr val="accent4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4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4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Úvodních</a:t>
            </a:r>
          </a:p>
          <a:p>
            <a:pPr algn="ctr"/>
            <a:r>
              <a:rPr lang="cs-CZ" sz="3800" b="1" dirty="0" smtClean="0">
                <a:gradFill flip="none" rotWithShape="1">
                  <a:gsLst>
                    <a:gs pos="0">
                      <a:schemeClr val="accent4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4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4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efektech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tato ikona?</a:t>
            </a:r>
            <a:endParaRPr lang="cs-CZ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395536" y="3501008"/>
            <a:ext cx="33597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Prolnutí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170156" y="4653136"/>
            <a:ext cx="24657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Lupa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928720" y="5793964"/>
            <a:ext cx="31473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914400" indent="-914400">
              <a:buAutoNum type="alphaLcParenR" startAt="3"/>
            </a:pP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Setření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588224" y="5489937"/>
            <a:ext cx="24500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8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930" y="1886280"/>
            <a:ext cx="1397000" cy="120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51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64632" y="0"/>
            <a:ext cx="6997428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ANIMACE  OBJEKTŮ – ÚVODNÍ  EFEKTY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0174" y="1628800"/>
            <a:ext cx="809548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Který z následujících tří efektů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má název Přilétnutí?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265631" y="3717032"/>
            <a:ext cx="24468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třetí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475656" y="4725144"/>
            <a:ext cx="29229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druhý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762414" y="5687090"/>
            <a:ext cx="26016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914400" indent="-914400">
              <a:buAutoNum type="alphaLcParenR" startAt="3"/>
            </a:pP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první</a:t>
            </a:r>
            <a:endParaRPr lang="cs-CZ" sz="5400" b="1" cap="none" spc="0" dirty="0" smtClean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732240" y="6043935"/>
            <a:ext cx="235833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KLIKNI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9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374" y="3136631"/>
            <a:ext cx="5644113" cy="101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91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145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4325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0075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145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432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007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145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720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007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145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1432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720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007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67" name="TextovéPole 19"/>
          <p:cNvSpPr txBox="1">
            <a:spLocks noChangeArrowheads="1"/>
          </p:cNvSpPr>
          <p:nvPr/>
        </p:nvSpPr>
        <p:spPr bwMode="auto">
          <a:xfrm>
            <a:off x="1071563" y="5715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2068" name="TextovéPole 20"/>
          <p:cNvSpPr txBox="1">
            <a:spLocks noChangeArrowheads="1"/>
          </p:cNvSpPr>
          <p:nvPr/>
        </p:nvSpPr>
        <p:spPr bwMode="auto">
          <a:xfrm>
            <a:off x="1071563" y="20002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2069" name="TextovéPole 21"/>
          <p:cNvSpPr txBox="1">
            <a:spLocks noChangeArrowheads="1"/>
          </p:cNvSpPr>
          <p:nvPr/>
        </p:nvSpPr>
        <p:spPr bwMode="auto">
          <a:xfrm>
            <a:off x="1071563" y="34290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2070" name="TextovéPole 22"/>
          <p:cNvSpPr txBox="1">
            <a:spLocks noChangeArrowheads="1"/>
          </p:cNvSpPr>
          <p:nvPr/>
        </p:nvSpPr>
        <p:spPr bwMode="auto">
          <a:xfrm>
            <a:off x="1071563" y="48577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2071" name="TextovéPole 23"/>
          <p:cNvSpPr txBox="1">
            <a:spLocks noChangeArrowheads="1"/>
          </p:cNvSpPr>
          <p:nvPr/>
        </p:nvSpPr>
        <p:spPr bwMode="auto">
          <a:xfrm>
            <a:off x="1692275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72" name="TextovéPole 24"/>
          <p:cNvSpPr txBox="1">
            <a:spLocks noChangeArrowheads="1"/>
          </p:cNvSpPr>
          <p:nvPr/>
        </p:nvSpPr>
        <p:spPr bwMode="auto">
          <a:xfrm>
            <a:off x="307181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73" name="TextovéPole 25"/>
          <p:cNvSpPr txBox="1">
            <a:spLocks noChangeArrowheads="1"/>
          </p:cNvSpPr>
          <p:nvPr/>
        </p:nvSpPr>
        <p:spPr bwMode="auto">
          <a:xfrm>
            <a:off x="4572000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74" name="TextovéPole 27"/>
          <p:cNvSpPr txBox="1">
            <a:spLocks noChangeArrowheads="1"/>
          </p:cNvSpPr>
          <p:nvPr/>
        </p:nvSpPr>
        <p:spPr bwMode="auto">
          <a:xfrm>
            <a:off x="597376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075" name="TextovéPole 28"/>
          <p:cNvSpPr txBox="1">
            <a:spLocks noChangeArrowheads="1"/>
          </p:cNvSpPr>
          <p:nvPr/>
        </p:nvSpPr>
        <p:spPr bwMode="auto">
          <a:xfrm>
            <a:off x="611560" y="6357938"/>
            <a:ext cx="82089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dkryj </a:t>
            </a:r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jednotlivá 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okénka a uhodni, co je na obrázku.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68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035457" y="-1"/>
            <a:ext cx="310854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ÚVODNÍ  EFEKTY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9478" y="607572"/>
            <a:ext cx="8468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11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32919" y="1412776"/>
            <a:ext cx="7886390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http://www.nvf.cz/profuturo/logo_esf.jpg</a:t>
            </a:r>
          </a:p>
          <a:p>
            <a:r>
              <a:rPr lang="cs-CZ" sz="2000" dirty="0" smtClean="0"/>
              <a:t>http://repeatingislands.files-wordpress.com/2009/06/eu-logo.jpg</a:t>
            </a:r>
          </a:p>
          <a:p>
            <a:r>
              <a:rPr lang="cs-CZ" sz="2000" dirty="0" smtClean="0"/>
              <a:t>http://www.teiresias.muni.cz/gifs/web/msmt-logo.gif</a:t>
            </a:r>
          </a:p>
          <a:p>
            <a:r>
              <a:rPr lang="cs-CZ" sz="2000" dirty="0" smtClean="0"/>
              <a:t>http://www.ucitelskyzpravodaj.cz/Portals/5/tema/Logo_OP_VK.jpg</a:t>
            </a:r>
          </a:p>
          <a:p>
            <a:r>
              <a:rPr lang="cs-CZ" sz="2000" dirty="0" smtClean="0"/>
              <a:t>http</a:t>
            </a:r>
            <a:r>
              <a:rPr lang="cs-CZ" sz="2000" dirty="0"/>
              <a:t>://</a:t>
            </a:r>
            <a:r>
              <a:rPr lang="cs-CZ" sz="2000" dirty="0" smtClean="0"/>
              <a:t>images.freepicturesweb.com/img1/07/13/4.jpg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images.freepicturesweb.com/img1/03/09/11.jpg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images.freepicturesweb.com/img1/11/16/18.jpg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images.freepicturesweb.com/img1/11/16/20.jpg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cs.wikipedia.org/wiki/Soubor:Ventilator.png</a:t>
            </a:r>
          </a:p>
          <a:p>
            <a:r>
              <a:rPr lang="cs-CZ" sz="2000" dirty="0"/>
              <a:t>http://office.microsoft.com/cs-cz/images/results.aspx?qu=</a:t>
            </a:r>
          </a:p>
          <a:p>
            <a:r>
              <a:rPr lang="cs-CZ" sz="2000" dirty="0"/>
              <a:t>palec#ai:MC900441321|</a:t>
            </a:r>
          </a:p>
          <a:p>
            <a:r>
              <a:rPr lang="cs-CZ" sz="2000" dirty="0"/>
              <a:t>http://office.microsoft.com/cs-cz/images/results.aspx?qu=aplaus&amp;origin=</a:t>
            </a:r>
          </a:p>
          <a:p>
            <a:r>
              <a:rPr lang="cs-CZ" sz="2000" dirty="0"/>
              <a:t>FX010132103#ai:MM900041090|</a:t>
            </a:r>
          </a:p>
          <a:p>
            <a:r>
              <a:rPr lang="cs-CZ" sz="2000" dirty="0"/>
              <a:t>http://www.freesound.org/samplesViewSingle.php?id=33658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www.freedigitalphotos.net/images/51361co8dxmw7av.jpg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www.freedigitalphotos.net/images/9978plvm2lgeg4.jpg</a:t>
            </a:r>
            <a:endParaRPr lang="cs-CZ" sz="2000" dirty="0"/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397597" y="6372742"/>
            <a:ext cx="6400800" cy="40689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743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01040" y="2204864"/>
            <a:ext cx="5043368" cy="1615827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900" b="1" cap="none" spc="50" dirty="0" smtClean="0">
                <a:ln w="11430"/>
                <a:solidFill>
                  <a:srgbClr val="FFFF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rooklyn" pitchFamily="2" charset="0"/>
              </a:rPr>
              <a:t>KONEC</a:t>
            </a:r>
            <a:endParaRPr lang="cs-CZ" sz="9900" b="1" cap="none" spc="50" dirty="0">
              <a:ln w="11430"/>
              <a:solidFill>
                <a:srgbClr val="FFFF9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324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7" y="5886982"/>
            <a:ext cx="1190625" cy="97155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19" y="5886982"/>
            <a:ext cx="1190625" cy="97155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888561"/>
            <a:ext cx="11906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44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31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731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731"/>
                            </p:stCondLst>
                            <p:childTnLst>
                              <p:par>
                                <p:cTn id="4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731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31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62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7" y="5886982"/>
            <a:ext cx="1190625" cy="97155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19" y="5886982"/>
            <a:ext cx="1190625" cy="97155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888561"/>
            <a:ext cx="11906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44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31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731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731"/>
                            </p:stCondLst>
                            <p:childTnLst>
                              <p:par>
                                <p:cTn id="4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731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31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62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7" y="5886982"/>
            <a:ext cx="1190625" cy="97155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19" y="5886982"/>
            <a:ext cx="1190625" cy="97155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888561"/>
            <a:ext cx="11906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44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31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731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731"/>
                            </p:stCondLst>
                            <p:childTnLst>
                              <p:par>
                                <p:cTn id="4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731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31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62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16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46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17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46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18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46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Vlastní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8CCE4"/>
      </a:hlink>
      <a:folHlink>
        <a:srgbClr val="B8CCE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4582</TotalTime>
  <Words>383</Words>
  <Application>Microsoft Office PowerPoint</Application>
  <PresentationFormat>Předvádění na obrazovce (4:3)</PresentationFormat>
  <Paragraphs>126</Paragraphs>
  <Slides>18</Slides>
  <Notes>1</Notes>
  <HiddenSlides>7</HiddenSlides>
  <MMClips>9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6" baseType="lpstr">
      <vt:lpstr>Arial</vt:lpstr>
      <vt:lpstr>Courier New</vt:lpstr>
      <vt:lpstr>Guanine</vt:lpstr>
      <vt:lpstr>Brooklyn</vt:lpstr>
      <vt:lpstr>Times New Roman</vt:lpstr>
      <vt:lpstr>Comic Sans MS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278</cp:revision>
  <dcterms:created xsi:type="dcterms:W3CDTF">2011-05-01T03:53:33Z</dcterms:created>
  <dcterms:modified xsi:type="dcterms:W3CDTF">2011-08-25T15:20:31Z</dcterms:modified>
</cp:coreProperties>
</file>