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av" ContentType="audio/wav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1"/>
  </p:notesMasterIdLst>
  <p:sldIdLst>
    <p:sldId id="293" r:id="rId2"/>
    <p:sldId id="256" r:id="rId3"/>
    <p:sldId id="276" r:id="rId4"/>
    <p:sldId id="257" r:id="rId5"/>
    <p:sldId id="283" r:id="rId6"/>
    <p:sldId id="284" r:id="rId7"/>
    <p:sldId id="285" r:id="rId8"/>
    <p:sldId id="263" r:id="rId9"/>
    <p:sldId id="266" r:id="rId10"/>
    <p:sldId id="269" r:id="rId11"/>
    <p:sldId id="292" r:id="rId12"/>
    <p:sldId id="273" r:id="rId13"/>
    <p:sldId id="294" r:id="rId14"/>
    <p:sldId id="286" r:id="rId15"/>
    <p:sldId id="287" r:id="rId16"/>
    <p:sldId id="288" r:id="rId17"/>
    <p:sldId id="289" r:id="rId18"/>
    <p:sldId id="290" r:id="rId19"/>
    <p:sldId id="291" r:id="rId20"/>
  </p:sldIdLst>
  <p:sldSz cx="9144000" cy="6858000" type="screen4x3"/>
  <p:notesSz cx="6858000" cy="9144000"/>
  <p:embeddedFontLst>
    <p:embeddedFont>
      <p:font typeface="Guanine" pitchFamily="2" charset="-18"/>
      <p:regular r:id="rId22"/>
    </p:embeddedFont>
    <p:embeddedFont>
      <p:font typeface="Brooklyn" pitchFamily="2" charset="0"/>
      <p:regular r:id="rId23"/>
      <p:bold r:id="rId24"/>
    </p:embeddedFont>
    <p:embeddedFont>
      <p:font typeface="Comic Sans MS" pitchFamily="66" charset="0"/>
      <p:regular r:id="rId25"/>
      <p:bold r:id="rId26"/>
    </p:embeddedFont>
    <p:embeddedFont>
      <p:font typeface="Calibri" pitchFamily="34" charset="0"/>
      <p:regular r:id="rId27"/>
      <p:bold r:id="rId28"/>
      <p:italic r:id="rId29"/>
      <p:boldItalic r:id="rId30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FEEA"/>
    <a:srgbClr val="CCFCD1"/>
    <a:srgbClr val="E6EED6"/>
    <a:srgbClr val="D6E3BB"/>
    <a:srgbClr val="FFFF99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69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4.fntdata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3.fntdata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2.fntdata"/><Relationship Id="rId28" Type="http://schemas.openxmlformats.org/officeDocument/2006/relationships/font" Target="fonts/font7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1.fntdata"/><Relationship Id="rId27" Type="http://schemas.openxmlformats.org/officeDocument/2006/relationships/font" Target="fonts/font6.fntdata"/><Relationship Id="rId30" Type="http://schemas.openxmlformats.org/officeDocument/2006/relationships/font" Target="fonts/font9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15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52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77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0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25.8.2011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84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6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25.8.2011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6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08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32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47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8FEEA"/>
            </a:gs>
            <a:gs pos="100000">
              <a:schemeClr val="bg1"/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20CAE-D287-4CD6-BCC0-5E53A6EEFE74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384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.gif"/><Relationship Id="rId7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Relationship Id="rId9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13" Type="http://schemas.openxmlformats.org/officeDocument/2006/relationships/image" Target="../media/image17.jpg"/><Relationship Id="rId3" Type="http://schemas.openxmlformats.org/officeDocument/2006/relationships/image" Target="../media/image7.jpg"/><Relationship Id="rId7" Type="http://schemas.openxmlformats.org/officeDocument/2006/relationships/image" Target="../media/image11.jpg"/><Relationship Id="rId12" Type="http://schemas.openxmlformats.org/officeDocument/2006/relationships/image" Target="../media/image1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g"/><Relationship Id="rId11" Type="http://schemas.openxmlformats.org/officeDocument/2006/relationships/image" Target="../media/image15.jpg"/><Relationship Id="rId5" Type="http://schemas.openxmlformats.org/officeDocument/2006/relationships/image" Target="../media/image9.jpg"/><Relationship Id="rId10" Type="http://schemas.openxmlformats.org/officeDocument/2006/relationships/image" Target="../media/image14.jpg"/><Relationship Id="rId4" Type="http://schemas.openxmlformats.org/officeDocument/2006/relationships/image" Target="../media/image8.jpg"/><Relationship Id="rId9" Type="http://schemas.openxmlformats.org/officeDocument/2006/relationships/image" Target="../media/image13.jpg"/><Relationship Id="rId1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22.png"/><Relationship Id="rId4" Type="http://schemas.openxmlformats.org/officeDocument/2006/relationships/image" Target="../media/image2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4.xml"/><Relationship Id="rId4" Type="http://schemas.openxmlformats.org/officeDocument/2006/relationships/slide" Target="slide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5.xml"/><Relationship Id="rId4" Type="http://schemas.openxmlformats.org/officeDocument/2006/relationships/slide" Target="slide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23.jpg"/><Relationship Id="rId4" Type="http://schemas.openxmlformats.org/officeDocument/2006/relationships/slide" Target="slide1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8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7.GIF"/><Relationship Id="rId5" Type="http://schemas.openxmlformats.org/officeDocument/2006/relationships/image" Target="../media/image26.png"/><Relationship Id="rId4" Type="http://schemas.openxmlformats.org/officeDocument/2006/relationships/slide" Target="slide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8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7.GIF"/><Relationship Id="rId5" Type="http://schemas.openxmlformats.org/officeDocument/2006/relationships/image" Target="../media/image26.png"/><Relationship Id="rId4" Type="http://schemas.openxmlformats.org/officeDocument/2006/relationships/slide" Target="slide9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8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7.GIF"/><Relationship Id="rId5" Type="http://schemas.openxmlformats.org/officeDocument/2006/relationships/image" Target="../media/image26.png"/><Relationship Id="rId4" Type="http://schemas.openxmlformats.org/officeDocument/2006/relationships/slide" Target="slide10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0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9.PNG"/><Relationship Id="rId5" Type="http://schemas.openxmlformats.org/officeDocument/2006/relationships/slide" Target="slide8.xml"/><Relationship Id="rId4" Type="http://schemas.openxmlformats.org/officeDocument/2006/relationships/audio" Target="../media/audio1.wav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0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9.PNG"/><Relationship Id="rId5" Type="http://schemas.openxmlformats.org/officeDocument/2006/relationships/slide" Target="slide9.xml"/><Relationship Id="rId4" Type="http://schemas.openxmlformats.org/officeDocument/2006/relationships/audio" Target="../media/audio1.wav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0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9.PNG"/><Relationship Id="rId5" Type="http://schemas.openxmlformats.org/officeDocument/2006/relationships/slide" Target="slide10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7475902"/>
              </p:ext>
            </p:extLst>
          </p:nvPr>
        </p:nvGraphicFramePr>
        <p:xfrm>
          <a:off x="107504" y="5209864"/>
          <a:ext cx="8928992" cy="1557130"/>
        </p:xfrm>
        <a:graphic>
          <a:graphicData uri="http://schemas.openxmlformats.org/drawingml/2006/table">
            <a:tbl>
              <a:tblPr>
                <a:solidFill>
                  <a:srgbClr val="F3FFFC"/>
                </a:solidFill>
              </a:tblPr>
              <a:tblGrid>
                <a:gridCol w="2160240"/>
                <a:gridCol w="6768752"/>
              </a:tblGrid>
              <a:tr h="327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>
                          <a:latin typeface="+mn-lt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Informatika 9. ročník (volitelný předmět)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VY_32_INOVACE_01_Grafické</a:t>
                      </a:r>
                      <a:r>
                        <a:rPr lang="cs-CZ" sz="1900" b="1" baseline="0" dirty="0" smtClean="0">
                          <a:latin typeface="+mn-lt"/>
                          <a:ea typeface="Calibri"/>
                          <a:cs typeface="Times New Roman"/>
                        </a:rPr>
                        <a:t> editory – PhotoFiltre - Úvod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Mgr. Ladislav Králíček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7739" y="1595536"/>
            <a:ext cx="3556614" cy="355661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136" y="116632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368" y="128194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536" y="116632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768" y="116632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2602316" y="1124744"/>
            <a:ext cx="4067460" cy="3693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3175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INVESTICE  DO  ROZVOJE  VZDĚLÁVÁNÍ</a:t>
            </a:r>
            <a:endParaRPr lang="cs-CZ" b="1" spc="50" dirty="0">
              <a:ln w="3175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1956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00"/>
                            </p:stCondLst>
                            <p:childTnLst>
                              <p:par>
                                <p:cTn id="1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00"/>
                            </p:stCondLst>
                            <p:childTnLst>
                              <p:par>
                                <p:cTn id="2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00"/>
                            </p:stCondLst>
                            <p:childTnLst>
                              <p:par>
                                <p:cTn id="3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77838" y="74495"/>
            <a:ext cx="6046490" cy="83422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Bottom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GRAFICKÉ  EDITORY</a:t>
            </a:r>
            <a:endParaRPr lang="cs-CZ" sz="8800" b="1" cap="none" spc="5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02136" y="1340768"/>
            <a:ext cx="6939721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Fotoeditor</a:t>
            </a:r>
          </a:p>
          <a:p>
            <a:pPr algn="ctr"/>
            <a:r>
              <a:rPr lang="cs-CZ" sz="8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PhotoFiltre</a:t>
            </a:r>
          </a:p>
          <a:p>
            <a:pPr algn="ctr"/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(úvod)</a:t>
            </a:r>
            <a:endParaRPr lang="cs-CZ" sz="8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50000" endA="300" endPos="50000" dist="29997" dir="5400000" sy="-100000" algn="bl" rotWithShape="0"/>
              </a:effectLst>
              <a:latin typeface="Brooklyn" pitchFamily="2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301208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312770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301208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301208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3131840" y="6342872"/>
            <a:ext cx="3960440" cy="4068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b="1" i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039" y="6343187"/>
            <a:ext cx="391018" cy="391018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666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50"/>
                            </p:stCondLst>
                            <p:childTnLst>
                              <p:par>
                                <p:cTn id="3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692696"/>
            <a:ext cx="914400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8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Stále oblíbenějším grafickým fotoeditorem se stává program </a:t>
            </a:r>
            <a:r>
              <a:rPr lang="cs-CZ" sz="48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 flip="none" rotWithShape="1">
                  <a:gsLst>
                    <a:gs pos="0">
                      <a:srgbClr val="FFC000">
                        <a:shade val="30000"/>
                        <a:satMod val="115000"/>
                      </a:srgbClr>
                    </a:gs>
                    <a:gs pos="50000">
                      <a:srgbClr val="FFC000">
                        <a:shade val="67500"/>
                        <a:satMod val="115000"/>
                      </a:srgbClr>
                    </a:gs>
                    <a:gs pos="100000">
                      <a:srgbClr val="FFC000">
                        <a:shade val="100000"/>
                        <a:satMod val="115000"/>
                      </a:srgbClr>
                    </a:gs>
                  </a:gsLst>
                  <a:lin ang="5400000" scaled="1"/>
                  <a:tileRect/>
                </a:gradFill>
                <a:latin typeface="Comic Sans MS" pitchFamily="66" charset="0"/>
              </a:rPr>
              <a:t>PhotoFiltre</a:t>
            </a:r>
            <a:r>
              <a:rPr lang="cs-CZ" sz="38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. Obsahuje všechny důležité funkce potřebné k úpravě digitálních fotografií, je zdarma, má českou lokalizaci a dokonce už existuje i jeho přenosná (portable) verze, která se neinstaluje a lze ji tedy používat třeba na USB discích.</a:t>
            </a:r>
            <a:endParaRPr lang="cs-CZ" sz="3800" b="1" dirty="0">
              <a:ln w="19050">
                <a:solidFill>
                  <a:schemeClr val="tx1"/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996459" y="-6222"/>
            <a:ext cx="215571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PhotoFiltre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31318"/>
            <a:ext cx="3810000" cy="5549900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322" y="286165"/>
            <a:ext cx="4219861" cy="6564229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77172"/>
            <a:ext cx="3227480" cy="6526681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77172"/>
            <a:ext cx="3463328" cy="6453336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6515" y="277172"/>
            <a:ext cx="2585993" cy="6453336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1713" y="277172"/>
            <a:ext cx="2593033" cy="6435863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4889" y="277172"/>
            <a:ext cx="3517900" cy="4838700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2919" y="302647"/>
            <a:ext cx="3517900" cy="3454400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77172"/>
            <a:ext cx="2540000" cy="2654300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3839" y="302647"/>
            <a:ext cx="2985019" cy="2666943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295524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xit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25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  <p:bldP spid="3" grpId="2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690066"/>
            <a:ext cx="9144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Pokud je u některé z nabídek malý černý trojúhelníček, jsou její součástí </a:t>
            </a:r>
            <a:r>
              <a:rPr lang="cs-CZ" sz="3600" b="1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další podnabídky: </a:t>
            </a:r>
            <a:endParaRPr lang="cs-CZ" sz="36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996459" y="-6222"/>
            <a:ext cx="215571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PhotoFiltre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972" y="116632"/>
            <a:ext cx="8919524" cy="6624736"/>
          </a:xfrm>
          <a:prstGeom prst="rect">
            <a:avLst/>
          </a:prstGeom>
          <a:ln w="88900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699444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6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6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988282" y="11149"/>
            <a:ext cx="215571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PhotoFiltre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492896"/>
            <a:ext cx="28025238" cy="3528392"/>
          </a:xfrm>
          <a:prstGeom prst="rect">
            <a:avLst/>
          </a:prstGeom>
          <a:ln w="88900" cap="sq" cmpd="thickThin">
            <a:solidFill>
              <a:schemeClr val="accent1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TextovéPole 5"/>
          <p:cNvSpPr txBox="1"/>
          <p:nvPr/>
        </p:nvSpPr>
        <p:spPr>
          <a:xfrm>
            <a:off x="0" y="690066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Nejpoužívanější nástroje jsou však</a:t>
            </a:r>
          </a:p>
          <a:p>
            <a:pPr algn="ctr"/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k dispozici v nástrojové liště programu: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endParaRPr lang="cs-CZ" sz="36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6438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85185E-6 L -2.16233 -0.00509 " pathEditMode="relative" rAng="0" ptsTypes="AA">
                                      <p:cBhvr>
                                        <p:cTn id="23" dur="4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8125" y="-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988282" y="11149"/>
            <a:ext cx="215571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PhotoFiltre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0" y="690066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chemeClr val="accent1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accent1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accent1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Program </a:t>
            </a:r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chemeClr val="accent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accent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accent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PhotoFiltre</a:t>
            </a:r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chemeClr val="accent1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accent1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accent1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 dokáže pracovat s více než 40 grafickými formáty.</a:t>
            </a:r>
            <a:endParaRPr lang="cs-CZ" sz="3600" b="1" spc="50" dirty="0">
              <a:ln w="11430"/>
              <a:gradFill flip="none" rotWithShape="1">
                <a:gsLst>
                  <a:gs pos="0">
                    <a:schemeClr val="accent1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1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1">
                      <a:lumMod val="7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2020" y="2348880"/>
            <a:ext cx="7659960" cy="120032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chemeClr val="accent1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accent1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accent1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Mezi nejznámější patří grafické soubory s příponou:</a:t>
            </a:r>
            <a:endParaRPr lang="cs-CZ" sz="3600" b="1" spc="50" dirty="0">
              <a:ln w="11430"/>
              <a:gradFill flip="none" rotWithShape="1">
                <a:gsLst>
                  <a:gs pos="0">
                    <a:schemeClr val="accent1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1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1">
                      <a:lumMod val="7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2020" y="3861048"/>
            <a:ext cx="7659960" cy="255454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80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jpg  gif  bmp  ico  png  tif</a:t>
            </a:r>
            <a:endParaRPr lang="cs-CZ" sz="8000" b="1" spc="50" dirty="0">
              <a:ln w="11430"/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7458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38" presetClass="entr" presetSubtype="0" accel="50000" fill="hold" grpId="1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34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4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17" decel="50000" autoRev="1" fill="hold">
                                          <p:stCondLst>
                                            <p:cond delay="34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2" fill="hold">
                                          <p:stCondLst>
                                            <p:cond delay="64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9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988282" y="11149"/>
            <a:ext cx="215571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PhotoFiltre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0" y="690066"/>
            <a:ext cx="9144000" cy="230832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chemeClr val="accent1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accent1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accent1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Stejné a podobné nástroje, jaké jsou obsaženy v programu </a:t>
            </a:r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chemeClr val="accent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accent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accent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PhotoFiltre</a:t>
            </a:r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chemeClr val="accent1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accent1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accent1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, jsou i u ostatních fotoeditorů. Mezi velmi zajímavé nástroje patří:</a:t>
            </a:r>
            <a:endParaRPr lang="cs-CZ" sz="3600" b="1" spc="50" dirty="0">
              <a:ln w="11430"/>
              <a:gradFill flip="none" rotWithShape="1">
                <a:gsLst>
                  <a:gs pos="0">
                    <a:schemeClr val="accent1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1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1">
                      <a:lumMod val="7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10" y="3776035"/>
            <a:ext cx="9143999" cy="227754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Průhledná barva</a:t>
            </a:r>
          </a:p>
          <a:p>
            <a:pPr algn="ctr"/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a</a:t>
            </a:r>
          </a:p>
          <a:p>
            <a:pPr algn="ctr"/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Kouzelná hůlka</a:t>
            </a:r>
            <a:endParaRPr lang="cs-CZ" sz="4400" b="1" spc="50" dirty="0">
              <a:ln w="11430"/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068961"/>
            <a:ext cx="2770928" cy="369226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2591098"/>
            <a:ext cx="5084797" cy="4150855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12976"/>
            <a:ext cx="2770928" cy="3537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2900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" presetClass="exit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125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25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250"/>
                            </p:stCondLst>
                            <p:childTnLst>
                              <p:par>
                                <p:cTn id="37" presetID="64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1.11111E-6 -3.7037E-7 L -0.00139 -0.52268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26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250"/>
                            </p:stCondLst>
                            <p:childTnLst>
                              <p:par>
                                <p:cTn id="40" presetID="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250"/>
                            </p:stCondLst>
                            <p:childTnLst>
                              <p:par>
                                <p:cTn id="45" presetID="2" presetClass="entr" presetSubtype="2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500"/>
                            </p:stCondLst>
                            <p:childTnLst>
                              <p:par>
                                <p:cTn id="52" presetID="63" presetClass="path" presetSubtype="0" accel="50000" decel="50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4.16667E-6 1.11111E-6 L 0.36823 -0.00579 " pathEditMode="relative" rAng="0" ptsTypes="AA">
                                      <p:cBhvr>
                                        <p:cTn id="53" dur="425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03" y="-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6" grpId="0"/>
      <p:bldP spid="6" grpId="1"/>
      <p:bldP spid="9" grpId="0"/>
      <p:bldP spid="9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95187" y="85527"/>
            <a:ext cx="4117537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Fotoeditor PhotoFiltre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88476" y="1778298"/>
            <a:ext cx="653095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Který z nástrojů program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PhotoFiltre neobsahuje?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539552" y="3215709"/>
            <a:ext cx="59250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 action="ppaction://hlinksldjump"/>
              </a:rPr>
              <a:t>Velikost obrázku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27584" y="4437112"/>
            <a:ext cx="2883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Vrstvy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87624" y="5589240"/>
            <a:ext cx="31992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Negativ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586402" y="5445224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95185" y="85527"/>
            <a:ext cx="4117537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Fotoeditor PhotoFiltre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59036" y="1706630"/>
            <a:ext cx="942597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Který z nástrojů nabídne seznam </a:t>
            </a:r>
            <a:endParaRPr lang="cs-CZ" sz="39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algn="ctr"/>
            <a:r>
              <a:rPr lang="cs-CZ" sz="3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fotografií použitých v poslední době?</a:t>
            </a:r>
            <a:endParaRPr lang="cs-CZ" sz="39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271857" y="3513782"/>
            <a:ext cx="4876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Dříve použité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0913" y="4665910"/>
            <a:ext cx="64053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Nedávno otevřené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70380" y="5818038"/>
            <a:ext cx="43497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Minulá fota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23397" y="5489937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56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95185" y="85527"/>
            <a:ext cx="4117537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Fotoeditor PhotoFiltre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1846565"/>
            <a:ext cx="65710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Jakému nástroji patří ikona: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251520" y="3068960"/>
            <a:ext cx="87486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Překlopit okolo svislé osy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7461" y="4173862"/>
            <a:ext cx="5762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Zrcadlový obraz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72237" y="5249231"/>
            <a:ext cx="57879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914400" indent="-914400">
              <a:buAutoNum type="alphaLcParenR" startAt="3"/>
            </a:pP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Černobílý obraz</a:t>
            </a:r>
            <a:endParaRPr lang="cs-CZ" sz="5400" b="1" cap="none" spc="0" dirty="0" smtClean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76256" y="5961474"/>
            <a:ext cx="216277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KLIKNI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10</a:t>
            </a:fld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1042" y="1329060"/>
            <a:ext cx="1905000" cy="1739900"/>
          </a:xfrm>
          <a:prstGeom prst="rect">
            <a:avLst/>
          </a:prstGeom>
          <a:ln w="635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23531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92243" y="570167"/>
            <a:ext cx="5715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145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25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1009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145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432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007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145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720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007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145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432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720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04377" y="4857750"/>
            <a:ext cx="1425382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7" name="TextovéPole 19"/>
          <p:cNvSpPr txBox="1">
            <a:spLocks noChangeArrowheads="1"/>
          </p:cNvSpPr>
          <p:nvPr/>
        </p:nvSpPr>
        <p:spPr bwMode="auto">
          <a:xfrm>
            <a:off x="1071563" y="5715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2068" name="TextovéPole 20"/>
          <p:cNvSpPr txBox="1">
            <a:spLocks noChangeArrowheads="1"/>
          </p:cNvSpPr>
          <p:nvPr/>
        </p:nvSpPr>
        <p:spPr bwMode="auto">
          <a:xfrm>
            <a:off x="1071563" y="20002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2069" name="TextovéPole 21"/>
          <p:cNvSpPr txBox="1">
            <a:spLocks noChangeArrowheads="1"/>
          </p:cNvSpPr>
          <p:nvPr/>
        </p:nvSpPr>
        <p:spPr bwMode="auto">
          <a:xfrm>
            <a:off x="1071563" y="34290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2070" name="TextovéPole 22"/>
          <p:cNvSpPr txBox="1">
            <a:spLocks noChangeArrowheads="1"/>
          </p:cNvSpPr>
          <p:nvPr/>
        </p:nvSpPr>
        <p:spPr bwMode="auto">
          <a:xfrm>
            <a:off x="1071563" y="48577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2071" name="TextovéPole 23"/>
          <p:cNvSpPr txBox="1">
            <a:spLocks noChangeArrowheads="1"/>
          </p:cNvSpPr>
          <p:nvPr/>
        </p:nvSpPr>
        <p:spPr bwMode="auto">
          <a:xfrm>
            <a:off x="1692275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072" name="TextovéPole 24"/>
          <p:cNvSpPr txBox="1">
            <a:spLocks noChangeArrowheads="1"/>
          </p:cNvSpPr>
          <p:nvPr/>
        </p:nvSpPr>
        <p:spPr bwMode="auto">
          <a:xfrm>
            <a:off x="307181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073" name="TextovéPole 25"/>
          <p:cNvSpPr txBox="1">
            <a:spLocks noChangeArrowheads="1"/>
          </p:cNvSpPr>
          <p:nvPr/>
        </p:nvSpPr>
        <p:spPr bwMode="auto">
          <a:xfrm>
            <a:off x="4572000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074" name="TextovéPole 27"/>
          <p:cNvSpPr txBox="1">
            <a:spLocks noChangeArrowheads="1"/>
          </p:cNvSpPr>
          <p:nvPr/>
        </p:nvSpPr>
        <p:spPr bwMode="auto">
          <a:xfrm>
            <a:off x="597376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075" name="TextovéPole 28"/>
          <p:cNvSpPr txBox="1">
            <a:spLocks noChangeArrowheads="1"/>
          </p:cNvSpPr>
          <p:nvPr/>
        </p:nvSpPr>
        <p:spPr bwMode="auto">
          <a:xfrm>
            <a:off x="611560" y="6357938"/>
            <a:ext cx="82089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dkryj </a:t>
            </a: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jednotlivá 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okénka a uhodni, co je na obrázku.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2685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89821" y="113521"/>
            <a:ext cx="215571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PhotoFiltre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176" y="509771"/>
            <a:ext cx="706714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12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2176" y="1384315"/>
            <a:ext cx="7886390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http://www.nvf.cz/profuturo/logo_esf.jpg</a:t>
            </a:r>
          </a:p>
          <a:p>
            <a:r>
              <a:rPr lang="cs-CZ" sz="2000" dirty="0" smtClean="0"/>
              <a:t>http://repeatingislands.files-wordpress.com/2009/06/eu-logo.jpg</a:t>
            </a:r>
          </a:p>
          <a:p>
            <a:r>
              <a:rPr lang="cs-CZ" sz="2000" dirty="0" smtClean="0"/>
              <a:t>http://www.teiresias.muni.cz/gifs/web/msmt-logo.gif</a:t>
            </a:r>
          </a:p>
          <a:p>
            <a:r>
              <a:rPr lang="cs-CZ" sz="2000" dirty="0" smtClean="0"/>
              <a:t>http://www.ucitelskyzpravodaj.cz/Portals/5/tema/Logo_OP_VK.jpg</a:t>
            </a:r>
          </a:p>
          <a:p>
            <a:r>
              <a:rPr lang="cs-CZ" sz="2000" dirty="0" smtClean="0"/>
              <a:t>http</a:t>
            </a:r>
            <a:r>
              <a:rPr lang="cs-CZ" sz="2000" dirty="0"/>
              <a:t>://images.freepicturesweb.com/img1/02/10/3.jpg</a:t>
            </a:r>
          </a:p>
          <a:p>
            <a:r>
              <a:rPr lang="cs-CZ" sz="2000" dirty="0"/>
              <a:t>http:// </a:t>
            </a:r>
            <a:r>
              <a:rPr lang="cs-CZ" sz="2000" dirty="0" smtClean="0"/>
              <a:t>www.pixelio.de/463964_R_by_Madlen Reichel_pixelio.de</a:t>
            </a:r>
          </a:p>
          <a:p>
            <a:r>
              <a:rPr lang="cs-CZ" sz="2000" dirty="0"/>
              <a:t>http:// www.pixelio.de/292657_R_K_by_Gaby </a:t>
            </a:r>
            <a:r>
              <a:rPr lang="cs-CZ" sz="2000" dirty="0" smtClean="0"/>
              <a:t>Kempf_pixelio.de</a:t>
            </a:r>
          </a:p>
          <a:p>
            <a:r>
              <a:rPr lang="cs-CZ" sz="2000" dirty="0"/>
              <a:t>http://office.microsoft.com/cs-cz/images/results.aspx?qu=</a:t>
            </a:r>
          </a:p>
          <a:p>
            <a:r>
              <a:rPr lang="cs-CZ" sz="2000" dirty="0"/>
              <a:t>palec#ai:MC900441321|</a:t>
            </a:r>
          </a:p>
          <a:p>
            <a:r>
              <a:rPr lang="cs-CZ" sz="2000" dirty="0"/>
              <a:t>http://office.microsoft.com/cs-cz/images/results.aspx?qu=aplaus&amp;origin=</a:t>
            </a:r>
          </a:p>
          <a:p>
            <a:r>
              <a:rPr lang="cs-CZ" sz="2000" dirty="0"/>
              <a:t>FX010132103#ai:MM900041090|</a:t>
            </a:r>
          </a:p>
          <a:p>
            <a:r>
              <a:rPr lang="cs-CZ" sz="2000" dirty="0"/>
              <a:t>http://www.freesound.org/samplesViewSingle.php?id=33658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office.microsoft.com/cs-cz/images/technika-CM079001967</a:t>
            </a:r>
          </a:p>
          <a:p>
            <a:r>
              <a:rPr lang="cs-CZ" sz="2000" dirty="0" smtClean="0"/>
              <a:t>.</a:t>
            </a:r>
            <a:r>
              <a:rPr lang="cs-CZ" sz="2000" dirty="0"/>
              <a:t>aspx#ai:MP900433098</a:t>
            </a:r>
            <a:r>
              <a:rPr lang="cs-CZ" sz="2000" dirty="0" smtClean="0"/>
              <a:t>|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www.freedigitalphotos.net/images/43777ezgrxlum65.jpg</a:t>
            </a:r>
          </a:p>
          <a:p>
            <a:r>
              <a:rPr lang="cs-CZ" sz="2000" dirty="0"/>
              <a:t>http://www.freedigitalphotos.net/images/</a:t>
            </a:r>
            <a:r>
              <a:rPr lang="cs-CZ" sz="2000" dirty="0" smtClean="0"/>
              <a:t>9984khygkk8pks.jpg</a:t>
            </a:r>
            <a:endParaRPr lang="cs-CZ" sz="2000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397597" y="6372742"/>
            <a:ext cx="6400800" cy="40689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0745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1040" y="3429000"/>
            <a:ext cx="5043368" cy="1615827"/>
          </a:xfrm>
          <a:prstGeom prst="rect">
            <a:avLst/>
          </a:prstGeom>
          <a:noFill/>
          <a:effectLst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900" b="1" cap="none" spc="50" dirty="0" smtClean="0">
                <a:ln w="11430"/>
                <a:solidFill>
                  <a:srgbClr val="FFFF9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Brooklyn" pitchFamily="2" charset="0"/>
              </a:rPr>
              <a:t>KONEC</a:t>
            </a:r>
            <a:endParaRPr lang="cs-CZ" sz="9900" b="1" cap="none" spc="50" dirty="0">
              <a:ln w="11430"/>
              <a:solidFill>
                <a:srgbClr val="FFFF99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8619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14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403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15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403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16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403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17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6199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18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6199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19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6199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B8CCE4"/>
      </a:hlink>
      <a:folHlink>
        <a:srgbClr val="B8CCE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27257</TotalTime>
  <Words>401</Words>
  <Application>Microsoft Office PowerPoint</Application>
  <PresentationFormat>Předvádění na obrazovce (4:3)</PresentationFormat>
  <Paragraphs>120</Paragraphs>
  <Slides>19</Slides>
  <Notes>1</Notes>
  <HiddenSlides>7</HiddenSlides>
  <MMClips>9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7" baseType="lpstr">
      <vt:lpstr>Arial</vt:lpstr>
      <vt:lpstr>Times New Roman,Bold</vt:lpstr>
      <vt:lpstr>Guanine</vt:lpstr>
      <vt:lpstr>Brooklyn</vt:lpstr>
      <vt:lpstr>Times New Roman</vt:lpstr>
      <vt:lpstr>Comic Sans MS</vt:lpstr>
      <vt:lpstr>Calibri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243</cp:revision>
  <dcterms:created xsi:type="dcterms:W3CDTF">2011-05-01T03:53:33Z</dcterms:created>
  <dcterms:modified xsi:type="dcterms:W3CDTF">2011-08-25T15:28:03Z</dcterms:modified>
</cp:coreProperties>
</file>