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4"/>
  </p:notesMasterIdLst>
  <p:sldIdLst>
    <p:sldId id="297" r:id="rId2"/>
    <p:sldId id="256" r:id="rId3"/>
    <p:sldId id="283" r:id="rId4"/>
    <p:sldId id="299" r:id="rId5"/>
    <p:sldId id="286" r:id="rId6"/>
    <p:sldId id="285" r:id="rId7"/>
    <p:sldId id="284" r:id="rId8"/>
    <p:sldId id="287" r:id="rId9"/>
    <p:sldId id="288" r:id="rId10"/>
    <p:sldId id="289" r:id="rId11"/>
    <p:sldId id="263" r:id="rId12"/>
    <p:sldId id="266" r:id="rId13"/>
    <p:sldId id="269" r:id="rId14"/>
    <p:sldId id="290" r:id="rId15"/>
    <p:sldId id="273" r:id="rId16"/>
    <p:sldId id="298" r:id="rId17"/>
    <p:sldId id="291" r:id="rId18"/>
    <p:sldId id="292" r:id="rId19"/>
    <p:sldId id="293" r:id="rId20"/>
    <p:sldId id="294" r:id="rId21"/>
    <p:sldId id="295" r:id="rId22"/>
    <p:sldId id="296" r:id="rId23"/>
  </p:sldIdLst>
  <p:sldSz cx="9144000" cy="6858000" type="screen4x3"/>
  <p:notesSz cx="6858000" cy="9144000"/>
  <p:embeddedFontLst>
    <p:embeddedFont>
      <p:font typeface="Guanine" pitchFamily="2" charset="-18"/>
      <p:regular r:id="rId25"/>
    </p:embeddedFont>
    <p:embeddedFont>
      <p:font typeface="Brooklyn" pitchFamily="2" charset="0"/>
      <p:regular r:id="rId26"/>
      <p:bold r:id="rId27"/>
    </p:embeddedFont>
    <p:embeddedFont>
      <p:font typeface="Comic Sans MS" pitchFamily="66" charset="0"/>
      <p:regular r:id="rId28"/>
      <p:bold r:id="rId29"/>
    </p:embeddedFont>
    <p:embeddedFont>
      <p:font typeface="Calibri" pitchFamily="34" charset="0"/>
      <p:regular r:id="rId30"/>
      <p:bold r:id="rId31"/>
      <p:italic r:id="rId32"/>
      <p:boldItalic r:id="rId33"/>
    </p:embeddedFont>
  </p:embeddedFontLst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8FEEA"/>
    <a:srgbClr val="CCFCD1"/>
    <a:srgbClr val="D6E3BB"/>
    <a:srgbClr val="FF3300"/>
    <a:srgbClr val="E6EED6"/>
    <a:srgbClr val="FFFF99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69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2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1.fntdata"/><Relationship Id="rId33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openxmlformats.org/officeDocument/2006/relationships/font" Target="fonts/font8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4.fntdata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3.fntdata"/><Relationship Id="rId30" Type="http://schemas.openxmlformats.org/officeDocument/2006/relationships/font" Target="fonts/font6.fntdata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D1937B-C817-41D2-9917-D234E1209A89}" type="datetimeFigureOut">
              <a:rPr lang="cs-CZ" smtClean="0"/>
              <a:t>25.8.2011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B853AE-2FFE-43CB-AF21-EB43AA940A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6764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B853AE-2FFE-43CB-AF21-EB43AA940A7E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73204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0C5AE-2BC5-4CCA-8229-8D3C82D694C6}" type="datetime1">
              <a:rPr lang="cs-CZ" smtClean="0"/>
              <a:t>25.8.2011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7152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8F0DEC-78FD-466E-A9D1-EA864AB1D263}" type="datetime1">
              <a:rPr lang="cs-CZ" smtClean="0"/>
              <a:t>25.8.2011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526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18C8EF-1FD6-4AD0-BCA7-AB4A4B8E1AAF}" type="datetime1">
              <a:rPr lang="cs-CZ" smtClean="0"/>
              <a:t>25.8.2011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0774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14AC24-9463-434E-AEAC-4B27676CCC5C}" type="datetime1">
              <a:rPr lang="cs-CZ" smtClean="0"/>
              <a:t>25.8.2011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7706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C52D7-3CEA-4811-9E3F-0F3811925295}" type="datetime1">
              <a:rPr lang="cs-CZ" smtClean="0"/>
              <a:t>25.8.2011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4840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2D5589-2C13-4609-BC1C-A76D989F7612}" type="datetime1">
              <a:rPr lang="cs-CZ" smtClean="0"/>
              <a:t>25.8.2011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2167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3C366-4BE1-4F81-A874-EAE66BA72DD6}" type="datetime1">
              <a:rPr lang="cs-CZ" smtClean="0"/>
              <a:t>25.8.2011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3230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D2A1B-A3CB-4681-A3F3-AFFEC51E45A4}" type="datetime1">
              <a:rPr lang="cs-CZ" smtClean="0"/>
              <a:t>25.8.2011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763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6C7E25-6C9A-4883-BBB8-396A00531F1C}" type="datetime1">
              <a:rPr lang="cs-CZ" smtClean="0"/>
              <a:t>25.8.2011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1083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0BC6F8-ECC7-4F0E-972C-CF942FF03AE1}" type="datetime1">
              <a:rPr lang="cs-CZ" smtClean="0"/>
              <a:t>25.8.2011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9327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F6EF1-260D-4E5F-834F-6BE18F9AB591}" type="datetime1">
              <a:rPr lang="cs-CZ" smtClean="0"/>
              <a:t>25.8.2011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7470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8FEEA"/>
            </a:gs>
            <a:gs pos="100000">
              <a:schemeClr val="bg1"/>
            </a:gs>
            <a:gs pos="100000">
              <a:schemeClr val="bg1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120CAE-D287-4CD6-BCC0-5E53A6EEFE74}" type="datetime1">
              <a:rPr lang="cs-CZ" smtClean="0"/>
              <a:t>25.8.2011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1AE825-0421-45D4-866F-4844DB815D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83849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13" name="click.wav"/>
          </p:stSnd>
        </p:sndAc>
      </p:transition>
    </mc:Choice>
    <mc:Fallback xmlns="">
      <p:transition spd="slow">
        <p:fade/>
        <p:sndAc>
          <p:stSnd>
            <p:snd r:embed="rId14" name="click.wav"/>
          </p:stSnd>
        </p:sndAc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.gif"/><Relationship Id="rId7" Type="http://schemas.openxmlformats.org/officeDocument/2006/relationships/image" Target="../media/image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audio" Target="../media/audio1.wav"/><Relationship Id="rId7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4" Type="http://schemas.openxmlformats.org/officeDocument/2006/relationships/image" Target="../media/image2.jpg"/><Relationship Id="rId9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g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17.jp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8.jpg"/><Relationship Id="rId7" Type="http://schemas.openxmlformats.org/officeDocument/2006/relationships/image" Target="../media/image2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g"/><Relationship Id="rId5" Type="http://schemas.openxmlformats.org/officeDocument/2006/relationships/image" Target="../media/image16.jpg"/><Relationship Id="rId4" Type="http://schemas.openxmlformats.org/officeDocument/2006/relationships/image" Target="../media/image19.jp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18.jpg"/><Relationship Id="rId7" Type="http://schemas.openxmlformats.org/officeDocument/2006/relationships/image" Target="../media/image2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g"/><Relationship Id="rId5" Type="http://schemas.openxmlformats.org/officeDocument/2006/relationships/image" Target="../media/image16.jpg"/><Relationship Id="rId4" Type="http://schemas.openxmlformats.org/officeDocument/2006/relationships/image" Target="../media/image22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g"/><Relationship Id="rId5" Type="http://schemas.openxmlformats.org/officeDocument/2006/relationships/slide" Target="slide17.xml"/><Relationship Id="rId4" Type="http://schemas.openxmlformats.org/officeDocument/2006/relationships/slide" Target="slide20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slide" Target="slide19.xml"/><Relationship Id="rId7" Type="http://schemas.openxmlformats.org/officeDocument/2006/relationships/image" Target="../media/image2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g"/><Relationship Id="rId5" Type="http://schemas.openxmlformats.org/officeDocument/2006/relationships/slide" Target="slide18.xml"/><Relationship Id="rId4" Type="http://schemas.openxmlformats.org/officeDocument/2006/relationships/slide" Target="slide2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slide" Target="slide2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1.wav"/><Relationship Id="rId7" Type="http://schemas.openxmlformats.org/officeDocument/2006/relationships/image" Target="../media/image30.gif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2.wav"/><Relationship Id="rId6" Type="http://schemas.openxmlformats.org/officeDocument/2006/relationships/image" Target="../media/image29.GIF"/><Relationship Id="rId5" Type="http://schemas.openxmlformats.org/officeDocument/2006/relationships/image" Target="../media/image28.png"/><Relationship Id="rId4" Type="http://schemas.openxmlformats.org/officeDocument/2006/relationships/slide" Target="slide1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1.wav"/><Relationship Id="rId7" Type="http://schemas.openxmlformats.org/officeDocument/2006/relationships/image" Target="../media/image30.gif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2.wav"/><Relationship Id="rId6" Type="http://schemas.openxmlformats.org/officeDocument/2006/relationships/image" Target="../media/image29.GIF"/><Relationship Id="rId5" Type="http://schemas.openxmlformats.org/officeDocument/2006/relationships/image" Target="../media/image28.png"/><Relationship Id="rId4" Type="http://schemas.openxmlformats.org/officeDocument/2006/relationships/slide" Target="slide1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1.wav"/><Relationship Id="rId7" Type="http://schemas.openxmlformats.org/officeDocument/2006/relationships/image" Target="../media/image30.gif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2.wav"/><Relationship Id="rId6" Type="http://schemas.openxmlformats.org/officeDocument/2006/relationships/image" Target="../media/image29.GIF"/><Relationship Id="rId5" Type="http://schemas.openxmlformats.org/officeDocument/2006/relationships/image" Target="../media/image28.png"/><Relationship Id="rId4" Type="http://schemas.openxmlformats.org/officeDocument/2006/relationships/slide" Target="slide13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2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1.PNG"/><Relationship Id="rId5" Type="http://schemas.openxmlformats.org/officeDocument/2006/relationships/slide" Target="slide11.xml"/><Relationship Id="rId4" Type="http://schemas.openxmlformats.org/officeDocument/2006/relationships/audio" Target="../media/audio1.wav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2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1.PNG"/><Relationship Id="rId5" Type="http://schemas.openxmlformats.org/officeDocument/2006/relationships/slide" Target="slide12.xml"/><Relationship Id="rId4" Type="http://schemas.openxmlformats.org/officeDocument/2006/relationships/audio" Target="../media/audio1.wav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2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1.PNG"/><Relationship Id="rId5" Type="http://schemas.openxmlformats.org/officeDocument/2006/relationships/slide" Target="slide13.xml"/><Relationship Id="rId4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4285980"/>
              </p:ext>
            </p:extLst>
          </p:nvPr>
        </p:nvGraphicFramePr>
        <p:xfrm>
          <a:off x="107504" y="4951618"/>
          <a:ext cx="8928992" cy="1814672"/>
        </p:xfrm>
        <a:graphic>
          <a:graphicData uri="http://schemas.openxmlformats.org/drawingml/2006/table">
            <a:tbl>
              <a:tblPr>
                <a:solidFill>
                  <a:srgbClr val="F3FFFC"/>
                </a:solidFill>
              </a:tblPr>
              <a:tblGrid>
                <a:gridCol w="2160240"/>
                <a:gridCol w="6768752"/>
              </a:tblGrid>
              <a:tr h="32756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b="1" dirty="0">
                          <a:latin typeface="+mn-lt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9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78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b="1" dirty="0" smtClean="0">
                          <a:latin typeface="+mn-lt"/>
                          <a:ea typeface="Calibri"/>
                          <a:cs typeface="Times New Roman"/>
                        </a:rPr>
                        <a:t>Informatika 9. ročník (volitelný předmět)</a:t>
                      </a:r>
                      <a:endParaRPr lang="cs-CZ" sz="19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84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b="1" dirty="0" smtClean="0">
                          <a:latin typeface="+mn-lt"/>
                          <a:ea typeface="Calibri"/>
                          <a:cs typeface="Times New Roman"/>
                        </a:rPr>
                        <a:t>VY_32_INOVACE_02_Grafické</a:t>
                      </a:r>
                      <a:r>
                        <a:rPr lang="cs-CZ" sz="1900" b="1" baseline="0" dirty="0" smtClean="0">
                          <a:latin typeface="+mn-lt"/>
                          <a:ea typeface="Calibri"/>
                          <a:cs typeface="Times New Roman"/>
                        </a:rPr>
                        <a:t> editory – PhotoFiltre –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b="1" baseline="0" dirty="0" smtClean="0">
                          <a:latin typeface="+mn-lt"/>
                          <a:ea typeface="Calibri"/>
                          <a:cs typeface="Times New Roman"/>
                        </a:rPr>
                        <a:t>                                     – Velikost obrázku a plátna</a:t>
                      </a:r>
                      <a:endParaRPr lang="cs-CZ" sz="19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784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900" b="1" dirty="0" smtClean="0">
                          <a:latin typeface="+mn-lt"/>
                          <a:ea typeface="Calibri"/>
                          <a:cs typeface="Times New Roman"/>
                        </a:rPr>
                        <a:t>Mgr. Ladislav Králíček</a:t>
                      </a:r>
                      <a:endParaRPr lang="cs-CZ" sz="19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8835" y="1642731"/>
            <a:ext cx="3154421" cy="3154421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136" y="116632"/>
            <a:ext cx="1498600" cy="889000"/>
          </a:xfrm>
          <a:prstGeom prst="rect">
            <a:avLst/>
          </a:prstGeom>
          <a:ln w="1905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3368" y="128194"/>
            <a:ext cx="939800" cy="889000"/>
          </a:xfrm>
          <a:prstGeom prst="rect">
            <a:avLst/>
          </a:prstGeom>
          <a:ln w="1905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5536" y="116632"/>
            <a:ext cx="1536700" cy="889000"/>
          </a:xfrm>
          <a:prstGeom prst="rect">
            <a:avLst/>
          </a:prstGeom>
          <a:ln w="1905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3768" y="116632"/>
            <a:ext cx="990600" cy="889000"/>
          </a:xfrm>
          <a:prstGeom prst="rect">
            <a:avLst/>
          </a:prstGeom>
          <a:ln w="1905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3" name="TextovéPole 2"/>
          <p:cNvSpPr txBox="1"/>
          <p:nvPr/>
        </p:nvSpPr>
        <p:spPr>
          <a:xfrm>
            <a:off x="2602316" y="1124744"/>
            <a:ext cx="4067460" cy="36933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cs-CZ" b="1" spc="50" dirty="0" smtClean="0">
                <a:ln w="3175"/>
                <a:solidFill>
                  <a:schemeClr val="tx2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INVESTICE  DO  ROZVOJE  VZDĚLÁVÁNÍ</a:t>
            </a:r>
            <a:endParaRPr lang="cs-CZ" b="1" spc="50" dirty="0">
              <a:ln w="3175"/>
              <a:solidFill>
                <a:schemeClr val="tx2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72847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8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00"/>
                            </p:stCondLst>
                            <p:childTnLst>
                              <p:par>
                                <p:cTn id="1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00"/>
                            </p:stCondLst>
                            <p:childTnLst>
                              <p:par>
                                <p:cTn id="2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800"/>
                            </p:stCondLst>
                            <p:childTnLst>
                              <p:par>
                                <p:cTn id="2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900"/>
                            </p:stCondLst>
                            <p:childTnLst>
                              <p:par>
                                <p:cTn id="3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861781" y="72008"/>
            <a:ext cx="5302507" cy="62068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cross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8800" b="1" cap="none" spc="50" dirty="0" smtClean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GRAFICKÉ  EDITORY</a:t>
            </a:r>
            <a:endParaRPr lang="cs-CZ" sz="8800" b="1" cap="none" spc="50" dirty="0">
              <a:ln w="11430"/>
              <a:solidFill>
                <a:schemeClr val="accent5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3779" y="1052736"/>
            <a:ext cx="9036448" cy="339323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2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50000" endA="300" endPos="50000" dist="29997" dir="5400000" sy="-100000" algn="bl" rotWithShape="0"/>
                </a:effectLst>
                <a:latin typeface="Brooklyn" pitchFamily="2" charset="0"/>
              </a:rPr>
              <a:t>Fotoeditor</a:t>
            </a:r>
          </a:p>
          <a:p>
            <a:pPr algn="ctr"/>
            <a:r>
              <a:rPr lang="cs-CZ" sz="6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50000" endA="300" endPos="50000" dist="29997" dir="5400000" sy="-100000" algn="bl" rotWithShape="0"/>
                </a:effectLst>
                <a:latin typeface="Brooklyn" pitchFamily="2" charset="0"/>
              </a:rPr>
              <a:t>PhotoFiltre</a:t>
            </a:r>
          </a:p>
          <a:p>
            <a:pPr algn="ctr"/>
            <a:endParaRPr lang="cs-CZ" sz="105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  <a:p>
            <a:pPr algn="ctr"/>
            <a:r>
              <a:rPr lang="cs-CZ" sz="6000" b="1" spc="50" dirty="0" smtClean="0">
                <a:ln w="11430"/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50000" endA="300" endPos="50000" dist="29997" dir="5400000" sy="-100000" algn="bl" rotWithShape="0"/>
                </a:effectLst>
                <a:latin typeface="Brooklyn" pitchFamily="2" charset="0"/>
              </a:rPr>
              <a:t>VELIKOST  OBRÁZKU</a:t>
            </a:r>
          </a:p>
          <a:p>
            <a:pPr algn="ctr"/>
            <a:r>
              <a:rPr lang="cs-CZ" sz="6000" b="1" spc="50" dirty="0" smtClean="0">
                <a:ln w="11430"/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  <a:reflection blurRad="6350" stA="50000" endA="300" endPos="50000" dist="29997" dir="5400000" sy="-100000" algn="bl" rotWithShape="0"/>
                </a:effectLst>
                <a:latin typeface="Brooklyn" pitchFamily="2" charset="0"/>
              </a:rPr>
              <a:t>A  PLÁTNA</a:t>
            </a:r>
            <a:endParaRPr lang="cs-CZ" sz="6000" b="1" cap="none" spc="50" dirty="0">
              <a:ln w="11430"/>
              <a:gradFill flip="none" rotWithShape="1">
                <a:gsLst>
                  <a:gs pos="0">
                    <a:srgbClr val="FF0000">
                      <a:shade val="30000"/>
                      <a:satMod val="115000"/>
                    </a:srgbClr>
                  </a:gs>
                  <a:gs pos="50000">
                    <a:srgbClr val="FF0000">
                      <a:shade val="67500"/>
                      <a:satMod val="115000"/>
                    </a:srgbClr>
                  </a:gs>
                  <a:gs pos="100000">
                    <a:srgbClr val="FF000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  <a:reflection blurRad="6350" stA="50000" endA="300" endPos="50000" dist="29997" dir="5400000" sy="-100000" algn="bl" rotWithShape="0"/>
              </a:effectLst>
              <a:latin typeface="Brooklyn" pitchFamily="2" charset="0"/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5301208"/>
            <a:ext cx="1498600" cy="889000"/>
          </a:xfrm>
          <a:prstGeom prst="rect">
            <a:avLst/>
          </a:prstGeom>
          <a:ln w="1905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5312770"/>
            <a:ext cx="939800" cy="889000"/>
          </a:xfrm>
          <a:prstGeom prst="rect">
            <a:avLst/>
          </a:prstGeom>
          <a:ln w="1905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5301208"/>
            <a:ext cx="1536700" cy="889000"/>
          </a:xfrm>
          <a:prstGeom prst="rect">
            <a:avLst/>
          </a:prstGeom>
          <a:ln w="1905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2" y="5301208"/>
            <a:ext cx="990600" cy="889000"/>
          </a:xfrm>
          <a:prstGeom prst="rect">
            <a:avLst/>
          </a:prstGeom>
          <a:ln w="19050" cap="rnd">
            <a:solidFill>
              <a:schemeClr val="accent1">
                <a:lumMod val="60000"/>
                <a:lumOff val="4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2</a:t>
            </a:fld>
            <a:endParaRPr lang="cs-CZ"/>
          </a:p>
        </p:txBody>
      </p:sp>
      <p:sp>
        <p:nvSpPr>
          <p:cNvPr id="11" name="Podnadpis 2"/>
          <p:cNvSpPr txBox="1">
            <a:spLocks/>
          </p:cNvSpPr>
          <p:nvPr/>
        </p:nvSpPr>
        <p:spPr>
          <a:xfrm>
            <a:off x="3131840" y="6342872"/>
            <a:ext cx="3960440" cy="406896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800" b="1" i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Mgr. Ladislav Králíček, 2. ZŠ Dobříš, 2011</a:t>
            </a:r>
            <a:endParaRPr lang="cs-CZ" sz="18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9039" y="6343187"/>
            <a:ext cx="391018" cy="391018"/>
          </a:xfrm>
          <a:prstGeom prst="rect">
            <a:avLst/>
          </a:prstGeom>
          <a:ln w="3175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66665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3" name="click.wav"/>
          </p:stSnd>
        </p:sndAc>
      </p:transition>
    </mc:Choice>
    <mc:Fallback xmlns="">
      <p:transition spd="slow">
        <p:fade/>
        <p:sndAc>
          <p:stSnd>
            <p:snd r:embed="rId9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50"/>
                            </p:stCondLst>
                            <p:childTnLst>
                              <p:par>
                                <p:cTn id="2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250"/>
                            </p:stCondLst>
                            <p:childTnLst>
                              <p:par>
                                <p:cTn id="36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1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988282" y="11149"/>
            <a:ext cx="215571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cs-CZ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PhotoFiltre</a:t>
            </a:r>
            <a:endParaRPr lang="cs-CZ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3</a:t>
            </a:fld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0" y="690066"/>
            <a:ext cx="9144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ln w="1270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cs-CZ" sz="3600" b="1" dirty="0" smtClean="0">
                <a:ln w="1270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Mezi nejpoužívanější nástroje programu PhotoFiltre patří</a:t>
            </a:r>
          </a:p>
          <a:p>
            <a:pPr algn="ctr"/>
            <a:r>
              <a:rPr lang="cs-CZ" sz="3600" b="1" dirty="0" smtClean="0">
                <a:ln w="1270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Velikost obrázku </a:t>
            </a:r>
            <a:r>
              <a:rPr lang="cs-CZ" sz="3600" b="1" dirty="0" smtClean="0">
                <a:ln w="1270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a </a:t>
            </a:r>
            <a:r>
              <a:rPr lang="cs-CZ" sz="3600" b="1" dirty="0" smtClean="0">
                <a:ln w="1270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Velikost plátna</a:t>
            </a:r>
            <a:r>
              <a:rPr lang="cs-CZ" sz="3600" b="1" dirty="0" smtClean="0">
                <a:ln w="1270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: </a:t>
            </a:r>
            <a:endParaRPr lang="cs-CZ" sz="3600" b="1" dirty="0">
              <a:ln w="1270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106" y="2780928"/>
            <a:ext cx="8825787" cy="3528392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756080"/>
            <a:ext cx="4922823" cy="5661247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Zaoblený obdélník 4"/>
          <p:cNvSpPr/>
          <p:nvPr/>
        </p:nvSpPr>
        <p:spPr>
          <a:xfrm>
            <a:off x="3707904" y="4365104"/>
            <a:ext cx="2880320" cy="504056"/>
          </a:xfrm>
          <a:prstGeom prst="roundRect">
            <a:avLst/>
          </a:prstGeom>
          <a:noFill/>
          <a:ln w="38100">
            <a:solidFill>
              <a:srgbClr val="FF0000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Zaoblený obdélník 8"/>
          <p:cNvSpPr/>
          <p:nvPr/>
        </p:nvSpPr>
        <p:spPr>
          <a:xfrm>
            <a:off x="3707904" y="4869160"/>
            <a:ext cx="2880320" cy="504056"/>
          </a:xfrm>
          <a:prstGeom prst="roundRect">
            <a:avLst/>
          </a:prstGeom>
          <a:noFill/>
          <a:ln w="38100">
            <a:solidFill>
              <a:srgbClr val="FF0000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6438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5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1.48148E-6 L 0 -0.38333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9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0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7500"/>
                            </p:stCondLst>
                            <p:childTnLst>
                              <p:par>
                                <p:cTn id="36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5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988282" y="11149"/>
            <a:ext cx="215571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cs-CZ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PhotoFiltre</a:t>
            </a:r>
            <a:endParaRPr lang="cs-CZ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4</a:t>
            </a:fld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0" y="690066"/>
            <a:ext cx="9144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ln w="1270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 </a:t>
            </a:r>
            <a:r>
              <a:rPr lang="cs-CZ" sz="5400" b="1" dirty="0" smtClean="0">
                <a:ln w="12700">
                  <a:solidFill>
                    <a:schemeClr val="tx2">
                      <a:tint val="1000"/>
                    </a:schemeClr>
                  </a:solidFill>
                  <a:prstDash val="solid"/>
                </a:ln>
                <a:gradFill flip="none" rotWithShape="1">
                  <a:gsLst>
                    <a:gs pos="0">
                      <a:schemeClr val="accent3">
                        <a:lumMod val="50000"/>
                        <a:shade val="30000"/>
                        <a:satMod val="115000"/>
                      </a:schemeClr>
                    </a:gs>
                    <a:gs pos="50000">
                      <a:schemeClr val="accent3">
                        <a:lumMod val="50000"/>
                        <a:shade val="67500"/>
                        <a:satMod val="115000"/>
                      </a:schemeClr>
                    </a:gs>
                    <a:gs pos="100000">
                      <a:schemeClr val="accent3">
                        <a:lumMod val="50000"/>
                        <a:shade val="100000"/>
                        <a:satMod val="11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Nebo je možné použít ikony z nástrojové lišty: </a:t>
            </a:r>
            <a:endParaRPr lang="cs-CZ" sz="5400" b="1" dirty="0">
              <a:ln w="12700">
                <a:solidFill>
                  <a:schemeClr val="tx2">
                    <a:tint val="1000"/>
                  </a:schemeClr>
                </a:solidFill>
                <a:prstDash val="solid"/>
              </a:ln>
              <a:gradFill flip="none" rotWithShape="1">
                <a:gsLst>
                  <a:gs pos="0">
                    <a:schemeClr val="accent3">
                      <a:lumMod val="50000"/>
                      <a:shade val="30000"/>
                      <a:satMod val="115000"/>
                    </a:schemeClr>
                  </a:gs>
                  <a:gs pos="50000">
                    <a:schemeClr val="accent3">
                      <a:lumMod val="50000"/>
                      <a:shade val="67500"/>
                      <a:satMod val="115000"/>
                    </a:schemeClr>
                  </a:gs>
                  <a:gs pos="100000">
                    <a:schemeClr val="accent3">
                      <a:lumMod val="50000"/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846" y="2960378"/>
            <a:ext cx="8825787" cy="3200655"/>
          </a:xfrm>
          <a:prstGeom prst="rect">
            <a:avLst/>
          </a:prstGeom>
          <a:ln w="889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Zaoblený obdélník 4"/>
          <p:cNvSpPr/>
          <p:nvPr/>
        </p:nvSpPr>
        <p:spPr>
          <a:xfrm>
            <a:off x="2063009" y="4338252"/>
            <a:ext cx="720080" cy="789726"/>
          </a:xfrm>
          <a:prstGeom prst="roundRect">
            <a:avLst/>
          </a:prstGeom>
          <a:noFill/>
          <a:ln w="57150">
            <a:solidFill>
              <a:srgbClr val="FF0000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Zaoblený obdélník 8"/>
          <p:cNvSpPr/>
          <p:nvPr/>
        </p:nvSpPr>
        <p:spPr>
          <a:xfrm>
            <a:off x="2987824" y="4350763"/>
            <a:ext cx="720079" cy="764704"/>
          </a:xfrm>
          <a:prstGeom prst="roundRect">
            <a:avLst/>
          </a:prstGeom>
          <a:noFill/>
          <a:ln w="57150">
            <a:solidFill>
              <a:srgbClr val="FF0000"/>
            </a:solidFill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Popisek se šipkou dolů 9"/>
          <p:cNvSpPr/>
          <p:nvPr/>
        </p:nvSpPr>
        <p:spPr>
          <a:xfrm>
            <a:off x="246253" y="3095812"/>
            <a:ext cx="4392488" cy="1197284"/>
          </a:xfrm>
          <a:prstGeom prst="downArrowCallout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Velikost obrázku</a:t>
            </a:r>
            <a:endParaRPr lang="cs-CZ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1" name="Popisek se šipkou nahoru 10"/>
          <p:cNvSpPr/>
          <p:nvPr/>
        </p:nvSpPr>
        <p:spPr>
          <a:xfrm>
            <a:off x="1316076" y="5168481"/>
            <a:ext cx="4032449" cy="1152128"/>
          </a:xfrm>
          <a:prstGeom prst="upArrowCallout">
            <a:avLst/>
          </a:prstGeom>
          <a:solidFill>
            <a:srgbClr val="FFFF00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Velikost </a:t>
            </a:r>
            <a:r>
              <a:rPr lang="cs-CZ" sz="4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plátna</a:t>
            </a:r>
            <a:endParaRPr lang="cs-CZ" sz="4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39170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4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0"/>
                            </p:stCondLst>
                            <p:childTnLst>
                              <p:par>
                                <p:cTn id="2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7500"/>
                            </p:stCondLst>
                            <p:childTnLst>
                              <p:par>
                                <p:cTn id="39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5" grpId="0" animBg="1"/>
      <p:bldP spid="9" grpId="0" animBg="1"/>
      <p:bldP spid="10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432994" y="0"/>
            <a:ext cx="377212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cs-CZ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Velikost obrázku</a:t>
            </a:r>
            <a:endParaRPr lang="cs-CZ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5</a:t>
            </a:fld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23664" y="1878291"/>
            <a:ext cx="418829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n w="12700">
                  <a:solidFill>
                    <a:schemeClr val="tx2">
                      <a:tint val="1000"/>
                    </a:schemeClr>
                  </a:solidFill>
                  <a:prstDash val="solid"/>
                </a:ln>
                <a:gradFill flip="none" rotWithShape="1">
                  <a:gsLst>
                    <a:gs pos="0">
                      <a:schemeClr val="accent3">
                        <a:lumMod val="50000"/>
                        <a:shade val="30000"/>
                        <a:satMod val="115000"/>
                      </a:schemeClr>
                    </a:gs>
                    <a:gs pos="50000">
                      <a:schemeClr val="accent3">
                        <a:lumMod val="50000"/>
                        <a:shade val="67500"/>
                        <a:satMod val="115000"/>
                      </a:schemeClr>
                    </a:gs>
                    <a:gs pos="100000">
                      <a:schemeClr val="accent3">
                        <a:lumMod val="50000"/>
                        <a:shade val="100000"/>
                        <a:satMod val="11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Při změně velikosti obrázku (fotky) měníme šířku nebo výšku (nebo obojí). </a:t>
            </a:r>
            <a:endParaRPr lang="cs-CZ" sz="3600" b="1" dirty="0">
              <a:ln w="12700">
                <a:solidFill>
                  <a:schemeClr val="tx2">
                    <a:tint val="1000"/>
                  </a:schemeClr>
                </a:solidFill>
                <a:prstDash val="solid"/>
              </a:ln>
              <a:gradFill flip="none" rotWithShape="1">
                <a:gsLst>
                  <a:gs pos="0">
                    <a:schemeClr val="accent3">
                      <a:lumMod val="50000"/>
                      <a:shade val="30000"/>
                      <a:satMod val="115000"/>
                    </a:schemeClr>
                  </a:gs>
                  <a:gs pos="50000">
                    <a:schemeClr val="accent3">
                      <a:lumMod val="50000"/>
                      <a:shade val="67500"/>
                      <a:satMod val="115000"/>
                    </a:schemeClr>
                  </a:gs>
                  <a:gs pos="100000">
                    <a:schemeClr val="accent3">
                      <a:lumMod val="50000"/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5740" y="742647"/>
            <a:ext cx="4700285" cy="5974586"/>
          </a:xfrm>
          <a:prstGeom prst="rect">
            <a:avLst/>
          </a:prstGeom>
          <a:ln w="28575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TextovéPole 8"/>
          <p:cNvSpPr txBox="1"/>
          <p:nvPr/>
        </p:nvSpPr>
        <p:spPr>
          <a:xfrm>
            <a:off x="41446" y="595924"/>
            <a:ext cx="41882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ln w="1905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Při volbě:</a:t>
            </a:r>
            <a:endParaRPr lang="cs-CZ" sz="3200" b="1" dirty="0">
              <a:ln w="19050" cmpd="sng">
                <a:solidFill>
                  <a:schemeClr val="tx1"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Comic Sans MS" pitchFamily="66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74305" y="1988840"/>
            <a:ext cx="41882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ln w="1905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zůstane zachován poměr stran</a:t>
            </a:r>
            <a:endParaRPr lang="cs-CZ" sz="3200" b="1" dirty="0">
              <a:ln w="19050" cmpd="sng">
                <a:solidFill>
                  <a:schemeClr val="tx1"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Comic Sans MS" pitchFamily="66" charset="0"/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23" y="1217295"/>
            <a:ext cx="4076142" cy="660996"/>
          </a:xfrm>
          <a:prstGeom prst="rect">
            <a:avLst/>
          </a:prstGeom>
        </p:spPr>
      </p:pic>
      <p:sp>
        <p:nvSpPr>
          <p:cNvPr id="11" name="TextovéPole 10"/>
          <p:cNvSpPr txBox="1"/>
          <p:nvPr/>
        </p:nvSpPr>
        <p:spPr>
          <a:xfrm>
            <a:off x="13225" y="3721554"/>
            <a:ext cx="41882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ln w="1905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Při volbě:</a:t>
            </a:r>
            <a:endParaRPr lang="cs-CZ" sz="3200" b="1" dirty="0">
              <a:ln w="19050" cmpd="sng">
                <a:solidFill>
                  <a:schemeClr val="tx1"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Comic Sans MS" pitchFamily="66" charset="0"/>
            </a:endParaRPr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90" y="4333036"/>
            <a:ext cx="4076142" cy="660996"/>
          </a:xfrm>
          <a:prstGeom prst="rect">
            <a:avLst/>
          </a:prstGeom>
        </p:spPr>
      </p:pic>
      <p:sp>
        <p:nvSpPr>
          <p:cNvPr id="13" name="TextovéPole 12"/>
          <p:cNvSpPr txBox="1"/>
          <p:nvPr/>
        </p:nvSpPr>
        <p:spPr>
          <a:xfrm>
            <a:off x="41446" y="5031878"/>
            <a:ext cx="41882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ln w="1905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nezůstane zachován poměr stran</a:t>
            </a:r>
          </a:p>
          <a:p>
            <a:pPr algn="ctr"/>
            <a:r>
              <a:rPr lang="cs-CZ" sz="3200" b="1" dirty="0" smtClean="0">
                <a:ln w="19050" cmpd="sng">
                  <a:solidFill>
                    <a:schemeClr val="tx1"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Comic Sans MS" pitchFamily="66" charset="0"/>
              </a:rPr>
              <a:t>(dojde k deformaci)</a:t>
            </a:r>
            <a:endParaRPr lang="cs-CZ" sz="3200" b="1" dirty="0">
              <a:ln w="19050" cmpd="sng">
                <a:solidFill>
                  <a:schemeClr val="tx1"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4129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6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1" fill="hold" grpId="1" nodeType="click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0"/>
                            </p:stCondLst>
                            <p:childTnLst>
                              <p:par>
                                <p:cTn id="2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500"/>
                            </p:stCondLst>
                            <p:childTnLst>
                              <p:par>
                                <p:cTn id="3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7500"/>
                            </p:stCondLst>
                            <p:childTnLst>
                              <p:par>
                                <p:cTn id="3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500"/>
                            </p:stCondLst>
                            <p:childTnLst>
                              <p:par>
                                <p:cTn id="5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6" grpId="1"/>
      <p:bldP spid="9" grpId="0"/>
      <p:bldP spid="10" grpId="0"/>
      <p:bldP spid="11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070723" y="11149"/>
            <a:ext cx="307327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cs-CZ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Velikost obrázku</a:t>
            </a:r>
            <a:endParaRPr lang="cs-CZ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6</a:t>
            </a:fld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51790" y="289860"/>
            <a:ext cx="30903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UKÁZKA:</a:t>
            </a:r>
            <a:endParaRPr lang="cs-CZ" sz="32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41" y="906663"/>
            <a:ext cx="4076142" cy="660996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4367" y="906663"/>
            <a:ext cx="4076142" cy="660996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647417"/>
            <a:ext cx="3600400" cy="4935182"/>
          </a:xfrm>
          <a:prstGeom prst="rect">
            <a:avLst/>
          </a:prstGeom>
          <a:ln w="19050">
            <a:solidFill>
              <a:schemeClr val="accent1"/>
            </a:solidFill>
          </a:ln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5553" y="1844823"/>
            <a:ext cx="4753051" cy="3235424"/>
          </a:xfrm>
          <a:prstGeom prst="rect">
            <a:avLst/>
          </a:prstGeom>
          <a:ln w="19050">
            <a:solidFill>
              <a:schemeClr val="accent1"/>
            </a:solidFill>
          </a:ln>
        </p:spPr>
      </p:pic>
      <p:sp>
        <p:nvSpPr>
          <p:cNvPr id="14" name="TextovéPole 13"/>
          <p:cNvSpPr txBox="1"/>
          <p:nvPr/>
        </p:nvSpPr>
        <p:spPr>
          <a:xfrm>
            <a:off x="4100526" y="5445224"/>
            <a:ext cx="503375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000" b="1" dirty="0" smtClean="0">
                <a:solidFill>
                  <a:srgbClr val="002060"/>
                </a:solidFill>
                <a:latin typeface="Comic Sans MS" pitchFamily="66" charset="0"/>
              </a:rPr>
              <a:t>Malá deformace však není</a:t>
            </a:r>
          </a:p>
          <a:p>
            <a:pPr algn="ctr"/>
            <a:r>
              <a:rPr lang="cs-CZ" sz="3000" b="1" dirty="0" smtClean="0">
                <a:solidFill>
                  <a:srgbClr val="002060"/>
                </a:solidFill>
                <a:latin typeface="Comic Sans MS" pitchFamily="66" charset="0"/>
              </a:rPr>
              <a:t>vůbec na závadu!</a:t>
            </a:r>
            <a:endParaRPr lang="cs-CZ" sz="3000" b="1" dirty="0">
              <a:solidFill>
                <a:srgbClr val="00206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4086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7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50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500"/>
                            </p:stCondLst>
                            <p:childTnLst>
                              <p:par>
                                <p:cTn id="32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500"/>
                            </p:stCondLst>
                            <p:childTnLst>
                              <p:par>
                                <p:cTn id="38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635664" y="0"/>
            <a:ext cx="373653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cs-CZ" sz="4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Velikost plátna</a:t>
            </a:r>
            <a:endParaRPr lang="cs-CZ" sz="4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7</a:t>
            </a:fld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179512" y="726824"/>
            <a:ext cx="418829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ln w="1270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>
                    <a:lumMod val="50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Při změně velikosti plátna dojde k oříznutí nebo nastavení původní velikosti obrázku. </a:t>
            </a:r>
            <a:endParaRPr lang="cs-CZ" sz="4000" b="1" dirty="0">
              <a:ln w="1270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>
                  <a:lumMod val="50000"/>
                </a:schemeClr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9092" y="838790"/>
            <a:ext cx="4345396" cy="5974586"/>
          </a:xfrm>
          <a:prstGeom prst="rect">
            <a:avLst/>
          </a:prstGeom>
          <a:ln w="28575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4" name="TextovéPole 13"/>
          <p:cNvSpPr txBox="1"/>
          <p:nvPr/>
        </p:nvSpPr>
        <p:spPr>
          <a:xfrm>
            <a:off x="186273" y="4940875"/>
            <a:ext cx="4188296" cy="1800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700" b="1" dirty="0">
                <a:ln w="12700">
                  <a:solidFill>
                    <a:schemeClr val="tx2">
                      <a:tint val="1000"/>
                    </a:schemeClr>
                  </a:solidFill>
                  <a:prstDash val="solid"/>
                </a:ln>
                <a:gradFill flip="none" rotWithShape="1">
                  <a:gsLst>
                    <a:gs pos="0">
                      <a:schemeClr val="accent5">
                        <a:lumMod val="50000"/>
                        <a:shade val="30000"/>
                        <a:satMod val="115000"/>
                      </a:schemeClr>
                    </a:gs>
                    <a:gs pos="50000">
                      <a:schemeClr val="accent5">
                        <a:lumMod val="50000"/>
                        <a:shade val="67500"/>
                        <a:satMod val="115000"/>
                      </a:schemeClr>
                    </a:gs>
                    <a:gs pos="100000">
                      <a:schemeClr val="accent5">
                        <a:lumMod val="50000"/>
                        <a:shade val="100000"/>
                        <a:satMod val="11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Z</a:t>
            </a:r>
            <a:r>
              <a:rPr lang="cs-CZ" sz="3700" b="1" dirty="0" smtClean="0">
                <a:ln w="12700">
                  <a:solidFill>
                    <a:schemeClr val="tx2">
                      <a:tint val="1000"/>
                    </a:schemeClr>
                  </a:solidFill>
                  <a:prstDash val="solid"/>
                </a:ln>
                <a:gradFill flip="none" rotWithShape="1">
                  <a:gsLst>
                    <a:gs pos="0">
                      <a:schemeClr val="accent5">
                        <a:lumMod val="50000"/>
                        <a:shade val="30000"/>
                        <a:satMod val="115000"/>
                      </a:schemeClr>
                    </a:gs>
                    <a:gs pos="50000">
                      <a:schemeClr val="accent5">
                        <a:lumMod val="50000"/>
                        <a:shade val="67500"/>
                        <a:satMod val="115000"/>
                      </a:schemeClr>
                    </a:gs>
                    <a:gs pos="100000">
                      <a:schemeClr val="accent5">
                        <a:lumMod val="50000"/>
                        <a:shade val="100000"/>
                        <a:satMod val="11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většení plátna má barvu zvoleného pozadí.</a:t>
            </a:r>
            <a:endParaRPr lang="cs-CZ" sz="3700" b="1" dirty="0">
              <a:ln w="12700">
                <a:solidFill>
                  <a:schemeClr val="tx2">
                    <a:tint val="1000"/>
                  </a:schemeClr>
                </a:solidFill>
                <a:prstDash val="solid"/>
              </a:ln>
              <a:gradFill flip="none" rotWithShape="1">
                <a:gsLst>
                  <a:gs pos="0">
                    <a:schemeClr val="accent5">
                      <a:lumMod val="50000"/>
                      <a:shade val="30000"/>
                      <a:satMod val="115000"/>
                    </a:schemeClr>
                  </a:gs>
                  <a:gs pos="50000">
                    <a:schemeClr val="accent5">
                      <a:lumMod val="50000"/>
                      <a:shade val="67500"/>
                      <a:satMod val="115000"/>
                    </a:schemeClr>
                  </a:gs>
                  <a:gs pos="100000">
                    <a:schemeClr val="accent5">
                      <a:lumMod val="50000"/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1937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4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40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349004" y="11149"/>
            <a:ext cx="279499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cs-CZ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Velikost plátna</a:t>
            </a:r>
            <a:endParaRPr lang="cs-CZ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8</a:t>
            </a:fld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179512" y="901164"/>
            <a:ext cx="4188296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b="1" dirty="0" smtClean="0">
                <a:ln w="12700">
                  <a:solidFill>
                    <a:schemeClr val="tx2">
                      <a:tint val="1000"/>
                    </a:schemeClr>
                  </a:solidFill>
                  <a:prstDash val="solid"/>
                </a:ln>
                <a:gradFill flip="none" rotWithShape="1">
                  <a:gsLst>
                    <a:gs pos="0">
                      <a:schemeClr val="accent3">
                        <a:lumMod val="50000"/>
                        <a:shade val="30000"/>
                        <a:satMod val="115000"/>
                      </a:schemeClr>
                    </a:gs>
                    <a:gs pos="50000">
                      <a:schemeClr val="accent3">
                        <a:lumMod val="50000"/>
                        <a:shade val="67500"/>
                        <a:satMod val="115000"/>
                      </a:schemeClr>
                    </a:gs>
                    <a:gs pos="100000">
                      <a:schemeClr val="accent3">
                        <a:lumMod val="50000"/>
                        <a:shade val="100000"/>
                        <a:satMod val="11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Umístění malé ikony určuje místo obrázku, které se nebude ani ořezávat, ani nastavovat. </a:t>
            </a:r>
            <a:endParaRPr lang="cs-CZ" sz="4400" b="1" dirty="0">
              <a:ln w="12700">
                <a:solidFill>
                  <a:schemeClr val="tx2">
                    <a:tint val="1000"/>
                  </a:schemeClr>
                </a:solidFill>
                <a:prstDash val="solid"/>
              </a:ln>
              <a:gradFill flip="none" rotWithShape="1">
                <a:gsLst>
                  <a:gs pos="0">
                    <a:schemeClr val="accent3">
                      <a:lumMod val="50000"/>
                      <a:shade val="30000"/>
                      <a:satMod val="115000"/>
                    </a:schemeClr>
                  </a:gs>
                  <a:gs pos="50000">
                    <a:schemeClr val="accent3">
                      <a:lumMod val="50000"/>
                      <a:shade val="67500"/>
                      <a:satMod val="115000"/>
                    </a:schemeClr>
                  </a:gs>
                  <a:gs pos="100000">
                    <a:schemeClr val="accent3">
                      <a:lumMod val="50000"/>
                      <a:shade val="100000"/>
                      <a:satMod val="115000"/>
                    </a:schemeClr>
                  </a:gs>
                </a:gsLst>
                <a:lin ang="16200000" scaled="1"/>
                <a:tileRect/>
              </a:gra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1508138"/>
            <a:ext cx="3456384" cy="3721062"/>
          </a:xfrm>
          <a:prstGeom prst="rect">
            <a:avLst/>
          </a:prstGeom>
          <a:ln w="28575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7316" y="3059582"/>
            <a:ext cx="1251720" cy="1161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1338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5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3" dur="13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37" fill="hold">
                                          <p:stCondLst>
                                            <p:cond delay="137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3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7" decel="50000" autoRev="1" fill="hold">
                                          <p:stCondLst>
                                            <p:cond delay="137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1" fill="hold">
                                          <p:stCondLst>
                                            <p:cond delay="25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40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34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4400"/>
                            </p:stCondLst>
                            <p:childTnLst>
                              <p:par>
                                <p:cTn id="31" presetID="26" presetClass="emph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70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350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8400"/>
                            </p:stCondLst>
                            <p:childTnLst>
                              <p:par>
                                <p:cTn id="35" presetID="53" presetClass="exit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272445" y="11149"/>
            <a:ext cx="287155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cs-CZ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Zvětšení plátna</a:t>
            </a:r>
            <a:endParaRPr lang="cs-CZ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9</a:t>
            </a:fld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142660" y="72703"/>
            <a:ext cx="4896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n w="1270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Původní obrázek (400x200)</a:t>
            </a:r>
            <a:endParaRPr lang="cs-CZ" sz="2400" b="1" dirty="0">
              <a:ln w="1270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tx2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527" y="534369"/>
            <a:ext cx="3304425" cy="1652213"/>
          </a:xfrm>
          <a:prstGeom prst="rect">
            <a:avLst/>
          </a:prstGeom>
          <a:ln w="127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2696" y="2334569"/>
            <a:ext cx="3784577" cy="2102543"/>
          </a:xfrm>
          <a:prstGeom prst="rect">
            <a:avLst/>
          </a:prstGeom>
          <a:ln w="127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0" name="TextovéPole 9"/>
          <p:cNvSpPr txBox="1"/>
          <p:nvPr/>
        </p:nvSpPr>
        <p:spPr>
          <a:xfrm>
            <a:off x="0" y="2420888"/>
            <a:ext cx="5312696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700" b="1" dirty="0" smtClean="0">
                <a:ln w="1270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1.úprava plátna (na 450x250)</a:t>
            </a:r>
            <a:endParaRPr lang="cs-CZ" sz="2700" b="1" dirty="0">
              <a:ln w="1270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tx2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3" y="2963849"/>
            <a:ext cx="1569128" cy="1689287"/>
          </a:xfrm>
          <a:prstGeom prst="rect">
            <a:avLst/>
          </a:prstGeom>
        </p:spPr>
      </p:pic>
      <p:sp>
        <p:nvSpPr>
          <p:cNvPr id="11" name="TextovéPole 10"/>
          <p:cNvSpPr txBox="1"/>
          <p:nvPr/>
        </p:nvSpPr>
        <p:spPr>
          <a:xfrm>
            <a:off x="0" y="4653136"/>
            <a:ext cx="5308369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700" b="1" dirty="0">
                <a:ln w="1270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2</a:t>
            </a:r>
            <a:r>
              <a:rPr lang="cs-CZ" sz="2700" b="1" dirty="0" smtClean="0">
                <a:ln w="1270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.úprava plátna (na </a:t>
            </a:r>
            <a:r>
              <a:rPr lang="cs-CZ" sz="2700" b="1" dirty="0">
                <a:ln w="1270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4</a:t>
            </a:r>
            <a:r>
              <a:rPr lang="cs-CZ" sz="2700" b="1" dirty="0" smtClean="0">
                <a:ln w="1270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50x250)</a:t>
            </a:r>
            <a:endParaRPr lang="cs-CZ" sz="2700" b="1" dirty="0">
              <a:ln w="1270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tx2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5124090"/>
            <a:ext cx="1569128" cy="1689286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8369" y="4636422"/>
            <a:ext cx="3788904" cy="2104946"/>
          </a:xfrm>
          <a:prstGeom prst="rect">
            <a:avLst/>
          </a:prstGeom>
          <a:ln w="127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47222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8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800" decel="10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10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933442" y="11149"/>
            <a:ext cx="321055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cs-CZ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Zmenšení plátna</a:t>
            </a:r>
            <a:endParaRPr lang="cs-CZ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10</a:t>
            </a:fld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142660" y="72703"/>
            <a:ext cx="48965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ln w="1270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Původní obrázek (400x200)</a:t>
            </a:r>
            <a:endParaRPr lang="cs-CZ" sz="2400" b="1" dirty="0">
              <a:ln w="1270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tx2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527" y="534369"/>
            <a:ext cx="3304425" cy="1652213"/>
          </a:xfrm>
          <a:prstGeom prst="rect">
            <a:avLst/>
          </a:prstGeom>
          <a:ln w="127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2696" y="2708920"/>
            <a:ext cx="3303751" cy="1415893"/>
          </a:xfrm>
          <a:prstGeom prst="rect">
            <a:avLst/>
          </a:prstGeom>
          <a:ln w="127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0" name="TextovéPole 9"/>
          <p:cNvSpPr txBox="1"/>
          <p:nvPr/>
        </p:nvSpPr>
        <p:spPr>
          <a:xfrm>
            <a:off x="0" y="2564903"/>
            <a:ext cx="5308369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700" b="1" dirty="0" smtClean="0">
                <a:ln w="1270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1.úprava plátna (na 350x150)</a:t>
            </a:r>
            <a:endParaRPr lang="cs-CZ" sz="2700" b="1" dirty="0">
              <a:ln w="1270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tx2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3026568"/>
            <a:ext cx="1296020" cy="1395265"/>
          </a:xfrm>
          <a:prstGeom prst="rect">
            <a:avLst/>
          </a:prstGeom>
        </p:spPr>
      </p:pic>
      <p:sp>
        <p:nvSpPr>
          <p:cNvPr id="11" name="TextovéPole 10"/>
          <p:cNvSpPr txBox="1"/>
          <p:nvPr/>
        </p:nvSpPr>
        <p:spPr>
          <a:xfrm>
            <a:off x="0" y="4625415"/>
            <a:ext cx="5308369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700" b="1" dirty="0">
                <a:ln w="1270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2</a:t>
            </a:r>
            <a:r>
              <a:rPr lang="cs-CZ" sz="2700" b="1" dirty="0" smtClean="0">
                <a:ln w="1270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tx2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Comic Sans MS" pitchFamily="66" charset="0"/>
              </a:rPr>
              <a:t>.úprava plátna (na 350x150)</a:t>
            </a:r>
            <a:endParaRPr lang="cs-CZ" sz="2700" b="1" dirty="0">
              <a:ln w="1270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tx2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5087080"/>
            <a:ext cx="1296020" cy="1395264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8369" y="4736350"/>
            <a:ext cx="3308078" cy="1417747"/>
          </a:xfrm>
          <a:prstGeom prst="rect">
            <a:avLst/>
          </a:prstGeom>
          <a:ln w="12700" cap="sq" cmpd="thickThin">
            <a:solidFill>
              <a:schemeClr val="accent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573691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8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00"/>
                            </p:stCondLst>
                            <p:childTnLst>
                              <p:par>
                                <p:cTn id="4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800" decel="10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8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10" grpId="0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508576" y="85527"/>
            <a:ext cx="6090770" cy="169277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Velikost obrázku a Velikost plátna</a:t>
            </a:r>
          </a:p>
          <a:p>
            <a:pPr algn="ctr"/>
            <a:r>
              <a:rPr lang="cs-CZ" sz="7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TEST</a:t>
            </a:r>
            <a:endParaRPr lang="cs-CZ" sz="7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8086" y="1776329"/>
            <a:ext cx="3053753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Kdy dojde při tomto nastavení</a:t>
            </a:r>
          </a:p>
          <a:p>
            <a:pPr algn="ctr"/>
            <a:r>
              <a:rPr lang="cs-CZ" sz="4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 deformaci obrázku?</a:t>
            </a:r>
            <a:endParaRPr lang="cs-CZ" sz="4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Obdélník 6">
            <a:hlinkClick r:id="rId3" action="ppaction://hlinksldjump"/>
          </p:cNvPr>
          <p:cNvSpPr/>
          <p:nvPr/>
        </p:nvSpPr>
        <p:spPr>
          <a:xfrm>
            <a:off x="4751255" y="3356992"/>
            <a:ext cx="23410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a)  </a:t>
            </a:r>
            <a:r>
              <a:rPr lang="cs-CZ" sz="5400" b="1" dirty="0" smtClean="0">
                <a:ln w="28575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 action="ppaction://hlinksldjump"/>
              </a:rPr>
              <a:t>vždy</a:t>
            </a:r>
            <a:endParaRPr lang="cs-CZ" sz="5400" b="1" dirty="0">
              <a:ln w="28575">
                <a:solidFill>
                  <a:schemeClr val="accent1">
                    <a:lumMod val="7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3491880" y="4371172"/>
            <a:ext cx="35526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b)  </a:t>
            </a:r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5" action="ppaction://hlinksldjump"/>
              </a:rPr>
              <a:t>většinou</a:t>
            </a:r>
            <a:endParaRPr lang="cs-CZ" sz="5400" b="1" dirty="0">
              <a:ln w="28575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2195736" y="5294502"/>
            <a:ext cx="256397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5400" b="1" cap="none" spc="0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c)  </a:t>
            </a:r>
            <a:r>
              <a:rPr lang="cs-CZ" sz="5400" b="1" cap="none" spc="0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4" action="ppaction://hlinksldjump"/>
              </a:rPr>
              <a:t>nikdy</a:t>
            </a:r>
            <a:endParaRPr lang="cs-CZ" sz="5400" b="1" cap="none" spc="0" dirty="0">
              <a:ln w="28575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6660232" y="5489937"/>
            <a:ext cx="245009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DALŠÍ</a:t>
            </a:r>
          </a:p>
          <a:p>
            <a:pPr algn="ctr"/>
            <a:r>
              <a:rPr lang="cs-CZ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OTÁZKA</a:t>
            </a:r>
            <a:endParaRPr lang="cs-CZ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11</a:t>
            </a:fld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8004" y="1778298"/>
            <a:ext cx="5788274" cy="938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9318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7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7" grpId="0"/>
      <p:bldP spid="12" grpId="0"/>
      <p:bldP spid="13" grpId="0"/>
      <p:bldP spid="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22483" y="62197"/>
            <a:ext cx="6190156" cy="169277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Velikost obrázku a Velikost plátna </a:t>
            </a:r>
            <a:endParaRPr lang="cs-CZ" sz="32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cs-CZ" sz="7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TEST</a:t>
            </a:r>
            <a:endParaRPr lang="cs-CZ" sz="7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829450" y="620688"/>
            <a:ext cx="4207046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kolik pixelů se ořízne horní okraj obrázku?</a:t>
            </a:r>
            <a:endParaRPr lang="cs-CZ" sz="4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Obdélník 6">
            <a:hlinkClick r:id="rId3" action="ppaction://hlinksldjump"/>
          </p:cNvPr>
          <p:cNvSpPr/>
          <p:nvPr/>
        </p:nvSpPr>
        <p:spPr>
          <a:xfrm>
            <a:off x="5868144" y="2852936"/>
            <a:ext cx="263886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a)  </a:t>
            </a:r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4" action="ppaction://hlinksldjump"/>
              </a:rPr>
              <a:t>o 100</a:t>
            </a:r>
            <a:endParaRPr lang="cs-CZ" sz="5400" b="1" dirty="0">
              <a:ln w="28575">
                <a:solidFill>
                  <a:schemeClr val="accent1">
                    <a:lumMod val="7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5364088" y="3789851"/>
            <a:ext cx="196720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b)  </a:t>
            </a:r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5" action="ppaction://hlinksldjump"/>
              </a:rPr>
              <a:t>o 0</a:t>
            </a:r>
            <a:endParaRPr lang="cs-CZ" sz="5400" b="1" dirty="0">
              <a:ln w="28575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4829450" y="4669561"/>
            <a:ext cx="223651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5400" b="1" cap="none" spc="0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c)  </a:t>
            </a:r>
            <a:r>
              <a:rPr lang="cs-CZ" sz="5400" b="1" cap="none" spc="0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4" action="ppaction://hlinksldjump"/>
              </a:rPr>
              <a:t>o 50</a:t>
            </a:r>
            <a:endParaRPr lang="cs-CZ" sz="5400" b="1" cap="none" spc="0" dirty="0">
              <a:ln w="28575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6730419" y="5561945"/>
            <a:ext cx="245009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DALŠÍ</a:t>
            </a:r>
          </a:p>
          <a:p>
            <a:pPr algn="ctr"/>
            <a:r>
              <a:rPr lang="cs-CZ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OTÁZKA</a:t>
            </a:r>
            <a:endParaRPr lang="cs-CZ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12</a:t>
            </a:fld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100" y="753244"/>
            <a:ext cx="4152900" cy="2171700"/>
          </a:xfrm>
          <a:prstGeom prst="rect">
            <a:avLst/>
          </a:prstGeom>
          <a:ln w="9525">
            <a:solidFill>
              <a:schemeClr val="accent1"/>
            </a:solidFill>
          </a:ln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160" y="3046804"/>
            <a:ext cx="4165032" cy="3598587"/>
          </a:xfrm>
          <a:prstGeom prst="rect">
            <a:avLst/>
          </a:prstGeom>
          <a:ln w="9525"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870563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8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7" grpId="0"/>
      <p:bldP spid="12" grpId="0"/>
      <p:bldP spid="13" grpId="0"/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458875" y="85527"/>
            <a:ext cx="6190156" cy="169277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Velikost obrázku a Velikost plátna </a:t>
            </a:r>
            <a:endParaRPr lang="cs-CZ" sz="32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cs-CZ" sz="7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TEST</a:t>
            </a:r>
            <a:endParaRPr lang="cs-CZ" sz="7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51520" y="1916832"/>
            <a:ext cx="840794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Rozlišení obrazu se neudává:</a:t>
            </a:r>
            <a:endParaRPr lang="cs-CZ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7" name="Obdélník 6">
            <a:hlinkClick r:id="rId3" action="ppaction://hlinksldjump"/>
          </p:cNvPr>
          <p:cNvSpPr/>
          <p:nvPr/>
        </p:nvSpPr>
        <p:spPr>
          <a:xfrm>
            <a:off x="251520" y="3068960"/>
            <a:ext cx="520867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a)   </a:t>
            </a:r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3" action="ppaction://hlinksldjump"/>
              </a:rPr>
              <a:t>v megabytech</a:t>
            </a:r>
            <a:endParaRPr lang="cs-CZ" sz="5400" b="1" dirty="0">
              <a:ln w="28575">
                <a:solidFill>
                  <a:schemeClr val="accent1">
                    <a:lumMod val="7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617330" y="4173862"/>
            <a:ext cx="409868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b)   </a:t>
            </a:r>
            <a:r>
              <a:rPr lang="cs-CZ" sz="5400" b="1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4" action="ppaction://hlinksldjump"/>
              </a:rPr>
              <a:t>v pixelech</a:t>
            </a:r>
            <a:endParaRPr lang="cs-CZ" sz="5400" b="1" dirty="0">
              <a:ln w="28575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1048491" y="5249231"/>
            <a:ext cx="48196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914400" indent="-914400">
              <a:buAutoNum type="alphaLcParenR" startAt="3"/>
            </a:pPr>
            <a:r>
              <a:rPr lang="cs-CZ" sz="5400" b="1" cap="none" spc="0" dirty="0" smtClean="0">
                <a:ln w="28575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hlinkClick r:id="rId4" action="ppaction://hlinksldjump"/>
              </a:rPr>
              <a:t>v procentech</a:t>
            </a:r>
            <a:endParaRPr lang="cs-CZ" sz="5400" b="1" cap="none" spc="0" dirty="0" smtClean="0">
              <a:ln w="28575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6660232" y="5910371"/>
            <a:ext cx="235833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KLIKNI</a:t>
            </a:r>
            <a:endParaRPr lang="cs-CZ" sz="4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13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23531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5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7" grpId="0"/>
      <p:bldP spid="12" grpId="0"/>
      <p:bldP spid="13" grpId="0"/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92243" y="570167"/>
            <a:ext cx="5715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bdélník 2"/>
          <p:cNvSpPr/>
          <p:nvPr/>
        </p:nvSpPr>
        <p:spPr>
          <a:xfrm>
            <a:off x="1714500" y="57150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3143250" y="57150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4572000" y="57150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6001009" y="57150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1714500" y="200025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3143250" y="200025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4572000" y="200025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6000750" y="200025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1714500" y="342900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3143250" y="342900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4572000" y="342900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6000750" y="342900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1714500" y="485775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3143250" y="485775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4572000" y="4857750"/>
            <a:ext cx="1428750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8" name="Obdélník 17"/>
          <p:cNvSpPr/>
          <p:nvPr/>
        </p:nvSpPr>
        <p:spPr>
          <a:xfrm>
            <a:off x="6001008" y="4857750"/>
            <a:ext cx="1424341" cy="1428750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067" name="TextovéPole 19"/>
          <p:cNvSpPr txBox="1">
            <a:spLocks noChangeArrowheads="1"/>
          </p:cNvSpPr>
          <p:nvPr/>
        </p:nvSpPr>
        <p:spPr bwMode="auto">
          <a:xfrm>
            <a:off x="1071563" y="571500"/>
            <a:ext cx="642937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6000" b="1">
                <a:solidFill>
                  <a:srgbClr val="C00000"/>
                </a:solidFill>
                <a:latin typeface="Calibri" pitchFamily="34" charset="0"/>
              </a:rPr>
              <a:t>A</a:t>
            </a:r>
          </a:p>
        </p:txBody>
      </p:sp>
      <p:sp>
        <p:nvSpPr>
          <p:cNvPr id="2068" name="TextovéPole 20"/>
          <p:cNvSpPr txBox="1">
            <a:spLocks noChangeArrowheads="1"/>
          </p:cNvSpPr>
          <p:nvPr/>
        </p:nvSpPr>
        <p:spPr bwMode="auto">
          <a:xfrm>
            <a:off x="1071563" y="2000250"/>
            <a:ext cx="642937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6000" b="1">
                <a:solidFill>
                  <a:srgbClr val="C00000"/>
                </a:solidFill>
                <a:latin typeface="Calibri" pitchFamily="34" charset="0"/>
              </a:rPr>
              <a:t>B</a:t>
            </a:r>
          </a:p>
        </p:txBody>
      </p:sp>
      <p:sp>
        <p:nvSpPr>
          <p:cNvPr id="2069" name="TextovéPole 21"/>
          <p:cNvSpPr txBox="1">
            <a:spLocks noChangeArrowheads="1"/>
          </p:cNvSpPr>
          <p:nvPr/>
        </p:nvSpPr>
        <p:spPr bwMode="auto">
          <a:xfrm>
            <a:off x="1071563" y="3429000"/>
            <a:ext cx="642937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6000" b="1">
                <a:solidFill>
                  <a:srgbClr val="C00000"/>
                </a:solidFill>
                <a:latin typeface="Calibri" pitchFamily="34" charset="0"/>
              </a:rPr>
              <a:t>C</a:t>
            </a:r>
          </a:p>
        </p:txBody>
      </p:sp>
      <p:sp>
        <p:nvSpPr>
          <p:cNvPr id="2070" name="TextovéPole 22"/>
          <p:cNvSpPr txBox="1">
            <a:spLocks noChangeArrowheads="1"/>
          </p:cNvSpPr>
          <p:nvPr/>
        </p:nvSpPr>
        <p:spPr bwMode="auto">
          <a:xfrm>
            <a:off x="1071563" y="4857750"/>
            <a:ext cx="642937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6000" b="1">
                <a:solidFill>
                  <a:srgbClr val="C00000"/>
                </a:solidFill>
                <a:latin typeface="Calibri" pitchFamily="34" charset="0"/>
              </a:rPr>
              <a:t>D</a:t>
            </a:r>
          </a:p>
        </p:txBody>
      </p:sp>
      <p:sp>
        <p:nvSpPr>
          <p:cNvPr id="2071" name="TextovéPole 23"/>
          <p:cNvSpPr txBox="1">
            <a:spLocks noChangeArrowheads="1"/>
          </p:cNvSpPr>
          <p:nvPr/>
        </p:nvSpPr>
        <p:spPr bwMode="auto">
          <a:xfrm>
            <a:off x="1692275" y="0"/>
            <a:ext cx="15001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4000">
                <a:solidFill>
                  <a:srgbClr val="C00000"/>
                </a:solidFill>
                <a:latin typeface="Calibri" pitchFamily="34" charset="0"/>
              </a:rPr>
              <a:t>1</a:t>
            </a:r>
          </a:p>
        </p:txBody>
      </p:sp>
      <p:sp>
        <p:nvSpPr>
          <p:cNvPr id="2072" name="TextovéPole 24"/>
          <p:cNvSpPr txBox="1">
            <a:spLocks noChangeArrowheads="1"/>
          </p:cNvSpPr>
          <p:nvPr/>
        </p:nvSpPr>
        <p:spPr bwMode="auto">
          <a:xfrm>
            <a:off x="3071813" y="0"/>
            <a:ext cx="150018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4000">
                <a:solidFill>
                  <a:srgbClr val="C00000"/>
                </a:solidFill>
                <a:latin typeface="Calibri" pitchFamily="34" charset="0"/>
              </a:rPr>
              <a:t>2</a:t>
            </a:r>
          </a:p>
        </p:txBody>
      </p:sp>
      <p:sp>
        <p:nvSpPr>
          <p:cNvPr id="2073" name="TextovéPole 25"/>
          <p:cNvSpPr txBox="1">
            <a:spLocks noChangeArrowheads="1"/>
          </p:cNvSpPr>
          <p:nvPr/>
        </p:nvSpPr>
        <p:spPr bwMode="auto">
          <a:xfrm>
            <a:off x="4572000" y="0"/>
            <a:ext cx="15001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4000">
                <a:solidFill>
                  <a:srgbClr val="C00000"/>
                </a:solidFill>
                <a:latin typeface="Calibri" pitchFamily="34" charset="0"/>
              </a:rPr>
              <a:t>3</a:t>
            </a:r>
          </a:p>
        </p:txBody>
      </p:sp>
      <p:sp>
        <p:nvSpPr>
          <p:cNvPr id="2074" name="TextovéPole 27"/>
          <p:cNvSpPr txBox="1">
            <a:spLocks noChangeArrowheads="1"/>
          </p:cNvSpPr>
          <p:nvPr/>
        </p:nvSpPr>
        <p:spPr bwMode="auto">
          <a:xfrm>
            <a:off x="5973763" y="0"/>
            <a:ext cx="150018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4000">
                <a:solidFill>
                  <a:srgbClr val="C00000"/>
                </a:solidFill>
                <a:latin typeface="Calibri" pitchFamily="34" charset="0"/>
              </a:rPr>
              <a:t>4</a:t>
            </a:r>
          </a:p>
        </p:txBody>
      </p:sp>
      <p:sp>
        <p:nvSpPr>
          <p:cNvPr id="2075" name="TextovéPole 28"/>
          <p:cNvSpPr txBox="1">
            <a:spLocks noChangeArrowheads="1"/>
          </p:cNvSpPr>
          <p:nvPr/>
        </p:nvSpPr>
        <p:spPr bwMode="auto">
          <a:xfrm>
            <a:off x="611560" y="6357938"/>
            <a:ext cx="820891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cs-CZ" sz="2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</a:rPr>
              <a:t>O</a:t>
            </a:r>
            <a:r>
              <a:rPr lang="cs-CZ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</a:rPr>
              <a:t>dkryj </a:t>
            </a:r>
            <a:r>
              <a:rPr lang="cs-CZ" sz="2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</a:rPr>
              <a:t>jednotlivá </a:t>
            </a:r>
            <a:r>
              <a:rPr lang="cs-CZ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itchFamily="34" charset="0"/>
              </a:rPr>
              <a:t>okénka a uhodni, co je na obrázku.</a:t>
            </a:r>
            <a:endParaRPr lang="cs-CZ" sz="2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4138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4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 nodeType="clickPar">
                      <p:stCondLst>
                        <p:cond delay="0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 nodeType="clickPar">
                      <p:stCondLst>
                        <p:cond delay="0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 nodeType="clickPar">
                      <p:stCondLst>
                        <p:cond delay="0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 nodeType="clickPar">
                      <p:stCondLst>
                        <p:cond delay="0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5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 nodeType="clickPar">
                      <p:stCondLst>
                        <p:cond delay="0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 nodeType="clickPar">
                      <p:stCondLst>
                        <p:cond delay="0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 nodeType="clickPar">
                      <p:stCondLst>
                        <p:cond delay="0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7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 nodeType="clickPar">
                      <p:stCondLst>
                        <p:cond delay="0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7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 nodeType="clickPar">
                      <p:stCondLst>
                        <p:cond delay="0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8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 nodeType="clickPar">
                      <p:stCondLst>
                        <p:cond delay="0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9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 nodeType="clickPar">
                      <p:stCondLst>
                        <p:cond delay="0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14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9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889821" y="113521"/>
            <a:ext cx="215571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r"/>
            <a:r>
              <a:rPr lang="cs-CZ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PhotoFiltre</a:t>
            </a:r>
            <a:endParaRPr lang="cs-CZ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2510" y="282797"/>
            <a:ext cx="65367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Comic Sans MS" pitchFamily="66" charset="0"/>
              </a:rPr>
              <a:t>POUŽITÉ  ZDROJE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15</a:t>
            </a:fld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15054" y="1167548"/>
            <a:ext cx="7886390" cy="47089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dirty="0" smtClean="0"/>
              <a:t>http://www.nvf.cz/profuturo/logo_esf.jpg</a:t>
            </a:r>
          </a:p>
          <a:p>
            <a:r>
              <a:rPr lang="cs-CZ" sz="2000" dirty="0" smtClean="0"/>
              <a:t>http://repeatingislands.files-wordpress.com/2009/06/eu-logo.jpg</a:t>
            </a:r>
          </a:p>
          <a:p>
            <a:r>
              <a:rPr lang="cs-CZ" sz="2000" dirty="0" smtClean="0"/>
              <a:t>http://www.teiresias.muni.cz/gifs/web/msmt-logo.gif</a:t>
            </a:r>
          </a:p>
          <a:p>
            <a:r>
              <a:rPr lang="cs-CZ" sz="2000" dirty="0" smtClean="0"/>
              <a:t>http://www.ucitelskyzpravodaj.cz/Portals/5/tema/Logo_OP_VK.jpg</a:t>
            </a:r>
          </a:p>
          <a:p>
            <a:r>
              <a:rPr lang="cs-CZ" sz="2000" dirty="0" smtClean="0"/>
              <a:t>http</a:t>
            </a:r>
            <a:r>
              <a:rPr lang="cs-CZ" sz="2000" dirty="0"/>
              <a:t>://www.vive-internet-gratuit.com/Requin_3.jpg</a:t>
            </a:r>
          </a:p>
          <a:p>
            <a:r>
              <a:rPr lang="cs-CZ" sz="2000" dirty="0"/>
              <a:t>http://www.vive-internet-gratuit.com/Chien_6.jpg</a:t>
            </a:r>
            <a:endParaRPr lang="cs-CZ" sz="2000" dirty="0" smtClean="0"/>
          </a:p>
          <a:p>
            <a:r>
              <a:rPr lang="cs-CZ" sz="2000" dirty="0"/>
              <a:t>http://office.microsoft.com/cs-cz/images/results.aspx?qu=</a:t>
            </a:r>
          </a:p>
          <a:p>
            <a:r>
              <a:rPr lang="cs-CZ" sz="2000" dirty="0"/>
              <a:t>palec#ai:MC900441321|</a:t>
            </a:r>
          </a:p>
          <a:p>
            <a:r>
              <a:rPr lang="cs-CZ" sz="2000" dirty="0"/>
              <a:t>http://office.microsoft.com/cs-cz/images/results.aspx?qu=aplaus&amp;origin=</a:t>
            </a:r>
          </a:p>
          <a:p>
            <a:r>
              <a:rPr lang="cs-CZ" sz="2000" dirty="0"/>
              <a:t>FX010132103#ai:MM900041090|</a:t>
            </a:r>
          </a:p>
          <a:p>
            <a:r>
              <a:rPr lang="cs-CZ" sz="2000" dirty="0"/>
              <a:t>http://www.freesound.org/samplesViewSingle.php?id=33658</a:t>
            </a:r>
          </a:p>
          <a:p>
            <a:r>
              <a:rPr lang="cs-CZ" sz="2000" dirty="0"/>
              <a:t>http://office.microsoft.com/cs-cz/images/results.aspx?qu=mp3&amp;ctt</a:t>
            </a:r>
            <a:r>
              <a:rPr lang="cs-CZ" sz="2000" dirty="0" smtClean="0"/>
              <a:t>=</a:t>
            </a:r>
          </a:p>
          <a:p>
            <a:r>
              <a:rPr lang="cs-CZ" sz="2000" dirty="0" smtClean="0"/>
              <a:t>1#ai:MC900433832|</a:t>
            </a:r>
          </a:p>
          <a:p>
            <a:r>
              <a:rPr lang="cs-CZ" sz="2000" dirty="0"/>
              <a:t>http://</a:t>
            </a:r>
            <a:r>
              <a:rPr lang="cs-CZ" sz="2000" dirty="0" smtClean="0"/>
              <a:t>www.freedigitalphotos.net/images/43777ezgrxlum65.jpg</a:t>
            </a:r>
          </a:p>
          <a:p>
            <a:r>
              <a:rPr lang="cs-CZ" sz="2000" dirty="0"/>
              <a:t>http</a:t>
            </a:r>
            <a:r>
              <a:rPr lang="cs-CZ" sz="2000"/>
              <a:t>://</a:t>
            </a:r>
            <a:r>
              <a:rPr lang="cs-CZ" sz="2000" smtClean="0"/>
              <a:t>www.freedigitalphotos.net/images/9984khygkk8pks.jpg</a:t>
            </a:r>
            <a:endParaRPr lang="cs-CZ" sz="2000" dirty="0"/>
          </a:p>
        </p:txBody>
      </p:sp>
      <p:sp>
        <p:nvSpPr>
          <p:cNvPr id="8" name="Podnadpis 2"/>
          <p:cNvSpPr txBox="1">
            <a:spLocks/>
          </p:cNvSpPr>
          <p:nvPr/>
        </p:nvSpPr>
        <p:spPr>
          <a:xfrm>
            <a:off x="1397597" y="6372742"/>
            <a:ext cx="6400800" cy="406896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cs-CZ" sz="18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Mgr. Ladislav Králíček, 2. ZŠ Dobříš, 2011</a:t>
            </a:r>
            <a:endParaRPr lang="cs-CZ" sz="18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0745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3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5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8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01040" y="3429000"/>
            <a:ext cx="5043368" cy="1615827"/>
          </a:xfrm>
          <a:prstGeom prst="rect">
            <a:avLst/>
          </a:prstGeom>
          <a:noFill/>
          <a:effectLst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900" b="1" cap="none" spc="50" dirty="0" smtClean="0">
                <a:ln w="11430"/>
                <a:solidFill>
                  <a:srgbClr val="FFFF99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Brooklyn" pitchFamily="2" charset="0"/>
              </a:rPr>
              <a:t>KONEC</a:t>
            </a:r>
            <a:endParaRPr lang="cs-CZ" sz="9900" b="1" cap="none" spc="50" dirty="0">
              <a:ln w="11430"/>
              <a:solidFill>
                <a:srgbClr val="FFFF99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Brooklyn" pitchFamily="2" charset="0"/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49027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2" name="click.wav"/>
          </p:stSnd>
        </p:sndAc>
      </p:transition>
    </mc:Choice>
    <mc:Fallback xmlns="">
      <p:transition spd="slow">
        <p:fade/>
        <p:sndAc>
          <p:stSnd>
            <p:snd r:embed="rId4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224" y="1553008"/>
            <a:ext cx="8372806" cy="156966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Inverted">
              <a:avLst/>
            </a:prstTxWarp>
            <a:spAutoFit/>
            <a:scene3d>
              <a:camera prst="perspectiveLef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cross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600" b="1" spc="50" dirty="0">
                <a:ln w="11430"/>
                <a:gradFill flip="none" rotWithShape="1">
                  <a:gsLst>
                    <a:gs pos="0">
                      <a:srgbClr val="00B050">
                        <a:shade val="30000"/>
                        <a:satMod val="115000"/>
                      </a:srgbClr>
                    </a:gs>
                    <a:gs pos="50000">
                      <a:srgbClr val="00B050">
                        <a:shade val="67500"/>
                        <a:satMod val="115000"/>
                      </a:srgbClr>
                    </a:gs>
                    <a:gs pos="100000">
                      <a:srgbClr val="00B05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uanine" pitchFamily="2" charset="-18"/>
              </a:rPr>
              <a:t>! VÝBORNĚ !</a:t>
            </a:r>
          </a:p>
        </p:txBody>
      </p:sp>
      <p:sp>
        <p:nvSpPr>
          <p:cNvPr id="3" name="Zahnutá šipka doleva 2">
            <a:hlinkClick r:id="rId4" action="ppaction://hlinksldjump"/>
          </p:cNvPr>
          <p:cNvSpPr/>
          <p:nvPr/>
        </p:nvSpPr>
        <p:spPr>
          <a:xfrm>
            <a:off x="6904199" y="4437112"/>
            <a:ext cx="1296144" cy="1224136"/>
          </a:xfrm>
          <a:prstGeom prst="curvedLeftArrow">
            <a:avLst/>
          </a:prstGeom>
          <a:solidFill>
            <a:schemeClr val="accent3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439927" y="5765431"/>
            <a:ext cx="221887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K</a:t>
            </a:r>
            <a:r>
              <a:rPr lang="cs-CZ" sz="3200" b="1" cap="none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likni na</a:t>
            </a:r>
          </a:p>
          <a:p>
            <a:pPr algn="ctr"/>
            <a:r>
              <a:rPr lang="cs-CZ" sz="3200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šipku</a:t>
            </a:r>
            <a:endParaRPr lang="cs-CZ" sz="3200" b="1" cap="none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17</a:t>
            </a:fld>
            <a:endParaRPr lang="cs-CZ"/>
          </a:p>
        </p:txBody>
      </p:sp>
      <p:pic>
        <p:nvPicPr>
          <p:cNvPr id="6" name="j021616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5313" y="214313"/>
            <a:ext cx="43815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3613000"/>
            <a:ext cx="2096074" cy="2016224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3959749"/>
            <a:ext cx="190500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1994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3" name="click.wav"/>
          </p:stSnd>
        </p:sndAc>
      </p:transition>
    </mc:Choice>
    <mc:Fallback xmlns="">
      <p:transition spd="slow">
        <p:fade/>
        <p:sndAc>
          <p:stSnd>
            <p:snd r:embed="rId8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79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50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13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13" tmFilter="0, 0; 0.125,0.2665; 0.25,0.4; 0.375,0.465; 0.5,0.5;  0.625,0.535; 0.75,0.6; 0.875,0.7335; 1,1">
                                          <p:stCondLst>
                                            <p:cond delay="913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6" tmFilter="0, 0; 0.125,0.2665; 0.25,0.4; 0.375,0.465; 0.5,0.5;  0.625,0.535; 0.75,0.6; 0.875,0.7335; 1,1">
                                          <p:stCondLst>
                                            <p:cond delay="182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26" tmFilter="0, 0; 0.125,0.2665; 0.25,0.4; 0.375,0.465; 0.5,0.5;  0.625,0.535; 0.75,0.6; 0.875,0.7335; 1,1">
                                          <p:stCondLst>
                                            <p:cond delay="227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36">
                                          <p:stCondLst>
                                            <p:cond delay="89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228" decel="50000">
                                          <p:stCondLst>
                                            <p:cond delay="93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36">
                                          <p:stCondLst>
                                            <p:cond delay="180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228" decel="50000">
                                          <p:stCondLst>
                                            <p:cond delay="184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36">
                                          <p:stCondLst>
                                            <p:cond delay="225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228" decel="50000">
                                          <p:stCondLst>
                                            <p:cond delay="2293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36">
                                          <p:stCondLst>
                                            <p:cond delay="248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228" decel="50000">
                                          <p:stCondLst>
                                            <p:cond delay="252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474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731"/>
                            </p:stCondLst>
                            <p:childTnLst>
                              <p:par>
                                <p:cTn id="36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481"/>
                            </p:stCondLst>
                            <p:childTnLst>
                              <p:par>
                                <p:cTn id="4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4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/>
      <p:bldP spid="3" grpId="0" animBg="1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224" y="1553008"/>
            <a:ext cx="8372806" cy="156966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Inverted">
              <a:avLst/>
            </a:prstTxWarp>
            <a:spAutoFit/>
            <a:scene3d>
              <a:camera prst="perspectiveLef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cross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600" b="1" spc="50" dirty="0">
                <a:ln w="11430"/>
                <a:gradFill flip="none" rotWithShape="1">
                  <a:gsLst>
                    <a:gs pos="0">
                      <a:srgbClr val="00B050">
                        <a:shade val="30000"/>
                        <a:satMod val="115000"/>
                      </a:srgbClr>
                    </a:gs>
                    <a:gs pos="50000">
                      <a:srgbClr val="00B050">
                        <a:shade val="67500"/>
                        <a:satMod val="115000"/>
                      </a:srgbClr>
                    </a:gs>
                    <a:gs pos="100000">
                      <a:srgbClr val="00B05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uanine" pitchFamily="2" charset="-18"/>
              </a:rPr>
              <a:t>! VÝBORNĚ !</a:t>
            </a:r>
          </a:p>
        </p:txBody>
      </p:sp>
      <p:sp>
        <p:nvSpPr>
          <p:cNvPr id="3" name="Zahnutá šipka doleva 2">
            <a:hlinkClick r:id="rId4" action="ppaction://hlinksldjump"/>
          </p:cNvPr>
          <p:cNvSpPr/>
          <p:nvPr/>
        </p:nvSpPr>
        <p:spPr>
          <a:xfrm>
            <a:off x="6904199" y="4437112"/>
            <a:ext cx="1296144" cy="1224136"/>
          </a:xfrm>
          <a:prstGeom prst="curvedLeftArrow">
            <a:avLst/>
          </a:prstGeom>
          <a:solidFill>
            <a:schemeClr val="accent3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439927" y="5765431"/>
            <a:ext cx="221887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K</a:t>
            </a:r>
            <a:r>
              <a:rPr lang="cs-CZ" sz="3200" b="1" cap="none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likni na</a:t>
            </a:r>
          </a:p>
          <a:p>
            <a:pPr algn="ctr"/>
            <a:r>
              <a:rPr lang="cs-CZ" sz="3200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šipku</a:t>
            </a:r>
            <a:endParaRPr lang="cs-CZ" sz="3200" b="1" cap="none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18</a:t>
            </a:fld>
            <a:endParaRPr lang="cs-CZ"/>
          </a:p>
        </p:txBody>
      </p:sp>
      <p:pic>
        <p:nvPicPr>
          <p:cNvPr id="6" name="j021616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5313" y="214313"/>
            <a:ext cx="43815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3613000"/>
            <a:ext cx="2096074" cy="2016224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3959749"/>
            <a:ext cx="190500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1994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3" name="click.wav"/>
          </p:stSnd>
        </p:sndAc>
      </p:transition>
    </mc:Choice>
    <mc:Fallback xmlns="">
      <p:transition spd="slow">
        <p:fade/>
        <p:sndAc>
          <p:stSnd>
            <p:snd r:embed="rId8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79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50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13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13" tmFilter="0, 0; 0.125,0.2665; 0.25,0.4; 0.375,0.465; 0.5,0.5;  0.625,0.535; 0.75,0.6; 0.875,0.7335; 1,1">
                                          <p:stCondLst>
                                            <p:cond delay="913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6" tmFilter="0, 0; 0.125,0.2665; 0.25,0.4; 0.375,0.465; 0.5,0.5;  0.625,0.535; 0.75,0.6; 0.875,0.7335; 1,1">
                                          <p:stCondLst>
                                            <p:cond delay="182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26" tmFilter="0, 0; 0.125,0.2665; 0.25,0.4; 0.375,0.465; 0.5,0.5;  0.625,0.535; 0.75,0.6; 0.875,0.7335; 1,1">
                                          <p:stCondLst>
                                            <p:cond delay="227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36">
                                          <p:stCondLst>
                                            <p:cond delay="89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228" decel="50000">
                                          <p:stCondLst>
                                            <p:cond delay="93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36">
                                          <p:stCondLst>
                                            <p:cond delay="180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228" decel="50000">
                                          <p:stCondLst>
                                            <p:cond delay="184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36">
                                          <p:stCondLst>
                                            <p:cond delay="225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228" decel="50000">
                                          <p:stCondLst>
                                            <p:cond delay="2293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36">
                                          <p:stCondLst>
                                            <p:cond delay="248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228" decel="50000">
                                          <p:stCondLst>
                                            <p:cond delay="252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474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731"/>
                            </p:stCondLst>
                            <p:childTnLst>
                              <p:par>
                                <p:cTn id="36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481"/>
                            </p:stCondLst>
                            <p:childTnLst>
                              <p:par>
                                <p:cTn id="4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4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/>
      <p:bldP spid="3" grpId="0" animBg="1"/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224" y="1553008"/>
            <a:ext cx="8372806" cy="156966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Inverted">
              <a:avLst/>
            </a:prstTxWarp>
            <a:spAutoFit/>
            <a:scene3d>
              <a:camera prst="perspectiveLef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cross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600" b="1" spc="50" dirty="0">
                <a:ln w="11430"/>
                <a:gradFill flip="none" rotWithShape="1">
                  <a:gsLst>
                    <a:gs pos="0">
                      <a:srgbClr val="00B050">
                        <a:shade val="30000"/>
                        <a:satMod val="115000"/>
                      </a:srgbClr>
                    </a:gs>
                    <a:gs pos="50000">
                      <a:srgbClr val="00B050">
                        <a:shade val="67500"/>
                        <a:satMod val="115000"/>
                      </a:srgbClr>
                    </a:gs>
                    <a:gs pos="100000">
                      <a:srgbClr val="00B05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uanine" pitchFamily="2" charset="-18"/>
              </a:rPr>
              <a:t>! VÝBORNĚ !</a:t>
            </a:r>
          </a:p>
        </p:txBody>
      </p:sp>
      <p:sp>
        <p:nvSpPr>
          <p:cNvPr id="3" name="Zahnutá šipka doleva 2">
            <a:hlinkClick r:id="rId4" action="ppaction://hlinksldjump"/>
          </p:cNvPr>
          <p:cNvSpPr/>
          <p:nvPr/>
        </p:nvSpPr>
        <p:spPr>
          <a:xfrm>
            <a:off x="6904199" y="4437112"/>
            <a:ext cx="1296144" cy="1224136"/>
          </a:xfrm>
          <a:prstGeom prst="curvedLeftArrow">
            <a:avLst/>
          </a:prstGeom>
          <a:solidFill>
            <a:schemeClr val="accent3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439927" y="5765431"/>
            <a:ext cx="221887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K</a:t>
            </a:r>
            <a:r>
              <a:rPr lang="cs-CZ" sz="3200" b="1" cap="none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likni na</a:t>
            </a:r>
          </a:p>
          <a:p>
            <a:pPr algn="ctr"/>
            <a:r>
              <a:rPr lang="cs-CZ" sz="3200" b="1" spc="50" dirty="0" smtClean="0">
                <a:ln w="11430"/>
                <a:solidFill>
                  <a:schemeClr val="accent3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šipku</a:t>
            </a:r>
            <a:endParaRPr lang="cs-CZ" sz="3200" b="1" cap="none" spc="50" dirty="0">
              <a:ln w="11430"/>
              <a:solidFill>
                <a:schemeClr val="accent3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19</a:t>
            </a:fld>
            <a:endParaRPr lang="cs-CZ"/>
          </a:p>
        </p:txBody>
      </p:sp>
      <p:pic>
        <p:nvPicPr>
          <p:cNvPr id="6" name="j021616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5313" y="214313"/>
            <a:ext cx="43815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3613000"/>
            <a:ext cx="2096074" cy="2016224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3959749"/>
            <a:ext cx="190500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1994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3" name="click.wav"/>
          </p:stSnd>
        </p:sndAc>
      </p:transition>
    </mc:Choice>
    <mc:Fallback xmlns="">
      <p:transition spd="slow">
        <p:fade/>
        <p:sndAc>
          <p:stSnd>
            <p:snd r:embed="rId8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79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50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13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13" tmFilter="0, 0; 0.125,0.2665; 0.25,0.4; 0.375,0.465; 0.5,0.5;  0.625,0.535; 0.75,0.6; 0.875,0.7335; 1,1">
                                          <p:stCondLst>
                                            <p:cond delay="913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6" tmFilter="0, 0; 0.125,0.2665; 0.25,0.4; 0.375,0.465; 0.5,0.5;  0.625,0.535; 0.75,0.6; 0.875,0.7335; 1,1">
                                          <p:stCondLst>
                                            <p:cond delay="182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26" tmFilter="0, 0; 0.125,0.2665; 0.25,0.4; 0.375,0.465; 0.5,0.5;  0.625,0.535; 0.75,0.6; 0.875,0.7335; 1,1">
                                          <p:stCondLst>
                                            <p:cond delay="227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36">
                                          <p:stCondLst>
                                            <p:cond delay="89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228" decel="50000">
                                          <p:stCondLst>
                                            <p:cond delay="93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36">
                                          <p:stCondLst>
                                            <p:cond delay="180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228" decel="50000">
                                          <p:stCondLst>
                                            <p:cond delay="184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36">
                                          <p:stCondLst>
                                            <p:cond delay="225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228" decel="50000">
                                          <p:stCondLst>
                                            <p:cond delay="2293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36">
                                          <p:stCondLst>
                                            <p:cond delay="248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228" decel="50000">
                                          <p:stCondLst>
                                            <p:cond delay="252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474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731"/>
                            </p:stCondLst>
                            <p:childTnLst>
                              <p:par>
                                <p:cTn id="36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481"/>
                            </p:stCondLst>
                            <p:childTnLst>
                              <p:par>
                                <p:cTn id="4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4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/>
      <p:bldP spid="3" grpId="0" animBg="1"/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032742" y="1628800"/>
            <a:ext cx="6632971" cy="156966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  <a:scene3d>
              <a:camera prst="perspectiveLef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cross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600" b="1" spc="50" dirty="0">
                <a:ln w="11430"/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uanine" pitchFamily="2" charset="-18"/>
              </a:rPr>
              <a:t>! CHYBA !</a:t>
            </a:r>
          </a:p>
        </p:txBody>
      </p:sp>
      <p:sp>
        <p:nvSpPr>
          <p:cNvPr id="3" name="Zahnutá šipka doleva 2">
            <a:hlinkClick r:id="rId5" action="ppaction://hlinksldjump"/>
          </p:cNvPr>
          <p:cNvSpPr/>
          <p:nvPr/>
        </p:nvSpPr>
        <p:spPr>
          <a:xfrm>
            <a:off x="7103775" y="4477595"/>
            <a:ext cx="1296144" cy="1224136"/>
          </a:xfrm>
          <a:prstGeom prst="curvedLeftArrow">
            <a:avLst/>
          </a:prstGeom>
          <a:solidFill>
            <a:srgbClr val="FF0000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6642408" y="5730331"/>
            <a:ext cx="221887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K</a:t>
            </a:r>
            <a:r>
              <a:rPr lang="cs-CZ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likni na</a:t>
            </a:r>
          </a:p>
          <a:p>
            <a:pPr algn="ctr"/>
            <a:r>
              <a:rPr lang="cs-CZ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šipku</a:t>
            </a:r>
            <a:endParaRPr lang="cs-CZ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20</a:t>
            </a:fld>
            <a:endParaRPr lang="cs-CZ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400" y="3051139"/>
            <a:ext cx="2743200" cy="2743200"/>
          </a:xfrm>
          <a:prstGeom prst="rect">
            <a:avLst/>
          </a:prstGeom>
        </p:spPr>
      </p:pic>
      <p:pic>
        <p:nvPicPr>
          <p:cNvPr id="7" name="disappointmen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99919" y="116632"/>
            <a:ext cx="609600" cy="609600"/>
          </a:xfrm>
          <a:prstGeom prst="rect">
            <a:avLst/>
          </a:prstGeom>
        </p:spPr>
      </p:pic>
      <p:pic>
        <p:nvPicPr>
          <p:cNvPr id="8" name="disappointmen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7504" y="11663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7227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4" name="click.wav"/>
          </p:stSnd>
        </p:sndAc>
      </p:transition>
    </mc:Choice>
    <mc:Fallback xmlns="">
      <p:transition spd="slow">
        <p:fade/>
        <p:sndAc>
          <p:stSnd>
            <p:snd r:embed="rId8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29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9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29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8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33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0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 showWhenStopped="0">
                <p:cTn id="31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" grpId="0"/>
      <p:bldP spid="3" grpId="0" animBg="1"/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032742" y="1628800"/>
            <a:ext cx="6632971" cy="156966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  <a:scene3d>
              <a:camera prst="perspectiveLef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cross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600" b="1" spc="50" dirty="0">
                <a:ln w="11430"/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uanine" pitchFamily="2" charset="-18"/>
              </a:rPr>
              <a:t>! CHYBA !</a:t>
            </a:r>
          </a:p>
        </p:txBody>
      </p:sp>
      <p:sp>
        <p:nvSpPr>
          <p:cNvPr id="3" name="Zahnutá šipka doleva 2">
            <a:hlinkClick r:id="rId5" action="ppaction://hlinksldjump"/>
          </p:cNvPr>
          <p:cNvSpPr/>
          <p:nvPr/>
        </p:nvSpPr>
        <p:spPr>
          <a:xfrm>
            <a:off x="7103775" y="4477595"/>
            <a:ext cx="1296144" cy="1224136"/>
          </a:xfrm>
          <a:prstGeom prst="curvedLeftArrow">
            <a:avLst/>
          </a:prstGeom>
          <a:solidFill>
            <a:srgbClr val="FF0000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6642408" y="5730331"/>
            <a:ext cx="221887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K</a:t>
            </a:r>
            <a:r>
              <a:rPr lang="cs-CZ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likni na</a:t>
            </a:r>
          </a:p>
          <a:p>
            <a:pPr algn="ctr"/>
            <a:r>
              <a:rPr lang="cs-CZ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šipku</a:t>
            </a:r>
            <a:endParaRPr lang="cs-CZ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21</a:t>
            </a:fld>
            <a:endParaRPr lang="cs-CZ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400" y="3051139"/>
            <a:ext cx="2743200" cy="2743200"/>
          </a:xfrm>
          <a:prstGeom prst="rect">
            <a:avLst/>
          </a:prstGeom>
        </p:spPr>
      </p:pic>
      <p:pic>
        <p:nvPicPr>
          <p:cNvPr id="7" name="disappointmen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99919" y="116632"/>
            <a:ext cx="609600" cy="609600"/>
          </a:xfrm>
          <a:prstGeom prst="rect">
            <a:avLst/>
          </a:prstGeom>
        </p:spPr>
      </p:pic>
      <p:pic>
        <p:nvPicPr>
          <p:cNvPr id="8" name="disappointmen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7504" y="11663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7227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4" name="click.wav"/>
          </p:stSnd>
        </p:sndAc>
      </p:transition>
    </mc:Choice>
    <mc:Fallback xmlns="">
      <p:transition spd="slow">
        <p:fade/>
        <p:sndAc>
          <p:stSnd>
            <p:snd r:embed="rId8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29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9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29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8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33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0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 showWhenStopped="0">
                <p:cTn id="31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" grpId="0"/>
      <p:bldP spid="3" grpId="0" animBg="1"/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032742" y="1628800"/>
            <a:ext cx="6632971" cy="156966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  <a:scene3d>
              <a:camera prst="perspectiveLeft"/>
              <a:lightRig rig="soft" dir="tl">
                <a:rot lat="0" lon="0" rev="0"/>
              </a:lightRig>
            </a:scene3d>
            <a:sp3d extrusionH="57150" contourW="25400" prstMaterial="matte">
              <a:bevelT w="25400" h="55880" prst="cross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600" b="1" spc="50" dirty="0">
                <a:ln w="11430"/>
                <a:gradFill flip="none" rotWithShape="1">
                  <a:gsLst>
                    <a:gs pos="0">
                      <a:srgbClr val="FF0000">
                        <a:shade val="30000"/>
                        <a:satMod val="115000"/>
                      </a:srgbClr>
                    </a:gs>
                    <a:gs pos="50000">
                      <a:srgbClr val="FF0000">
                        <a:shade val="67500"/>
                        <a:satMod val="115000"/>
                      </a:srgbClr>
                    </a:gs>
                    <a:gs pos="100000">
                      <a:srgbClr val="FF0000">
                        <a:shade val="100000"/>
                        <a:satMod val="115000"/>
                      </a:srgb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uanine" pitchFamily="2" charset="-18"/>
              </a:rPr>
              <a:t>! CHYBA !</a:t>
            </a:r>
          </a:p>
        </p:txBody>
      </p:sp>
      <p:sp>
        <p:nvSpPr>
          <p:cNvPr id="3" name="Zahnutá šipka doleva 2">
            <a:hlinkClick r:id="rId5" action="ppaction://hlinksldjump"/>
          </p:cNvPr>
          <p:cNvSpPr/>
          <p:nvPr/>
        </p:nvSpPr>
        <p:spPr>
          <a:xfrm>
            <a:off x="7103775" y="4477595"/>
            <a:ext cx="1296144" cy="1224136"/>
          </a:xfrm>
          <a:prstGeom prst="curvedLeftArrow">
            <a:avLst/>
          </a:prstGeom>
          <a:solidFill>
            <a:srgbClr val="FF0000"/>
          </a:solidFill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chemeClr val="tx1"/>
                </a:solidFill>
              </a:ln>
              <a:solidFill>
                <a:srgbClr val="00B05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6642408" y="5730331"/>
            <a:ext cx="221887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32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K</a:t>
            </a:r>
            <a:r>
              <a:rPr lang="cs-CZ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likni na</a:t>
            </a:r>
          </a:p>
          <a:p>
            <a:pPr algn="ctr"/>
            <a:r>
              <a:rPr lang="cs-CZ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rooklyn" pitchFamily="2" charset="0"/>
              </a:rPr>
              <a:t>šipku</a:t>
            </a:r>
            <a:endParaRPr lang="cs-CZ" sz="32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rooklyn" pitchFamily="2" charset="0"/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1AE825-0421-45D4-866F-4844DB815D5E}" type="slidenum">
              <a:rPr lang="cs-CZ" smtClean="0"/>
              <a:t>22</a:t>
            </a:fld>
            <a:endParaRPr lang="cs-CZ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0400" y="3051139"/>
            <a:ext cx="2743200" cy="2743200"/>
          </a:xfrm>
          <a:prstGeom prst="rect">
            <a:avLst/>
          </a:prstGeom>
        </p:spPr>
      </p:pic>
      <p:pic>
        <p:nvPicPr>
          <p:cNvPr id="7" name="disappointmen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99919" y="116632"/>
            <a:ext cx="609600" cy="609600"/>
          </a:xfrm>
          <a:prstGeom prst="rect">
            <a:avLst/>
          </a:prstGeom>
        </p:spPr>
      </p:pic>
      <p:pic>
        <p:nvPicPr>
          <p:cNvPr id="8" name="disappointment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7504" y="11663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7227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pan dir="d"/>
        <p:sndAc>
          <p:stSnd>
            <p:snd r:embed="rId4" name="click.wav"/>
          </p:stSnd>
        </p:sndAc>
      </p:transition>
    </mc:Choice>
    <mc:Fallback xmlns="">
      <p:transition spd="slow">
        <p:fade/>
        <p:sndAc>
          <p:stSnd>
            <p:snd r:embed="rId8" name="click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29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9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29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80"/>
                            </p:stCondLst>
                            <p:childTnLst>
                              <p:par>
                                <p:cTn id="21" presetID="2" presetClass="entr" presetSubtype="4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33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0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 showWhenStopped="0">
                <p:cTn id="31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" grpId="0"/>
      <p:bldP spid="3" grpId="0" animBg="1"/>
      <p:bldP spid="4" grpId="0"/>
    </p:bldLst>
  </p:timing>
</p:sld>
</file>

<file path=ppt/theme/theme1.xml><?xml version="1.0" encoding="utf-8"?>
<a:theme xmlns:a="http://schemas.openxmlformats.org/drawingml/2006/main" name="Motiv systému Office">
  <a:themeElements>
    <a:clrScheme name="Vlastní 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B8CCE4"/>
      </a:hlink>
      <a:folHlink>
        <a:srgbClr val="B8CCE4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27598</TotalTime>
  <Words>423</Words>
  <Application>Microsoft Office PowerPoint</Application>
  <PresentationFormat>Předvádění na obrazovce (4:3)</PresentationFormat>
  <Paragraphs>139</Paragraphs>
  <Slides>22</Slides>
  <Notes>1</Notes>
  <HiddenSlides>7</HiddenSlides>
  <MMClips>9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30" baseType="lpstr">
      <vt:lpstr>Arial</vt:lpstr>
      <vt:lpstr>Times New Roman,Bold</vt:lpstr>
      <vt:lpstr>Guanine</vt:lpstr>
      <vt:lpstr>Brooklyn</vt:lpstr>
      <vt:lpstr>Times New Roman</vt:lpstr>
      <vt:lpstr>Comic Sans MS</vt:lpstr>
      <vt:lpstr>Calibri</vt:lpstr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OEM</dc:creator>
  <cp:lastModifiedBy>OEM</cp:lastModifiedBy>
  <cp:revision>269</cp:revision>
  <dcterms:created xsi:type="dcterms:W3CDTF">2011-05-01T03:53:33Z</dcterms:created>
  <dcterms:modified xsi:type="dcterms:W3CDTF">2011-08-25T16:02:31Z</dcterms:modified>
</cp:coreProperties>
</file>