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5"/>
  </p:notesMasterIdLst>
  <p:sldIdLst>
    <p:sldId id="312" r:id="rId2"/>
    <p:sldId id="256" r:id="rId3"/>
    <p:sldId id="290" r:id="rId4"/>
    <p:sldId id="283" r:id="rId5"/>
    <p:sldId id="291" r:id="rId6"/>
    <p:sldId id="300" r:id="rId7"/>
    <p:sldId id="301" r:id="rId8"/>
    <p:sldId id="302" r:id="rId9"/>
    <p:sldId id="303" r:id="rId10"/>
    <p:sldId id="304" r:id="rId11"/>
    <p:sldId id="292" r:id="rId12"/>
    <p:sldId id="263" r:id="rId13"/>
    <p:sldId id="266" r:id="rId14"/>
    <p:sldId id="269" r:id="rId15"/>
    <p:sldId id="311" r:id="rId16"/>
    <p:sldId id="273" r:id="rId17"/>
    <p:sldId id="313" r:id="rId18"/>
    <p:sldId id="305" r:id="rId19"/>
    <p:sldId id="306" r:id="rId20"/>
    <p:sldId id="307" r:id="rId21"/>
    <p:sldId id="308" r:id="rId22"/>
    <p:sldId id="309" r:id="rId23"/>
    <p:sldId id="310" r:id="rId24"/>
  </p:sldIdLst>
  <p:sldSz cx="9144000" cy="6858000" type="screen4x3"/>
  <p:notesSz cx="6858000" cy="9144000"/>
  <p:embeddedFontLst>
    <p:embeddedFont>
      <p:font typeface="Guanine" pitchFamily="2" charset="-18"/>
      <p:regular r:id="rId26"/>
    </p:embeddedFont>
    <p:embeddedFont>
      <p:font typeface="Brooklyn" pitchFamily="2" charset="0"/>
      <p:regular r:id="rId27"/>
      <p:bold r:id="rId28"/>
    </p:embeddedFont>
    <p:embeddedFont>
      <p:font typeface="Comic Sans MS" pitchFamily="66" charset="0"/>
      <p:regular r:id="rId29"/>
      <p:bold r:id="rId30"/>
    </p:embeddedFont>
    <p:embeddedFont>
      <p:font typeface="Calibri" pitchFamily="34" charset="0"/>
      <p:regular r:id="rId31"/>
      <p:bold r:id="rId32"/>
      <p:italic r:id="rId33"/>
      <p:boldItalic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CCFCD1"/>
    <a:srgbClr val="FF3300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8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7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8FEE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1.jpg"/><Relationship Id="rId7" Type="http://schemas.openxmlformats.org/officeDocument/2006/relationships/image" Target="../media/image2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3.png"/><Relationship Id="rId4" Type="http://schemas.openxmlformats.org/officeDocument/2006/relationships/image" Target="../media/image22.jpg"/><Relationship Id="rId9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8.xml"/><Relationship Id="rId4" Type="http://schemas.openxmlformats.org/officeDocument/2006/relationships/slide" Target="slide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9.xml"/><Relationship Id="rId4" Type="http://schemas.openxmlformats.org/officeDocument/2006/relationships/slide" Target="slide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2.GIF"/><Relationship Id="rId5" Type="http://schemas.openxmlformats.org/officeDocument/2006/relationships/image" Target="../media/image31.png"/><Relationship Id="rId4" Type="http://schemas.openxmlformats.org/officeDocument/2006/relationships/slide" Target="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2.GIF"/><Relationship Id="rId5" Type="http://schemas.openxmlformats.org/officeDocument/2006/relationships/image" Target="../media/image31.png"/><Relationship Id="rId4" Type="http://schemas.openxmlformats.org/officeDocument/2006/relationships/slide" Target="slide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2.GIF"/><Relationship Id="rId5" Type="http://schemas.openxmlformats.org/officeDocument/2006/relationships/image" Target="../media/image31.png"/><Relationship Id="rId4" Type="http://schemas.openxmlformats.org/officeDocument/2006/relationships/slide" Target="slide1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4.PNG"/><Relationship Id="rId5" Type="http://schemas.openxmlformats.org/officeDocument/2006/relationships/slide" Target="slide12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4.PNG"/><Relationship Id="rId5" Type="http://schemas.openxmlformats.org/officeDocument/2006/relationships/slide" Target="slide13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4.PNG"/><Relationship Id="rId5" Type="http://schemas.openxmlformats.org/officeDocument/2006/relationships/slide" Target="slide14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6464284"/>
              </p:ext>
            </p:extLst>
          </p:nvPr>
        </p:nvGraphicFramePr>
        <p:xfrm>
          <a:off x="107504" y="4951618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VY_32_INOVACE_03_Grafické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editory – PhotoFiltre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                                    – Výběr a oříznutí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835" y="1642731"/>
            <a:ext cx="3154421" cy="31544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425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66233" y="0"/>
            <a:ext cx="6811539" cy="85632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1639" y="1052736"/>
            <a:ext cx="8760732" cy="27392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Fotoeditor</a:t>
            </a:r>
          </a:p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PhotoFiltre</a:t>
            </a:r>
          </a:p>
          <a:p>
            <a:pPr algn="ctr"/>
            <a:endParaRPr lang="cs-CZ" sz="32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  <a:p>
            <a:pPr algn="ctr"/>
            <a:r>
              <a:rPr lang="cs-CZ" sz="60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VÝBĚR 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A  OŘÍZNUTÍ</a:t>
            </a:r>
            <a:endParaRPr lang="cs-CZ" sz="60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4" y="11149"/>
            <a:ext cx="30482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323" y="598979"/>
            <a:ext cx="2162239" cy="6165304"/>
          </a:xfrm>
          <a:prstGeom prst="rect">
            <a:avLst/>
          </a:prstGeom>
          <a:ln w="12700" cap="sq">
            <a:solidFill>
              <a:schemeClr val="accent5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077072"/>
            <a:ext cx="1055477" cy="9951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0" y="-50407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Klávesové zkratky: </a:t>
            </a:r>
            <a:endParaRPr lang="cs-CZ" sz="40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873" y="692696"/>
            <a:ext cx="5688632" cy="1477328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CTRL+A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výběr celého obrázku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5873" y="2239704"/>
            <a:ext cx="5688632" cy="1477328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CTRL+C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kopírování výběru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5872" y="3789040"/>
            <a:ext cx="5688633" cy="1477328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CTRL+V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vložení výběru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5872" y="5336048"/>
            <a:ext cx="5688633" cy="1477328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CTRL+X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vyříznutí výběru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60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6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750"/>
                            </p:stCondLst>
                            <p:childTnLst>
                              <p:par>
                                <p:cTn id="28" presetID="26" presetClass="emph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764704"/>
            <a:ext cx="55446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Mezi hlavní druhy výběru patří:</a:t>
            </a:r>
            <a:endParaRPr lang="cs-CZ" sz="4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13091"/>
            <a:ext cx="2527170" cy="9564366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71" y="2852936"/>
            <a:ext cx="3241919" cy="288032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275856" y="2555026"/>
            <a:ext cx="57606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Obdélník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Elipsa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Zaoblený obdélník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Kosočtverec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Trojúhelník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Laso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Mnohoúhelník (=Polygon)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43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64" presetClass="path" presetSubtype="0" accel="50000" decel="5000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animMotion origin="layout" path="M 5E-6 2.59259E-6 L -0.00416 -0.64584 " pathEditMode="relative" rAng="0" ptsTypes="AA">
                                      <p:cBhvr>
                                        <p:cTn id="23" dur="6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3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75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750"/>
                            </p:stCondLst>
                            <p:childTnLst>
                              <p:par>
                                <p:cTn id="29" presetID="38" presetClass="entr" presetSubtype="0" accel="50000" fill="hold" grpId="1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48469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" fill="hold">
                                          <p:stCondLst>
                                            <p:cond delay="20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85800" y="692696"/>
            <a:ext cx="8100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Ukázka vytvoření výběru:</a:t>
            </a:r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4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90" y="1563183"/>
            <a:ext cx="7902850" cy="5201100"/>
          </a:xfrm>
          <a:prstGeom prst="rect">
            <a:avLst/>
          </a:prstGeom>
          <a:ln w="38100" cap="sq">
            <a:solidFill>
              <a:schemeClr val="tx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6231" y="2065042"/>
            <a:ext cx="5066870" cy="4631022"/>
          </a:xfrm>
          <a:prstGeom prst="rect">
            <a:avLst/>
          </a:prstGeom>
          <a:ln w="57150" cap="sq">
            <a:solidFill>
              <a:schemeClr val="bg1"/>
            </a:solidFill>
            <a:prstDash val="dash"/>
            <a:miter lim="800000"/>
          </a:ln>
          <a:effectLst/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798" y="1813079"/>
            <a:ext cx="1080120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60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8.33333E-7 4.44444E-6 L 0.55677 0.65694 " pathEditMode="relative" rAng="0" ptsTypes="AA">
                                      <p:cBhvr>
                                        <p:cTn id="3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30" y="32847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81049"/>
            <a:ext cx="864096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Předcházející způsob vytvoření výběru využívá nástroj:</a:t>
            </a:r>
          </a:p>
          <a:p>
            <a:pPr algn="ctr"/>
            <a:endParaRPr lang="cs-CZ" sz="1400" b="1" dirty="0" smtClean="0">
              <a:ln w="1905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44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Obdélník, Elipsa</a:t>
            </a:r>
            <a:r>
              <a:rPr lang="cs-CZ" sz="44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, </a:t>
            </a:r>
            <a:r>
              <a:rPr lang="cs-CZ" sz="44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Kosočtverec,</a:t>
            </a:r>
            <a:endParaRPr lang="cs-CZ" sz="44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44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Zaoblený obdélník i Trojúhelník</a:t>
            </a:r>
            <a:endParaRPr lang="cs-CZ" sz="44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4004185"/>
            <a:ext cx="892899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Výběr tvaru čtverce (kružnice): </a:t>
            </a:r>
          </a:p>
          <a:p>
            <a:pPr algn="ctr"/>
            <a:endParaRPr lang="cs-CZ" sz="800" b="1" dirty="0" smtClean="0">
              <a:ln w="1905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4000" b="1" dirty="0" err="1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SHIFT</a:t>
            </a:r>
            <a:r>
              <a:rPr lang="cs-CZ" sz="3200" b="1" dirty="0" err="1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+pohyb</a:t>
            </a:r>
            <a:r>
              <a:rPr lang="cs-CZ" sz="32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myši při stisknutém levém tlačítku myši, nástroj Obdélník (Elipsa)</a:t>
            </a:r>
            <a:endParaRPr lang="cs-CZ" sz="32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38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34259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60000"/>
                        <a:lumOff val="4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60000"/>
                        <a:lumOff val="4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60000"/>
                        <a:lumOff val="4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Mnohoúhelník</a:t>
            </a:r>
            <a:endParaRPr lang="cs-CZ" sz="54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60000"/>
                      <a:lumOff val="4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60000"/>
                      <a:lumOff val="4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60000"/>
                      <a:lumOff val="4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29477"/>
            <a:ext cx="7416824" cy="5562618"/>
          </a:xfrm>
          <a:prstGeom prst="rect">
            <a:avLst/>
          </a:prstGeom>
        </p:spPr>
      </p:pic>
      <p:cxnSp>
        <p:nvCxnSpPr>
          <p:cNvPr id="20" name="Přímá spojnice se šipkou 19"/>
          <p:cNvCxnSpPr/>
          <p:nvPr/>
        </p:nvCxnSpPr>
        <p:spPr>
          <a:xfrm flipV="1">
            <a:off x="1835696" y="1412776"/>
            <a:ext cx="3240360" cy="7200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076056" y="1448780"/>
            <a:ext cx="288032" cy="27003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355771" y="4185084"/>
            <a:ext cx="1880525" cy="111612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7164288" y="5172270"/>
            <a:ext cx="0" cy="36004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3347864" y="5445224"/>
            <a:ext cx="3816424" cy="122413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2123728" y="4869160"/>
            <a:ext cx="1332148" cy="18002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 flipV="1">
            <a:off x="1835696" y="1448780"/>
            <a:ext cx="288032" cy="34203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41" name="Obrázek 4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81289"/>
            <a:ext cx="939800" cy="876300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715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75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75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75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275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75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7503" y="134259"/>
            <a:ext cx="59882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60000"/>
                        <a:lumOff val="4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60000"/>
                        <a:lumOff val="4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60000"/>
                        <a:lumOff val="4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Ukázka </a:t>
            </a:r>
            <a:r>
              <a:rPr lang="cs-CZ" sz="32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60000"/>
                        <a:lumOff val="4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60000"/>
                        <a:lumOff val="4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60000"/>
                        <a:lumOff val="4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(Mnohoúhelník)</a:t>
            </a:r>
            <a:endParaRPr lang="cs-CZ" sz="32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60000"/>
                      <a:lumOff val="4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60000"/>
                      <a:lumOff val="4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60000"/>
                      <a:lumOff val="4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509258"/>
            <a:ext cx="5496394" cy="4100310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29477"/>
            <a:ext cx="3412751" cy="2559563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628800"/>
            <a:ext cx="3412751" cy="2502684"/>
          </a:xfrm>
          <a:prstGeom prst="rect">
            <a:avLst/>
          </a:prstGeom>
          <a:ln w="6350"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1774"/>
            <a:ext cx="7619896" cy="566820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9239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00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4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34259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60000"/>
                        <a:lumOff val="4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60000"/>
                        <a:lumOff val="4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60000"/>
                        <a:lumOff val="4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Laso</a:t>
            </a:r>
            <a:endParaRPr lang="cs-CZ" sz="54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60000"/>
                      <a:lumOff val="4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60000"/>
                      <a:lumOff val="4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60000"/>
                      <a:lumOff val="4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939" y="1229477"/>
            <a:ext cx="6084113" cy="55626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76824"/>
            <a:ext cx="863600" cy="838200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7190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87523" y="285395"/>
            <a:ext cx="3888433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60000"/>
                        <a:lumOff val="4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60000"/>
                        <a:lumOff val="4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60000"/>
                        <a:lumOff val="4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Ukázka</a:t>
            </a:r>
          </a:p>
          <a:p>
            <a:pPr algn="ctr"/>
            <a:r>
              <a:rPr lang="cs-CZ" sz="32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60000"/>
                        <a:lumOff val="4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60000"/>
                        <a:lumOff val="4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60000"/>
                        <a:lumOff val="4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(Laso)</a:t>
            </a:r>
            <a:endParaRPr lang="cs-CZ" sz="32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60000"/>
                      <a:lumOff val="4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60000"/>
                      <a:lumOff val="4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60000"/>
                      <a:lumOff val="4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197648"/>
            <a:ext cx="3240360" cy="3535608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576" y="1124744"/>
            <a:ext cx="4409265" cy="5445579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997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554" y="2348880"/>
            <a:ext cx="289823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857" l="0" r="961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139" y="1556792"/>
            <a:ext cx="3383867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6672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500"/>
                            </p:stCondLst>
                            <p:childTnLst>
                              <p:par>
                                <p:cTn id="32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44444E-6 L 0.46476 -0.08936 " pathEditMode="relative" rAng="0" ptsTypes="AA">
                                      <p:cBhvr>
                                        <p:cTn id="33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29" y="-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5793" y="11149"/>
            <a:ext cx="30482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3744416" cy="7927464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1075" y="598084"/>
            <a:ext cx="4434225" cy="33953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05" y="1998982"/>
            <a:ext cx="4371444" cy="586964"/>
          </a:xfrm>
          <a:prstGeom prst="rect">
            <a:avLst/>
          </a:prstGeom>
          <a:ln w="127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099458"/>
            <a:ext cx="3666183" cy="26152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75792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4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8.33333E-7 4.07407E-6 L -0.00382 -0.36852 " pathEditMode="relative" rAng="0" ptsTypes="AA">
                                      <p:cBhvr>
                                        <p:cTn id="16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-1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1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0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25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6318" y="94854"/>
            <a:ext cx="3048206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5556" y="1885121"/>
            <a:ext cx="81697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Mnohoúhelníkový výběr bývá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označován cizím názvem: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563888" y="3356992"/>
            <a:ext cx="397493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6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Polymer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5776" y="4402586"/>
            <a:ext cx="388144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Polygon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56254" y="5429540"/>
            <a:ext cx="426347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Polyamid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45224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62197"/>
            <a:ext cx="3048206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7828" y="1757336"/>
            <a:ext cx="68781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Bez čeho nelze uskutečnit oříznutí obrázku?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84292" y="3285232"/>
            <a:ext cx="90495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bez změny velikosti obrázku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7503" y="4305870"/>
            <a:ext cx="80368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bez vytvořeného výběru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5434" y="5305402"/>
            <a:ext cx="59766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bez transformace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45224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-21771"/>
            <a:ext cx="3048206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Výběr a Oříznutí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580599"/>
            <a:ext cx="91440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postup lze použít při tvorbě výběru tvaru kružnice nebo čtverce?</a:t>
            </a:r>
            <a:endParaRPr lang="cs-CZ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8074" y="2937718"/>
            <a:ext cx="90080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SHIFT</a:t>
            </a:r>
            <a:r>
              <a:rPr lang="cs-CZ" sz="4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+stisklé levé tlačítko myši</a:t>
            </a:r>
            <a:endParaRPr lang="cs-CZ" sz="4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8995" y="4089846"/>
            <a:ext cx="88254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CTRL</a:t>
            </a:r>
            <a:r>
              <a:rPr lang="cs-CZ" sz="46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+stisklé</a:t>
            </a:r>
            <a:r>
              <a:rPr lang="cs-CZ" sz="4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 </a:t>
            </a:r>
            <a:r>
              <a:rPr lang="cs-CZ" sz="4600" b="1" dirty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levé </a:t>
            </a:r>
            <a:r>
              <a:rPr lang="cs-CZ" sz="4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tlačítko myši</a:t>
            </a:r>
            <a:endParaRPr lang="cs-CZ" sz="4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3950" y="5169966"/>
            <a:ext cx="82984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ALT</a:t>
            </a:r>
            <a:r>
              <a:rPr lang="cs-CZ" sz="46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+stisklé</a:t>
            </a:r>
            <a:r>
              <a:rPr lang="cs-CZ" sz="4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 </a:t>
            </a:r>
            <a:r>
              <a:rPr lang="cs-CZ" sz="4600" b="1" dirty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levé tlačítko </a:t>
            </a:r>
            <a:r>
              <a:rPr lang="cs-CZ" sz="4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myši</a:t>
            </a:r>
            <a:endParaRPr lang="cs-CZ" sz="46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6033482"/>
            <a:ext cx="216277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3532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771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1008" y="4857750"/>
            <a:ext cx="1424341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794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88282" y="15985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" y="44624"/>
            <a:ext cx="6588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496" y="836712"/>
            <a:ext cx="788639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http://www.nvf.cz/profuturo/logo_esf.jpg</a:t>
            </a:r>
          </a:p>
          <a:p>
            <a:r>
              <a:rPr lang="cs-CZ" sz="2000" dirty="0" smtClean="0"/>
              <a:t>http://repeatingislands.files-wordpress.com/2009/06/eu-logo.jpg</a:t>
            </a:r>
          </a:p>
          <a:p>
            <a:r>
              <a:rPr lang="cs-CZ" sz="2000" dirty="0" smtClean="0"/>
              <a:t>http://www.teiresias.muni.cz/gifs/web/msmt-logo.gif</a:t>
            </a:r>
          </a:p>
          <a:p>
            <a:r>
              <a:rPr lang="cs-CZ" sz="2000" dirty="0" smtClean="0"/>
              <a:t>http://www.ucitelskyzpravodaj.cz/Portals/5/tema/Logo_OP_VK.jpg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 www</a:t>
            </a:r>
            <a:r>
              <a:rPr lang="cs-CZ" sz="2000" dirty="0" smtClean="0"/>
              <a:t>.</a:t>
            </a:r>
            <a:r>
              <a:rPr lang="cs-CZ" sz="2000" dirty="0"/>
              <a:t> </a:t>
            </a:r>
            <a:r>
              <a:rPr lang="cs-CZ" sz="2000" dirty="0" smtClean="0"/>
              <a:t>pixelio.de/395508_R_by_pauline_pixelio.de.jpg</a:t>
            </a:r>
          </a:p>
          <a:p>
            <a:r>
              <a:rPr lang="cs-CZ" sz="2000" dirty="0"/>
              <a:t>http:// www. pixelio.de/370419_R_by_Jürg Adler_pixelio.de.jpg</a:t>
            </a:r>
          </a:p>
          <a:p>
            <a:r>
              <a:rPr lang="cs-CZ" sz="2000" dirty="0"/>
              <a:t>http:// www. pixelio.de/424673_R_B_by_Oliver Haja_pixelio.de.jpg</a:t>
            </a:r>
            <a:endParaRPr lang="cs-CZ" sz="2000" dirty="0" smtClean="0"/>
          </a:p>
          <a:p>
            <a:r>
              <a:rPr lang="cs-CZ" sz="2000" dirty="0"/>
              <a:t>http:// www. pixelio.de/494783_R_K_by_Martin </a:t>
            </a:r>
            <a:r>
              <a:rPr lang="cs-CZ" sz="2000" dirty="0" smtClean="0"/>
              <a:t>Klaus_pixelio.de</a:t>
            </a:r>
          </a:p>
          <a:p>
            <a:r>
              <a:rPr lang="cs-CZ" sz="2000" dirty="0"/>
              <a:t>http:// www. </a:t>
            </a:r>
            <a:r>
              <a:rPr lang="cs-CZ" sz="2000" dirty="0" smtClean="0"/>
              <a:t>pixelio.de/463156_R_by_christiaaane_pixelio.de</a:t>
            </a:r>
            <a:endParaRPr lang="cs-CZ" sz="2000" dirty="0"/>
          </a:p>
          <a:p>
            <a:r>
              <a:rPr lang="cs-CZ" sz="2000" dirty="0"/>
              <a:t>http://office.microsoft.com/cs-cz/images/results.aspx?qu=</a:t>
            </a:r>
          </a:p>
          <a:p>
            <a:r>
              <a:rPr lang="cs-CZ" sz="2000" dirty="0"/>
              <a:t>palec#ai:MC900441321|</a:t>
            </a:r>
          </a:p>
          <a:p>
            <a:r>
              <a:rPr lang="cs-CZ" sz="2000" dirty="0"/>
              <a:t>http://office.microsoft.com/cs-cz/images/results.aspx?qu=aplaus&amp;origin=</a:t>
            </a:r>
          </a:p>
          <a:p>
            <a:r>
              <a:rPr lang="cs-CZ" sz="2000" dirty="0"/>
              <a:t>FX010132103#ai:MM900041090|</a:t>
            </a:r>
          </a:p>
          <a:p>
            <a:r>
              <a:rPr lang="cs-CZ" sz="2000" dirty="0"/>
              <a:t>http://www.freesound.org/samplesViewSingle.php?id=33658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www.freedigitalphotos.net/images/43777ezgrxlum65.jpg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www.freedigitalphotos.net/images/9984khygkk8pks.jpg</a:t>
            </a:r>
            <a:endParaRPr lang="cs-CZ" sz="20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429000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02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63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63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63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21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0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22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0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23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0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27459</TotalTime>
  <Words>405</Words>
  <Application>Microsoft Office PowerPoint</Application>
  <PresentationFormat>Předvádění na obrazovce (4:3)</PresentationFormat>
  <Paragraphs>148</Paragraphs>
  <Slides>23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31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323</cp:revision>
  <dcterms:created xsi:type="dcterms:W3CDTF">2011-05-01T03:53:33Z</dcterms:created>
  <dcterms:modified xsi:type="dcterms:W3CDTF">2011-08-25T15:59:54Z</dcterms:modified>
</cp:coreProperties>
</file>