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av" ContentType="audio/wav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4"/>
  </p:notesMasterIdLst>
  <p:sldIdLst>
    <p:sldId id="288" r:id="rId2"/>
    <p:sldId id="256" r:id="rId3"/>
    <p:sldId id="261" r:id="rId4"/>
    <p:sldId id="262" r:id="rId5"/>
    <p:sldId id="274" r:id="rId6"/>
    <p:sldId id="273" r:id="rId7"/>
    <p:sldId id="276" r:id="rId8"/>
    <p:sldId id="277" r:id="rId9"/>
    <p:sldId id="278" r:id="rId10"/>
    <p:sldId id="279" r:id="rId11"/>
    <p:sldId id="263" r:id="rId12"/>
    <p:sldId id="266" r:id="rId13"/>
    <p:sldId id="269" r:id="rId14"/>
    <p:sldId id="287" r:id="rId15"/>
    <p:sldId id="280" r:id="rId16"/>
    <p:sldId id="289" r:id="rId17"/>
    <p:sldId id="281" r:id="rId18"/>
    <p:sldId id="282" r:id="rId19"/>
    <p:sldId id="283" r:id="rId20"/>
    <p:sldId id="284" r:id="rId21"/>
    <p:sldId id="285" r:id="rId22"/>
    <p:sldId id="286" r:id="rId23"/>
  </p:sldIdLst>
  <p:sldSz cx="9144000" cy="6858000" type="screen4x3"/>
  <p:notesSz cx="6858000" cy="9144000"/>
  <p:embeddedFontLst>
    <p:embeddedFont>
      <p:font typeface="Guanine" pitchFamily="2" charset="-18"/>
      <p:regular r:id="rId25"/>
    </p:embeddedFont>
    <p:embeddedFont>
      <p:font typeface="Brooklyn" pitchFamily="2" charset="0"/>
      <p:regular r:id="rId26"/>
      <p:bold r:id="rId27"/>
    </p:embeddedFont>
    <p:embeddedFont>
      <p:font typeface="Belwe Bd CE" pitchFamily="18" charset="0"/>
      <p:regular r:id="rId28"/>
    </p:embeddedFont>
    <p:embeddedFont>
      <p:font typeface="Comic Sans MS" pitchFamily="66" charset="0"/>
      <p:regular r:id="rId29"/>
      <p:bold r:id="rId30"/>
    </p:embeddedFont>
    <p:embeddedFont>
      <p:font typeface="Calibri" pitchFamily="34" charset="0"/>
      <p:regular r:id="rId31"/>
      <p:bold r:id="rId32"/>
      <p:italic r:id="rId33"/>
      <p:boldItalic r:id="rId34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CC"/>
    <a:srgbClr val="452103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10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1.fntdata"/><Relationship Id="rId33" Type="http://schemas.openxmlformats.org/officeDocument/2006/relationships/font" Target="fonts/font9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32" Type="http://schemas.openxmlformats.org/officeDocument/2006/relationships/font" Target="fonts/font8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4.fntdata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3.fntdata"/><Relationship Id="rId30" Type="http://schemas.openxmlformats.org/officeDocument/2006/relationships/font" Target="fonts/font6.fntdata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15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52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77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0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25.8.2011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84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6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25.8.2011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6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08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32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47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CC"/>
            </a:gs>
            <a:gs pos="100000">
              <a:schemeClr val="bg1"/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20CAE-D287-4CD6-BCC0-5E53A6EEFE74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384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.gif"/><Relationship Id="rId7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Relationship Id="rId9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g"/><Relationship Id="rId5" Type="http://schemas.openxmlformats.org/officeDocument/2006/relationships/image" Target="../media/image14.jpg"/><Relationship Id="rId4" Type="http://schemas.openxmlformats.org/officeDocument/2006/relationships/image" Target="../media/image16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g"/><Relationship Id="rId3" Type="http://schemas.openxmlformats.org/officeDocument/2006/relationships/image" Target="../media/image17.jpeg"/><Relationship Id="rId7" Type="http://schemas.openxmlformats.org/officeDocument/2006/relationships/image" Target="../media/image21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jpg"/><Relationship Id="rId9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g"/><Relationship Id="rId5" Type="http://schemas.openxmlformats.org/officeDocument/2006/relationships/image" Target="../media/image25.jpg"/><Relationship Id="rId4" Type="http://schemas.openxmlformats.org/officeDocument/2006/relationships/image" Target="../media/image24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28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slide" Target="slide19.xml"/><Relationship Id="rId7" Type="http://schemas.openxmlformats.org/officeDocument/2006/relationships/slide" Target="slide1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g"/><Relationship Id="rId5" Type="http://schemas.openxmlformats.org/officeDocument/2006/relationships/image" Target="../media/image29.jpg"/><Relationship Id="rId10" Type="http://schemas.openxmlformats.org/officeDocument/2006/relationships/audio" Target="../media/audio1.wav"/><Relationship Id="rId4" Type="http://schemas.openxmlformats.org/officeDocument/2006/relationships/slide" Target="slide20.xml"/><Relationship Id="rId9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8.xml"/><Relationship Id="rId4" Type="http://schemas.openxmlformats.org/officeDocument/2006/relationships/slide" Target="slide2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" Target="slide19.xml"/><Relationship Id="rId7" Type="http://schemas.openxmlformats.org/officeDocument/2006/relationships/image" Target="../media/image3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g"/><Relationship Id="rId5" Type="http://schemas.openxmlformats.org/officeDocument/2006/relationships/image" Target="../media/image32.jpg"/><Relationship Id="rId4" Type="http://schemas.openxmlformats.org/officeDocument/2006/relationships/slide" Target="slide2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39.jp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38.GIF"/><Relationship Id="rId5" Type="http://schemas.openxmlformats.org/officeDocument/2006/relationships/image" Target="../media/image37.png"/><Relationship Id="rId4" Type="http://schemas.openxmlformats.org/officeDocument/2006/relationships/slide" Target="slide1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39.jp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38.GIF"/><Relationship Id="rId5" Type="http://schemas.openxmlformats.org/officeDocument/2006/relationships/image" Target="../media/image37.png"/><Relationship Id="rId4" Type="http://schemas.openxmlformats.org/officeDocument/2006/relationships/slide" Target="slide1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39.jp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38.GIF"/><Relationship Id="rId5" Type="http://schemas.openxmlformats.org/officeDocument/2006/relationships/image" Target="../media/image37.png"/><Relationship Id="rId4" Type="http://schemas.openxmlformats.org/officeDocument/2006/relationships/slide" Target="slide13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1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0.PNG"/><Relationship Id="rId5" Type="http://schemas.openxmlformats.org/officeDocument/2006/relationships/slide" Target="slide11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1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0.PNG"/><Relationship Id="rId5" Type="http://schemas.openxmlformats.org/officeDocument/2006/relationships/slide" Target="slide12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1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0.PNG"/><Relationship Id="rId5" Type="http://schemas.openxmlformats.org/officeDocument/2006/relationships/slide" Target="slide13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0125145"/>
              </p:ext>
            </p:extLst>
          </p:nvPr>
        </p:nvGraphicFramePr>
        <p:xfrm>
          <a:off x="96215" y="4941168"/>
          <a:ext cx="8928992" cy="1814672"/>
        </p:xfrm>
        <a:graphic>
          <a:graphicData uri="http://schemas.openxmlformats.org/drawingml/2006/table">
            <a:tbl>
              <a:tblPr>
                <a:solidFill>
                  <a:srgbClr val="FFFFE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2160240"/>
                <a:gridCol w="6768752"/>
              </a:tblGrid>
              <a:tr h="327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>
                          <a:latin typeface="+mn-lt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Informatika 9. ročník (volitelný předmět)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VY_32_INOVACE_08_Tvorba prezentací - PowerPoint –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smtClean="0">
                          <a:latin typeface="+mn-lt"/>
                          <a:ea typeface="Calibri"/>
                          <a:cs typeface="Times New Roman"/>
                        </a:rPr>
                        <a:t>– Pozadí </a:t>
                      </a: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z obrázku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Mgr. Ladislav Králíček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3359" y="1484784"/>
            <a:ext cx="3385373" cy="338537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136" y="116632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368" y="128194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536" y="116632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768" y="116632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2602316" y="1124744"/>
            <a:ext cx="4067460" cy="3693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3175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INVESTICE  DO  ROZVOJE  VZDĚLÁVÁNÍ</a:t>
            </a:r>
            <a:endParaRPr lang="cs-CZ" b="1" spc="50" dirty="0">
              <a:ln w="3175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76370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00"/>
                            </p:stCondLst>
                            <p:childTnLst>
                              <p:par>
                                <p:cTn id="1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00"/>
                            </p:stCondLst>
                            <p:childTnLst>
                              <p:par>
                                <p:cTn id="2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00"/>
                            </p:stCondLst>
                            <p:childTnLst>
                              <p:par>
                                <p:cTn id="3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34905" y="1196752"/>
            <a:ext cx="6802247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POZADÍ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PREZENTACE</a:t>
            </a:r>
          </a:p>
          <a:p>
            <a:pPr algn="ctr"/>
            <a:r>
              <a:rPr lang="cs-CZ" sz="7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Z  OBRÁZKU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50000" endA="300" endPos="50000" dist="29997" dir="5400000" sy="-100000" algn="bl" rotWithShape="0"/>
              </a:effectLst>
              <a:latin typeface="Brooklyn" pitchFamily="2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301208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312770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301208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301208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367643" y="52399"/>
            <a:ext cx="6372709" cy="640297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Bottom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POWERPOINT</a:t>
            </a:r>
            <a:endParaRPr lang="cs-CZ" sz="8800" b="1" cap="none" spc="5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Podnadpis 2"/>
          <p:cNvSpPr>
            <a:spLocks noGrp="1"/>
          </p:cNvSpPr>
          <p:nvPr>
            <p:ph type="subTitle" idx="1"/>
          </p:nvPr>
        </p:nvSpPr>
        <p:spPr>
          <a:xfrm>
            <a:off x="3131840" y="6342872"/>
            <a:ext cx="3960440" cy="406896"/>
          </a:xfrm>
        </p:spPr>
        <p:txBody>
          <a:bodyPr>
            <a:normAutofit fontScale="92500"/>
          </a:bodyPr>
          <a:lstStyle/>
          <a:p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039" y="6343187"/>
            <a:ext cx="391018" cy="391018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666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50"/>
                            </p:stCondLst>
                            <p:childTnLst>
                              <p:par>
                                <p:cTn id="3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96" y="102635"/>
            <a:ext cx="9089206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5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POZADÍ  PREZENTACE  Z  OBRÁZKU</a:t>
            </a:r>
            <a:endParaRPr lang="cs-CZ" sz="35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091" y="764704"/>
            <a:ext cx="901940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① Klikneme pravým tlačítkem myši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na snímek prezentace,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jejíž pozadí měníme :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1292" y="1507838"/>
            <a:ext cx="3240360" cy="4926002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6796" y="5922133"/>
            <a:ext cx="3949700" cy="736600"/>
          </a:xfrm>
          <a:prstGeom prst="rect">
            <a:avLst/>
          </a:prstGeom>
          <a:ln w="38100">
            <a:solidFill>
              <a:srgbClr val="FF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10" name="TextovéPole 9"/>
          <p:cNvSpPr txBox="1"/>
          <p:nvPr/>
        </p:nvSpPr>
        <p:spPr>
          <a:xfrm>
            <a:off x="2435844" y="6012577"/>
            <a:ext cx="24961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Klikneme na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583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7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950"/>
                            </p:stCondLst>
                            <p:childTnLst>
                              <p:par>
                                <p:cTn id="25" presetID="53" presetClass="entr" presetSubtype="16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" presetClass="entr" presetSubtype="8" fill="hold" grpId="0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-1" y="249648"/>
            <a:ext cx="91343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② Zvolíme „Obrázek nebo texturová výplň“ :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63" y="834423"/>
            <a:ext cx="8823014" cy="5886953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5908" y="2064688"/>
            <a:ext cx="4330700" cy="572224"/>
          </a:xfrm>
          <a:prstGeom prst="rect">
            <a:avLst/>
          </a:prstGeom>
          <a:ln w="28575">
            <a:solidFill>
              <a:srgbClr val="FF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58839" y="10757"/>
            <a:ext cx="477553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POZADÍ  PREZENTACE  Z  OBRÁZKU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22858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25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500"/>
                            </p:stCondLst>
                            <p:childTnLst>
                              <p:par>
                                <p:cTn id="31" presetID="53" presetClass="entr" presetSubtype="16" fill="hold" nodeType="afterEffect">
                                  <p:stCondLst>
                                    <p:cond delay="57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7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496" y="44624"/>
            <a:ext cx="91085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③ Ihned je k dispozici mnoho textur</a:t>
            </a:r>
          </a:p>
          <a:p>
            <a:r>
              <a:rPr lang="cs-CZ" sz="35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 dostupných přímo z programu při</a:t>
            </a:r>
          </a:p>
          <a:p>
            <a:r>
              <a:rPr lang="cs-CZ" sz="35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 kliknutí na „</a:t>
            </a:r>
            <a:r>
              <a:rPr lang="cs-CZ" sz="35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Textura:</a:t>
            </a:r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“:</a:t>
            </a:r>
            <a:endParaRPr lang="cs-CZ" sz="35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2132856"/>
            <a:ext cx="4909797" cy="3355284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3825378"/>
            <a:ext cx="2490743" cy="747223"/>
          </a:xfrm>
          <a:prstGeom prst="rect">
            <a:avLst/>
          </a:prstGeom>
          <a:ln w="28575">
            <a:solidFill>
              <a:srgbClr val="FF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7211" y="1692401"/>
            <a:ext cx="4731185" cy="5013176"/>
          </a:xfrm>
          <a:prstGeom prst="rect">
            <a:avLst/>
          </a:prstGeom>
          <a:ln w="12700">
            <a:solidFill>
              <a:schemeClr val="accent5">
                <a:lumMod val="75000"/>
              </a:schemeClr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0" y="3356992"/>
            <a:ext cx="38519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Kliknutím na texturu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zvolíme pozadí, které je složené dlaždicovým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způsobem z dané textury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358839" y="10757"/>
            <a:ext cx="477553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POZADÍ  PREZENTACE  Z  OBRÁZKU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63226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3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550"/>
                            </p:stCondLst>
                            <p:childTnLst>
                              <p:par>
                                <p:cTn id="3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48148E-6 L -0.40382 -0.26968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91" y="-134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750"/>
                            </p:stCondLst>
                            <p:childTnLst>
                              <p:par>
                                <p:cTn id="5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  <p:bldP spid="9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495" y="44624"/>
            <a:ext cx="909888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④ Dokončíme výběr z nabízených textur</a:t>
            </a:r>
            <a:endParaRPr lang="cs-CZ" sz="33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44789"/>
            <a:ext cx="8724304" cy="6076588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682959" y="5949279"/>
            <a:ext cx="24961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Klikneme na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5588" y="5949280"/>
            <a:ext cx="2387600" cy="6985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543188" y="5949280"/>
            <a:ext cx="10887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nebo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5949280"/>
            <a:ext cx="2387600" cy="69850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358839" y="10757"/>
            <a:ext cx="477553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POZADÍ  PREZENTACE  Z  OBRÁZKU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70204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5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3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1050"/>
                            </p:stCondLst>
                            <p:childTnLst>
                              <p:par>
                                <p:cTn id="36" presetID="2" presetClass="entr" presetSubtype="4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800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4550"/>
                            </p:stCondLst>
                            <p:childTnLst>
                              <p:par>
                                <p:cTn id="46" presetID="2" presetClass="entr" presetSubtype="4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10" grpId="0"/>
      <p:bldP spid="12" grpId="0"/>
      <p:bldP spid="1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31" y="188640"/>
            <a:ext cx="912067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⑤ Chceme-li použít jiné než nabízené textury, klikneme na „</a:t>
            </a:r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Vložit z: Soubor.. </a:t>
            </a:r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nebo</a:t>
            </a:r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Klipart..</a:t>
            </a:r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“</a:t>
            </a:r>
            <a:endParaRPr lang="cs-CZ" sz="3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1225844"/>
            <a:ext cx="5245455" cy="4075364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4549" y="4365104"/>
            <a:ext cx="5290384" cy="1296144"/>
          </a:xfrm>
          <a:prstGeom prst="rect">
            <a:avLst/>
          </a:prstGeom>
          <a:ln w="28575">
            <a:solidFill>
              <a:srgbClr val="FF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-16172" y="2132856"/>
            <a:ext cx="399350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 pevného disku nebo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jiného úložiště dat ( CD,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DVD,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flashdisk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, ... ) vložíme obrázek, který bude použit jako textura při tvorbě pozadí prezentace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2451" y="6074132"/>
            <a:ext cx="2919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Pak klikneme na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0200" y="5994040"/>
            <a:ext cx="2387600" cy="6985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5613277" y="6074132"/>
            <a:ext cx="9749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nebo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5949280"/>
            <a:ext cx="2387600" cy="698500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4358839" y="10757"/>
            <a:ext cx="477553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POZADÍ  PREZENTACE  Z  OBRÁZKU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36378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45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700"/>
                            </p:stCondLst>
                            <p:childTnLst>
                              <p:par>
                                <p:cTn id="3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950"/>
                            </p:stCondLst>
                            <p:childTnLst>
                              <p:par>
                                <p:cTn id="37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4950"/>
                            </p:stCondLst>
                            <p:childTnLst>
                              <p:par>
                                <p:cTn id="44" presetID="2" presetClass="entr" presetSubtype="2" fill="hold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9200"/>
                            </p:stCondLst>
                            <p:childTnLst>
                              <p:par>
                                <p:cTn id="4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9950"/>
                            </p:stCondLst>
                            <p:childTnLst>
                              <p:par>
                                <p:cTn id="5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700"/>
                            </p:stCondLst>
                            <p:childTnLst>
                              <p:par>
                                <p:cTn id="5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  <p:bldP spid="11" grpId="0"/>
      <p:bldP spid="13" grpId="0"/>
      <p:bldP spid="13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1718" y="116632"/>
            <a:ext cx="8934778" cy="600164"/>
          </a:xfrm>
          <a:prstGeom prst="rect">
            <a:avLst/>
          </a:prstGeom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300" b="1" dirty="0" smtClean="0">
                <a:ln w="317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lwe Bd CE" pitchFamily="18" charset="0"/>
              </a:rPr>
              <a:t>HLAVNÍ  ZÁSADY  PRO  VOLBU  TEXTURY :</a:t>
            </a:r>
            <a:endParaRPr lang="cs-CZ" sz="3300" b="1" dirty="0">
              <a:ln w="317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Belwe Bd CE" pitchFamily="18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07504" y="1013247"/>
            <a:ext cx="863643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❶</a:t>
            </a:r>
            <a:r>
              <a:rPr lang="cs-CZ" sz="3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Textura by měla být tzv. „bezešvá“</a:t>
            </a:r>
            <a:endParaRPr lang="cs-CZ" sz="3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623" y="2027018"/>
            <a:ext cx="1440160" cy="1440160"/>
          </a:xfrm>
          <a:prstGeom prst="rect">
            <a:avLst/>
          </a:prstGeom>
          <a:ln w="19050">
            <a:solidFill>
              <a:schemeClr val="accent6">
                <a:lumMod val="50000"/>
              </a:schemeClr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990169"/>
            <a:ext cx="7272808" cy="4682886"/>
          </a:xfrm>
          <a:prstGeom prst="rect">
            <a:avLst/>
          </a:prstGeom>
          <a:ln w="3175" cap="sq">
            <a:solidFill>
              <a:srgbClr val="C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990169"/>
            <a:ext cx="7272808" cy="4682886"/>
          </a:xfrm>
          <a:prstGeom prst="rect">
            <a:avLst/>
          </a:prstGeom>
          <a:ln w="3175" cap="sq">
            <a:solidFill>
              <a:srgbClr val="C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623" y="2001639"/>
            <a:ext cx="1440160" cy="2030996"/>
          </a:xfrm>
          <a:prstGeom prst="rect">
            <a:avLst/>
          </a:prstGeom>
          <a:ln w="19050">
            <a:solidFill>
              <a:schemeClr val="accent6">
                <a:lumMod val="50000"/>
              </a:schemeClr>
            </a:solidFill>
          </a:ln>
        </p:spPr>
      </p:pic>
      <p:sp>
        <p:nvSpPr>
          <p:cNvPr id="12" name="Obdélník 11"/>
          <p:cNvSpPr/>
          <p:nvPr/>
        </p:nvSpPr>
        <p:spPr>
          <a:xfrm>
            <a:off x="4358839" y="10757"/>
            <a:ext cx="477553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POZADÍ  PREZENTACE  Z  OBRÁZKU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000129"/>
            <a:ext cx="7272808" cy="4682886"/>
          </a:xfrm>
          <a:prstGeom prst="rect">
            <a:avLst/>
          </a:prstGeom>
          <a:ln w="3175" cap="sq">
            <a:solidFill>
              <a:srgbClr val="C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718" y="1992738"/>
            <a:ext cx="1103970" cy="993573"/>
          </a:xfrm>
          <a:prstGeom prst="rect">
            <a:avLst/>
          </a:prstGeom>
          <a:ln w="19050">
            <a:solidFill>
              <a:schemeClr val="accent6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954141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37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37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775"/>
                            </p:stCondLst>
                            <p:childTnLst>
                              <p:par>
                                <p:cTn id="2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725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3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3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4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4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xit" presetSubtype="32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53" presetClass="exit" presetSubtype="32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750"/>
                            </p:stCondLst>
                            <p:childTnLst>
                              <p:par>
                                <p:cTn id="5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3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3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4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4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4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8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3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000"/>
                            </p:stCondLst>
                            <p:childTnLst>
                              <p:par>
                                <p:cTn id="7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3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3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4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4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4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/>
      <p:bldP spid="12" grpId="0"/>
      <p:bldP spid="12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9</a:t>
            </a:fld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0" y="1052736"/>
            <a:ext cx="912310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❷ Textura by měla být světlá, nebo tmavá</a:t>
            </a:r>
            <a:endParaRPr lang="cs-CZ" sz="33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623" y="2027018"/>
            <a:ext cx="1440160" cy="1440160"/>
          </a:xfrm>
          <a:prstGeom prst="rect">
            <a:avLst/>
          </a:prstGeom>
          <a:ln w="19050">
            <a:solidFill>
              <a:schemeClr val="accent6">
                <a:lumMod val="50000"/>
              </a:schemeClr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5919" y="1990169"/>
            <a:ext cx="7024329" cy="468288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5919" y="1984084"/>
            <a:ext cx="7086449" cy="468288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466" y="2027018"/>
            <a:ext cx="1446315" cy="1440160"/>
          </a:xfrm>
          <a:prstGeom prst="rect">
            <a:avLst/>
          </a:prstGeom>
          <a:ln w="19050">
            <a:solidFill>
              <a:schemeClr val="accent6">
                <a:lumMod val="50000"/>
              </a:schemeClr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2033751" y="2747098"/>
            <a:ext cx="658866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452103"/>
                </a:solidFill>
                <a:latin typeface="Comic Sans MS" pitchFamily="66" charset="0"/>
              </a:rPr>
              <a:t>NA  TAKTO  VYTVOŘENÉM</a:t>
            </a:r>
          </a:p>
          <a:p>
            <a:pPr algn="ctr"/>
            <a:r>
              <a:rPr lang="cs-CZ" sz="3600" b="1" dirty="0" smtClean="0">
                <a:solidFill>
                  <a:srgbClr val="452103"/>
                </a:solidFill>
                <a:latin typeface="Comic Sans MS" pitchFamily="66" charset="0"/>
              </a:rPr>
              <a:t>SVĚTLÉM  POZADÍ  JE</a:t>
            </a:r>
          </a:p>
          <a:p>
            <a:pPr algn="ctr"/>
            <a:r>
              <a:rPr lang="cs-CZ" sz="3600" b="1" dirty="0" smtClean="0">
                <a:solidFill>
                  <a:srgbClr val="452103"/>
                </a:solidFill>
                <a:latin typeface="Comic Sans MS" pitchFamily="66" charset="0"/>
              </a:rPr>
              <a:t>VELMI  DOBŘE  ČITELNÝ</a:t>
            </a:r>
          </a:p>
          <a:p>
            <a:pPr algn="ctr"/>
            <a:r>
              <a:rPr lang="cs-CZ" sz="3600" b="1" dirty="0" smtClean="0">
                <a:solidFill>
                  <a:srgbClr val="452103"/>
                </a:solidFill>
                <a:latin typeface="Comic Sans MS" pitchFamily="66" charset="0"/>
              </a:rPr>
              <a:t>TMAVÝ  TEXT  </a:t>
            </a:r>
            <a:endParaRPr lang="cs-CZ" sz="3600" b="1" dirty="0">
              <a:solidFill>
                <a:srgbClr val="452103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33751" y="2747098"/>
            <a:ext cx="658866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66"/>
                </a:solidFill>
                <a:latin typeface="Comic Sans MS" pitchFamily="66" charset="0"/>
              </a:rPr>
              <a:t>NA  TAKTO  VYTVOŘENÉM</a:t>
            </a:r>
          </a:p>
          <a:p>
            <a:pPr algn="ctr"/>
            <a:r>
              <a:rPr lang="cs-CZ" sz="3600" b="1" dirty="0" smtClean="0">
                <a:solidFill>
                  <a:srgbClr val="FFFF66"/>
                </a:solidFill>
                <a:latin typeface="Comic Sans MS" pitchFamily="66" charset="0"/>
              </a:rPr>
              <a:t>TMAVÉM  POZADÍ  JE</a:t>
            </a:r>
          </a:p>
          <a:p>
            <a:pPr algn="ctr"/>
            <a:r>
              <a:rPr lang="cs-CZ" sz="3600" b="1" dirty="0" smtClean="0">
                <a:solidFill>
                  <a:srgbClr val="FFFF66"/>
                </a:solidFill>
                <a:latin typeface="Comic Sans MS" pitchFamily="66" charset="0"/>
              </a:rPr>
              <a:t>VELMI  DOBŘE  ČITELNÝ</a:t>
            </a:r>
          </a:p>
          <a:p>
            <a:pPr algn="ctr"/>
            <a:r>
              <a:rPr lang="cs-CZ" sz="3600" b="1" dirty="0" smtClean="0">
                <a:solidFill>
                  <a:srgbClr val="FFFF66"/>
                </a:solidFill>
                <a:latin typeface="Comic Sans MS" pitchFamily="66" charset="0"/>
              </a:rPr>
              <a:t>SVĚTLÝ  TEXT  </a:t>
            </a:r>
            <a:endParaRPr lang="cs-CZ" sz="3600" b="1" dirty="0">
              <a:solidFill>
                <a:srgbClr val="FFFF66"/>
              </a:solidFill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358839" y="10757"/>
            <a:ext cx="477553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POZADÍ  PREZENTACE  Z  OBRÁZKU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1718" y="116632"/>
            <a:ext cx="8934778" cy="600164"/>
          </a:xfrm>
          <a:prstGeom prst="rect">
            <a:avLst/>
          </a:prstGeom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300" b="1" dirty="0" smtClean="0">
                <a:ln w="317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lwe Bd CE" pitchFamily="18" charset="0"/>
              </a:rPr>
              <a:t>HLAVNÍ  ZÁSADY  PRO  VOLBU  TEXTURY :</a:t>
            </a:r>
            <a:endParaRPr lang="cs-CZ" sz="3300" b="1" dirty="0">
              <a:ln w="317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Belwe Bd 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8746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37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37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775"/>
                            </p:stCondLst>
                            <p:childTnLst>
                              <p:par>
                                <p:cTn id="2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875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3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3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4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4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1875"/>
                            </p:stCondLst>
                            <p:childTnLst>
                              <p:par>
                                <p:cTn id="43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5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0"/>
                            </p:stCondLst>
                            <p:childTnLst>
                              <p:par>
                                <p:cTn id="6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3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3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4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4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4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9000"/>
                            </p:stCondLst>
                            <p:childTnLst>
                              <p:par>
                                <p:cTn id="79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1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" grpId="0"/>
      <p:bldP spid="4" grpId="1"/>
      <p:bldP spid="12" grpId="0"/>
      <p:bldP spid="13" grpId="0"/>
      <p:bldP spid="13" grpId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10</a:t>
            </a:fld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7242" y="1052736"/>
            <a:ext cx="90192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❸ Typ následující textury je nevhodný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1086" y="1992671"/>
            <a:ext cx="7024329" cy="468288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126" y="2027018"/>
            <a:ext cx="1440160" cy="1440160"/>
          </a:xfrm>
          <a:prstGeom prst="rect">
            <a:avLst/>
          </a:prstGeom>
          <a:ln w="19050">
            <a:solidFill>
              <a:schemeClr val="accent6">
                <a:lumMod val="50000"/>
              </a:schemeClr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2002495" y="2747098"/>
            <a:ext cx="6651180" cy="26314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300" b="1" dirty="0" smtClean="0">
                <a:latin typeface="Comic Sans MS" pitchFamily="66" charset="0"/>
              </a:rPr>
              <a:t>NA  TAKTO  VYTVOŘENÉM</a:t>
            </a:r>
          </a:p>
          <a:p>
            <a:pPr algn="ctr"/>
            <a:r>
              <a:rPr lang="cs-CZ" sz="3300" b="1" dirty="0" smtClean="0">
                <a:latin typeface="Comic Sans MS" pitchFamily="66" charset="0"/>
              </a:rPr>
              <a:t>POZADÍ  JE  VELMI  ŠPATNĚ</a:t>
            </a:r>
          </a:p>
          <a:p>
            <a:pPr algn="ctr"/>
            <a:r>
              <a:rPr lang="cs-CZ" sz="3300" b="1" dirty="0" smtClean="0">
                <a:latin typeface="Comic Sans MS" pitchFamily="66" charset="0"/>
              </a:rPr>
              <a:t>ČITELNÝ  TMAVÝ  TEXT</a:t>
            </a:r>
          </a:p>
          <a:p>
            <a:pPr algn="ctr"/>
            <a:r>
              <a:rPr lang="cs-CZ" sz="3300" b="1" dirty="0" smtClean="0">
                <a:solidFill>
                  <a:schemeClr val="bg1">
                    <a:lumMod val="85000"/>
                  </a:schemeClr>
                </a:solidFill>
                <a:latin typeface="Comic Sans MS" pitchFamily="66" charset="0"/>
              </a:rPr>
              <a:t>STEJNĚ  ŠPATNĚ  JAKO</a:t>
            </a:r>
          </a:p>
          <a:p>
            <a:pPr algn="ctr"/>
            <a:r>
              <a:rPr lang="cs-CZ" sz="3300" b="1" dirty="0" smtClean="0">
                <a:solidFill>
                  <a:schemeClr val="bg1">
                    <a:lumMod val="85000"/>
                  </a:schemeClr>
                </a:solidFill>
                <a:latin typeface="Comic Sans MS" pitchFamily="66" charset="0"/>
              </a:rPr>
              <a:t>SVĚTLÝ  TEXT</a:t>
            </a:r>
            <a:endParaRPr lang="cs-CZ" sz="3300" b="1" dirty="0">
              <a:solidFill>
                <a:schemeClr val="bg1">
                  <a:lumMod val="8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358839" y="10757"/>
            <a:ext cx="477553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POZADÍ  PREZENTACE  Z  OBRÁZKU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1718" y="116632"/>
            <a:ext cx="8934778" cy="600164"/>
          </a:xfrm>
          <a:prstGeom prst="rect">
            <a:avLst/>
          </a:prstGeom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300" b="1" dirty="0" smtClean="0">
                <a:ln w="317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lwe Bd CE" pitchFamily="18" charset="0"/>
              </a:rPr>
              <a:t>HLAVNÍ  ZÁSADY  PRO  VOLBU  TEXTURY :</a:t>
            </a:r>
            <a:endParaRPr lang="cs-CZ" sz="3300" b="1" dirty="0">
              <a:ln w="317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Belwe Bd 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3923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37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37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775"/>
                            </p:stCondLst>
                            <p:childTnLst>
                              <p:par>
                                <p:cTn id="2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825"/>
                            </p:stCondLst>
                            <p:childTnLst>
                              <p:par>
                                <p:cTn id="32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3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3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3075"/>
                            </p:stCondLst>
                            <p:childTnLst>
                              <p:par>
                                <p:cTn id="44" presetID="38" presetClass="entr" presetSubtype="0" accel="50000" fill="hold" grpId="0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6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" grpId="0"/>
      <p:bldP spid="9" grpId="0"/>
      <p:bldP spid="9" grpId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31528" y="85527"/>
            <a:ext cx="6244851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POZADÍ  PREZENTACE  Z  OBRÁZKU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3656" y="1796401"/>
            <a:ext cx="783419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Která textura je nevhodná pro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tvorbu pozadí prezentace?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144003" y="3717465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771800" y="3717465"/>
            <a:ext cx="9300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506555" y="3717465"/>
            <a:ext cx="6912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36905" y="5489937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11</a:t>
            </a:fld>
            <a:endParaRPr lang="cs-CZ"/>
          </a:p>
        </p:txBody>
      </p:sp>
      <p:pic>
        <p:nvPicPr>
          <p:cNvPr id="4" name="Obrázek 3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882" y="3540823"/>
            <a:ext cx="1909917" cy="1909917"/>
          </a:xfrm>
          <a:prstGeom prst="rect">
            <a:avLst/>
          </a:prstGeom>
        </p:spPr>
      </p:pic>
      <p:pic>
        <p:nvPicPr>
          <p:cNvPr id="6" name="Obrázek 5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4955" y="3559981"/>
            <a:ext cx="1871599" cy="1871599"/>
          </a:xfrm>
          <a:prstGeom prst="rect">
            <a:avLst/>
          </a:prstGeom>
          <a:ln>
            <a:solidFill>
              <a:schemeClr val="accent3">
                <a:lumMod val="50000"/>
              </a:schemeClr>
            </a:solidFill>
          </a:ln>
        </p:spPr>
      </p:pic>
      <p:pic>
        <p:nvPicPr>
          <p:cNvPr id="8" name="Obrázek 7">
            <a:hlinkClick r:id="rId7" action="ppaction://hlinksldjump"/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1766" y="3540823"/>
            <a:ext cx="1808626" cy="187245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0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000"/>
                            </p:stCondLst>
                            <p:childTnLst>
                              <p:par>
                                <p:cTn id="4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7000"/>
                            </p:stCondLst>
                            <p:childTnLst>
                              <p:par>
                                <p:cTn id="5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31527" y="85527"/>
            <a:ext cx="6244851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POZADÍ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PREZENTACE  Z  OBRÁZKU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90691" y="1920895"/>
            <a:ext cx="6726521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Je možné jako texturu</a:t>
            </a:r>
          </a:p>
          <a:p>
            <a:pPr algn="ctr"/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pozadí použít klipart?</a:t>
            </a:r>
            <a:endParaRPr lang="cs-CZ" sz="4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107504" y="3573016"/>
            <a:ext cx="811337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60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ano, ale jen „bezešvý“</a:t>
            </a:r>
            <a:endParaRPr lang="cs-CZ" sz="60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27157" y="4653136"/>
            <a:ext cx="188865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60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ne</a:t>
            </a:r>
            <a:endParaRPr lang="cs-CZ" sz="60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071503" y="5752420"/>
            <a:ext cx="221246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60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ano</a:t>
            </a:r>
            <a:endParaRPr lang="cs-CZ" sz="60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23397" y="5489937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56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31528" y="85527"/>
            <a:ext cx="6244851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POZADÍ  PREZENTACE  Z  OBRÁZKU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3362" y="1803996"/>
            <a:ext cx="91573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 které z textur říkáme, že není „bezešvá“?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589129" y="2495720"/>
            <a:ext cx="7425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381765" y="4523931"/>
            <a:ext cx="7729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300411" y="2495720"/>
            <a:ext cx="6912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732240" y="6021288"/>
            <a:ext cx="235833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KLIKNI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13</a:t>
            </a:fld>
            <a:endParaRPr lang="cs-CZ"/>
          </a:p>
        </p:txBody>
      </p:sp>
      <p:pic>
        <p:nvPicPr>
          <p:cNvPr id="4" name="Obrázek 3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675912"/>
            <a:ext cx="1838849" cy="1827567"/>
          </a:xfrm>
          <a:prstGeom prst="rect">
            <a:avLst/>
          </a:prstGeom>
        </p:spPr>
      </p:pic>
      <p:pic>
        <p:nvPicPr>
          <p:cNvPr id="6" name="Obrázek 5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0489" y="4733603"/>
            <a:ext cx="1838849" cy="1838849"/>
          </a:xfrm>
          <a:prstGeom prst="rect">
            <a:avLst/>
          </a:prstGeom>
          <a:ln w="12700">
            <a:solidFill>
              <a:srgbClr val="FFC000"/>
            </a:solidFill>
          </a:ln>
        </p:spPr>
      </p:pic>
      <p:pic>
        <p:nvPicPr>
          <p:cNvPr id="8" name="Obrázek 7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8466" y="2670271"/>
            <a:ext cx="1838850" cy="1838850"/>
          </a:xfrm>
          <a:prstGeom prst="rect">
            <a:avLst/>
          </a:prstGeom>
          <a:ln>
            <a:solidFill>
              <a:srgbClr val="FFC000"/>
            </a:solidFill>
          </a:ln>
        </p:spPr>
      </p:pic>
    </p:spTree>
    <p:extLst>
      <p:ext uri="{BB962C8B-B14F-4D97-AF65-F5344CB8AC3E}">
        <p14:creationId xmlns:p14="http://schemas.microsoft.com/office/powerpoint/2010/main" val="2123531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000"/>
                            </p:stCondLst>
                            <p:childTnLst>
                              <p:par>
                                <p:cTn id="4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7000"/>
                            </p:stCondLst>
                            <p:childTnLst>
                              <p:par>
                                <p:cTn id="5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14500" y="571500"/>
            <a:ext cx="5715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145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25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0871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145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432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007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145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720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007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145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432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720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007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7" name="TextovéPole 19"/>
          <p:cNvSpPr txBox="1">
            <a:spLocks noChangeArrowheads="1"/>
          </p:cNvSpPr>
          <p:nvPr/>
        </p:nvSpPr>
        <p:spPr bwMode="auto">
          <a:xfrm>
            <a:off x="1071563" y="5715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2068" name="TextovéPole 20"/>
          <p:cNvSpPr txBox="1">
            <a:spLocks noChangeArrowheads="1"/>
          </p:cNvSpPr>
          <p:nvPr/>
        </p:nvSpPr>
        <p:spPr bwMode="auto">
          <a:xfrm>
            <a:off x="1071563" y="20002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2069" name="TextovéPole 21"/>
          <p:cNvSpPr txBox="1">
            <a:spLocks noChangeArrowheads="1"/>
          </p:cNvSpPr>
          <p:nvPr/>
        </p:nvSpPr>
        <p:spPr bwMode="auto">
          <a:xfrm>
            <a:off x="1071563" y="34290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2070" name="TextovéPole 22"/>
          <p:cNvSpPr txBox="1">
            <a:spLocks noChangeArrowheads="1"/>
          </p:cNvSpPr>
          <p:nvPr/>
        </p:nvSpPr>
        <p:spPr bwMode="auto">
          <a:xfrm>
            <a:off x="1071563" y="48577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2071" name="TextovéPole 23"/>
          <p:cNvSpPr txBox="1">
            <a:spLocks noChangeArrowheads="1"/>
          </p:cNvSpPr>
          <p:nvPr/>
        </p:nvSpPr>
        <p:spPr bwMode="auto">
          <a:xfrm>
            <a:off x="1692275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072" name="TextovéPole 24"/>
          <p:cNvSpPr txBox="1">
            <a:spLocks noChangeArrowheads="1"/>
          </p:cNvSpPr>
          <p:nvPr/>
        </p:nvSpPr>
        <p:spPr bwMode="auto">
          <a:xfrm>
            <a:off x="307181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073" name="TextovéPole 25"/>
          <p:cNvSpPr txBox="1">
            <a:spLocks noChangeArrowheads="1"/>
          </p:cNvSpPr>
          <p:nvPr/>
        </p:nvSpPr>
        <p:spPr bwMode="auto">
          <a:xfrm>
            <a:off x="4572000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074" name="TextovéPole 27"/>
          <p:cNvSpPr txBox="1">
            <a:spLocks noChangeArrowheads="1"/>
          </p:cNvSpPr>
          <p:nvPr/>
        </p:nvSpPr>
        <p:spPr bwMode="auto">
          <a:xfrm>
            <a:off x="597376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075" name="TextovéPole 28"/>
          <p:cNvSpPr txBox="1">
            <a:spLocks noChangeArrowheads="1"/>
          </p:cNvSpPr>
          <p:nvPr/>
        </p:nvSpPr>
        <p:spPr bwMode="auto">
          <a:xfrm>
            <a:off x="611560" y="6357938"/>
            <a:ext cx="82089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dkryj </a:t>
            </a: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jednotlivá 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okénka a uhodni, co je na obrázku.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5511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94148" y="0"/>
            <a:ext cx="625485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POZADÍ  PREZENTACE  Z  OBRÁZKU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63825" y="509771"/>
            <a:ext cx="84683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15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32048" y="1196752"/>
            <a:ext cx="810039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http://www.nvf.cz/profuturo/logo_esf.jpg</a:t>
            </a:r>
          </a:p>
          <a:p>
            <a:r>
              <a:rPr lang="cs-CZ" sz="1600" dirty="0" smtClean="0"/>
              <a:t>http://repeatingislands.files-wordpress.com/2009/06/eu-logo.jpg</a:t>
            </a:r>
          </a:p>
          <a:p>
            <a:r>
              <a:rPr lang="cs-CZ" sz="1600" dirty="0" smtClean="0"/>
              <a:t>http://www.teiresias.muni.cz/gifs/web/msmt-logo.gif</a:t>
            </a:r>
          </a:p>
          <a:p>
            <a:r>
              <a:rPr lang="cs-CZ" sz="1600" dirty="0" smtClean="0"/>
              <a:t>http://www.ucitelskyzpravodaj.cz/Portals/5/tema/Logo_OP_VK.jpg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static2.grsites.com/archive/textures/misc/misc101.jpg</a:t>
            </a:r>
          </a:p>
          <a:p>
            <a:r>
              <a:rPr lang="cs-CZ" sz="1600" dirty="0" smtClean="0"/>
              <a:t>http://static4.grsites.com/archive/textures/wood/wood001.jpg</a:t>
            </a:r>
            <a:endParaRPr lang="cs-CZ" sz="1600" dirty="0"/>
          </a:p>
          <a:p>
            <a:r>
              <a:rPr lang="cs-CZ" sz="1600" dirty="0" smtClean="0"/>
              <a:t>http://static1.grsites.com/archive/textures/multi/multi105.jpg</a:t>
            </a:r>
            <a:endParaRPr lang="cs-CZ" sz="1600" dirty="0"/>
          </a:p>
          <a:p>
            <a:r>
              <a:rPr lang="cs-CZ" sz="1600" dirty="0" smtClean="0"/>
              <a:t>http://static1.grsites.com/archive/textures/dblue/dblue027.jpg</a:t>
            </a:r>
            <a:endParaRPr lang="cs-CZ" sz="1600" dirty="0"/>
          </a:p>
          <a:p>
            <a:r>
              <a:rPr lang="cs-CZ" sz="1600" dirty="0" smtClean="0"/>
              <a:t>http://static1.grsites.com/archive/textures/lgren/lgren075.jpg</a:t>
            </a:r>
            <a:endParaRPr lang="cs-CZ" sz="1600" dirty="0"/>
          </a:p>
          <a:p>
            <a:r>
              <a:rPr lang="cs-CZ" sz="1600" dirty="0" smtClean="0"/>
              <a:t>http://static1.grsites.com/archive/textures/multi/multi066.jpg</a:t>
            </a:r>
            <a:endParaRPr lang="cs-CZ" sz="1600" dirty="0"/>
          </a:p>
          <a:p>
            <a:r>
              <a:rPr lang="cs-CZ" sz="1600" dirty="0"/>
              <a:t>http://</a:t>
            </a:r>
            <a:r>
              <a:rPr lang="cs-CZ" sz="1600" dirty="0" smtClean="0"/>
              <a:t>static1.grsites.com/archive/textures/multi/multi283.jpg 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static1.grsites.com/archive/textures/multi/multi330.jpg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static1.grsites.com/archive/textures/multi/multi370.jpg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office.microsoft.com/cs-cz/images/results.aspx?qu=palec#ai:MC900441321</a:t>
            </a:r>
            <a:r>
              <a:rPr lang="cs-CZ" sz="1600" dirty="0"/>
              <a:t>|</a:t>
            </a:r>
          </a:p>
          <a:p>
            <a:r>
              <a:rPr lang="cs-CZ" sz="1600" dirty="0"/>
              <a:t>http://office.microsoft.com/cs-cz/images/results.aspx?qu=aplaus&amp;origin=</a:t>
            </a:r>
          </a:p>
          <a:p>
            <a:r>
              <a:rPr lang="cs-CZ" sz="1600" dirty="0"/>
              <a:t>FX010132103#ai:MM900041090|</a:t>
            </a:r>
          </a:p>
          <a:p>
            <a:r>
              <a:rPr lang="cs-CZ" sz="1600" dirty="0"/>
              <a:t>http://www.freesound.org/samplesViewSingle.php?id=33658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upload.wikimedia.org/wikipedia/commons/2/2d/Creative.webcam.jpg</a:t>
            </a:r>
          </a:p>
          <a:p>
            <a:r>
              <a:rPr lang="cs-CZ" sz="1600" dirty="0"/>
              <a:t>http://www.freedigitalphotos.net/images/35801vgrdfm12t8.jpg</a:t>
            </a:r>
            <a:endParaRPr lang="cs-CZ" sz="1600" dirty="0" smtClean="0"/>
          </a:p>
          <a:p>
            <a:r>
              <a:rPr lang="cs-CZ" sz="1600" dirty="0"/>
              <a:t>http://</a:t>
            </a:r>
            <a:r>
              <a:rPr lang="cs-CZ" sz="1600" dirty="0" smtClean="0"/>
              <a:t>static1.grsites.com/archive/textures/misc/misc113.jpg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www.freedigitalphotos.net/images/9978plvm2lgeg4.jpg</a:t>
            </a:r>
            <a:endParaRPr lang="cs-CZ" sz="1600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397597" y="6455910"/>
            <a:ext cx="6400800" cy="40689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12263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1040" y="2204864"/>
            <a:ext cx="5043368" cy="1615827"/>
          </a:xfrm>
          <a:prstGeom prst="rect">
            <a:avLst/>
          </a:prstGeom>
          <a:noFill/>
          <a:effectLst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900" b="1" cap="none" spc="50" dirty="0" smtClean="0">
                <a:ln w="11430"/>
                <a:solidFill>
                  <a:srgbClr val="FFFF9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Brooklyn" pitchFamily="2" charset="0"/>
              </a:rPr>
              <a:t>KONEC</a:t>
            </a:r>
            <a:endParaRPr lang="cs-CZ" sz="9900" b="1" cap="none" spc="50" dirty="0">
              <a:ln w="11430"/>
              <a:solidFill>
                <a:srgbClr val="FFFF99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062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556792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17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9" y="4402497"/>
            <a:ext cx="1656184" cy="2462729"/>
          </a:xfrm>
          <a:prstGeom prst="rect">
            <a:avLst/>
          </a:prstGeom>
        </p:spPr>
      </p:pic>
      <p:pic>
        <p:nvPicPr>
          <p:cNvPr id="11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58" y="254546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8455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7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731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731"/>
                            </p:stCondLst>
                            <p:childTnLst>
                              <p:par>
                                <p:cTn id="2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473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462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962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38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showWhenStopped="0">
                <p:cTn id="39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556792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18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9" y="4402497"/>
            <a:ext cx="1656184" cy="2462729"/>
          </a:xfrm>
          <a:prstGeom prst="rect">
            <a:avLst/>
          </a:prstGeom>
        </p:spPr>
      </p:pic>
      <p:pic>
        <p:nvPicPr>
          <p:cNvPr id="10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58" y="254546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8455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7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731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731"/>
                            </p:stCondLst>
                            <p:childTnLst>
                              <p:par>
                                <p:cTn id="2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473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462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962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38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showWhenStopped="0">
                <p:cTn id="39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556792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19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9" y="4402497"/>
            <a:ext cx="1656184" cy="2462729"/>
          </a:xfrm>
          <a:prstGeom prst="rect">
            <a:avLst/>
          </a:prstGeom>
        </p:spPr>
      </p:pic>
      <p:pic>
        <p:nvPicPr>
          <p:cNvPr id="10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58" y="254546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8455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7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731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731"/>
                            </p:stCondLst>
                            <p:childTnLst>
                              <p:par>
                                <p:cTn id="2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473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462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962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38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showWhenStopped="0">
                <p:cTn id="39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20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9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550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21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9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550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22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9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550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B8CCE4"/>
      </a:hlink>
      <a:folHlink>
        <a:srgbClr val="B8CCE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2018</TotalTime>
  <Words>514</Words>
  <Application>Microsoft Office PowerPoint</Application>
  <PresentationFormat>Předvádění na obrazovce (4:3)</PresentationFormat>
  <Paragraphs>160</Paragraphs>
  <Slides>22</Slides>
  <Notes>1</Notes>
  <HiddenSlides>7</HiddenSlides>
  <MMClips>12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31" baseType="lpstr">
      <vt:lpstr>Arial</vt:lpstr>
      <vt:lpstr>Times New Roman,Bold</vt:lpstr>
      <vt:lpstr>Guanine</vt:lpstr>
      <vt:lpstr>Brooklyn</vt:lpstr>
      <vt:lpstr>Times New Roman</vt:lpstr>
      <vt:lpstr>Belwe Bd CE</vt:lpstr>
      <vt:lpstr>Comic Sans MS</vt:lpstr>
      <vt:lpstr>Calibri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165</cp:revision>
  <dcterms:created xsi:type="dcterms:W3CDTF">2011-05-01T03:53:33Z</dcterms:created>
  <dcterms:modified xsi:type="dcterms:W3CDTF">2011-08-25T15:57:35Z</dcterms:modified>
</cp:coreProperties>
</file>