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6"/>
  </p:notesMasterIdLst>
  <p:sldIdLst>
    <p:sldId id="290" r:id="rId2"/>
    <p:sldId id="256" r:id="rId3"/>
    <p:sldId id="257" r:id="rId4"/>
    <p:sldId id="275" r:id="rId5"/>
    <p:sldId id="273" r:id="rId6"/>
    <p:sldId id="274" r:id="rId7"/>
    <p:sldId id="276" r:id="rId8"/>
    <p:sldId id="277" r:id="rId9"/>
    <p:sldId id="278" r:id="rId10"/>
    <p:sldId id="279" r:id="rId11"/>
    <p:sldId id="281" r:id="rId12"/>
    <p:sldId id="280" r:id="rId13"/>
    <p:sldId id="263" r:id="rId14"/>
    <p:sldId id="266" r:id="rId15"/>
    <p:sldId id="269" r:id="rId16"/>
    <p:sldId id="289" r:id="rId17"/>
    <p:sldId id="282" r:id="rId18"/>
    <p:sldId id="292" r:id="rId19"/>
    <p:sldId id="283" r:id="rId20"/>
    <p:sldId id="284" r:id="rId21"/>
    <p:sldId id="285" r:id="rId22"/>
    <p:sldId id="286" r:id="rId23"/>
    <p:sldId id="287" r:id="rId24"/>
    <p:sldId id="288" r:id="rId25"/>
  </p:sldIdLst>
  <p:sldSz cx="9144000" cy="6858000" type="screen4x3"/>
  <p:notesSz cx="6858000" cy="9144000"/>
  <p:embeddedFontLst>
    <p:embeddedFont>
      <p:font typeface="Guanine" pitchFamily="2" charset="-18"/>
      <p:regular r:id="rId27"/>
    </p:embeddedFont>
    <p:embeddedFont>
      <p:font typeface="Brooklyn" pitchFamily="2" charset="0"/>
      <p:regular r:id="rId28"/>
      <p:bold r:id="rId29"/>
    </p:embeddedFont>
    <p:embeddedFont>
      <p:font typeface="Comic Sans MS" pitchFamily="66" charset="0"/>
      <p:regular r:id="rId30"/>
      <p:bold r:id="rId31"/>
    </p:embeddedFont>
    <p:embeddedFont>
      <p:font typeface="Calibri" pitchFamily="34" charset="0"/>
      <p:regular r:id="rId32"/>
      <p:bold r:id="rId33"/>
      <p:italic r:id="rId34"/>
      <p:boldItalic r:id="rId35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4D2403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1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7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0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25.8.2011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6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25.8.2011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4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CC"/>
            </a:gs>
            <a:gs pos="10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CAE-D287-4CD6-BCC0-5E53A6EEFE74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22.xml"/><Relationship Id="rId4" Type="http://schemas.openxmlformats.org/officeDocument/2006/relationships/slide" Target="slide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slide" Target="slide20.xml"/><Relationship Id="rId4" Type="http://schemas.openxmlformats.org/officeDocument/2006/relationships/slide" Target="slide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7.jpg"/><Relationship Id="rId4" Type="http://schemas.openxmlformats.org/officeDocument/2006/relationships/slide" Target="slide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2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31.GIF"/><Relationship Id="rId5" Type="http://schemas.openxmlformats.org/officeDocument/2006/relationships/image" Target="../media/image30.png"/><Relationship Id="rId4" Type="http://schemas.openxmlformats.org/officeDocument/2006/relationships/slide" Target="slide1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2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31.GIF"/><Relationship Id="rId5" Type="http://schemas.openxmlformats.org/officeDocument/2006/relationships/image" Target="../media/image30.png"/><Relationship Id="rId4" Type="http://schemas.openxmlformats.org/officeDocument/2006/relationships/slide" Target="slide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2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31.GIF"/><Relationship Id="rId5" Type="http://schemas.openxmlformats.org/officeDocument/2006/relationships/image" Target="../media/image30.png"/><Relationship Id="rId4" Type="http://schemas.openxmlformats.org/officeDocument/2006/relationships/slide" Target="slide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3.PNG"/><Relationship Id="rId5" Type="http://schemas.openxmlformats.org/officeDocument/2006/relationships/slide" Target="slide13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3.PNG"/><Relationship Id="rId5" Type="http://schemas.openxmlformats.org/officeDocument/2006/relationships/slide" Target="slide14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3.PNG"/><Relationship Id="rId5" Type="http://schemas.openxmlformats.org/officeDocument/2006/relationships/slide" Target="slide15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983072"/>
              </p:ext>
            </p:extLst>
          </p:nvPr>
        </p:nvGraphicFramePr>
        <p:xfrm>
          <a:off x="107504" y="4941168"/>
          <a:ext cx="8928992" cy="1814672"/>
        </p:xfrm>
        <a:graphic>
          <a:graphicData uri="http://schemas.openxmlformats.org/drawingml/2006/table">
            <a:tbl>
              <a:tblPr>
                <a:solidFill>
                  <a:srgbClr val="FFFFE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160240"/>
                <a:gridCol w="6768752"/>
              </a:tblGrid>
              <a:tr h="327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latin typeface="+mn-lt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Informatika 9. ročník (volitelný předmět)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VY_32_INOVACE_10_Tvorba prezentací - PowerPoint –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– </a:t>
                      </a:r>
                      <a:r>
                        <a:rPr lang="pt-BR" sz="1900" b="1" dirty="0" smtClean="0">
                          <a:latin typeface="+mn-lt"/>
                          <a:ea typeface="Calibri"/>
                          <a:cs typeface="Times New Roman"/>
                        </a:rPr>
                        <a:t>Vložení </a:t>
                      </a:r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tabulek a grafů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Mgr. Ladislav Králíček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898" y="1424065"/>
            <a:ext cx="3438295" cy="343829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36" y="116632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8" y="128194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36" y="116632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68" y="116632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602316" y="1124744"/>
            <a:ext cx="4067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3175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INVESTICE  DO  ROZVOJE  VZDĚLÁVÁNÍ</a:t>
            </a:r>
            <a:endParaRPr lang="cs-CZ" b="1" spc="50" dirty="0">
              <a:ln w="3175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703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42214" y="1412776"/>
            <a:ext cx="8259570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VLOŽENÍ  TABULKY</a:t>
            </a:r>
          </a:p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A  GRAFU</a:t>
            </a:r>
            <a:endParaRPr lang="cs-CZ" sz="60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Brooklyn" pitchFamily="2" charset="0"/>
            </a:endParaRPr>
          </a:p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DO  PREZENTACE</a:t>
            </a:r>
            <a:endParaRPr lang="cs-CZ" sz="60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Brooklyn" pitchFamily="2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01208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312770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01208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301208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367643" y="52399"/>
            <a:ext cx="6372709" cy="6402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POWERPOINT</a:t>
            </a:r>
            <a:endParaRPr lang="cs-CZ" sz="88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3131840" y="6342872"/>
            <a:ext cx="3960440" cy="4068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39" y="6343187"/>
            <a:ext cx="391018" cy="391018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6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-1" y="272842"/>
            <a:ext cx="83164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① Klikneme na záložku Vložení 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036" y="3231196"/>
            <a:ext cx="90954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②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 otevřené liště zvolíme Tabulka :</a:t>
            </a:r>
            <a:endParaRPr lang="cs-CZ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2736"/>
            <a:ext cx="9073008" cy="194421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8" y="4000034"/>
            <a:ext cx="9060515" cy="180523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52" y="4264726"/>
            <a:ext cx="1584176" cy="2526119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Obdélník 11"/>
          <p:cNvSpPr/>
          <p:nvPr/>
        </p:nvSpPr>
        <p:spPr>
          <a:xfrm>
            <a:off x="6470699" y="10757"/>
            <a:ext cx="266367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TABULKY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944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5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5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44921"/>
            <a:ext cx="49035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③ Určíme počet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řádků a sloupců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tabulky: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3571335"/>
            <a:ext cx="91085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④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Vloženou tabulku lze libovolně upravit pomocí </a:t>
            </a:r>
            <a:r>
              <a:rPr lang="cs-CZ" sz="3400" b="1" dirty="0" smtClean="0">
                <a:ln w="9525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Nástroje tabulky-Návrh 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</a:t>
            </a:r>
            <a:endParaRPr lang="cs-CZ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570" y="423084"/>
            <a:ext cx="4060917" cy="6822340"/>
          </a:xfrm>
          <a:prstGeom prst="rect">
            <a:avLst/>
          </a:prstGeom>
          <a:ln w="19050">
            <a:solidFill>
              <a:schemeClr val="accent5">
                <a:lumMod val="75000"/>
              </a:schemeClr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173" y="4180079"/>
            <a:ext cx="1557331" cy="545065"/>
          </a:xfrm>
          <a:prstGeom prst="rect">
            <a:avLst/>
          </a:prstGeom>
          <a:ln w="6350">
            <a:solidFill>
              <a:srgbClr val="C00000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97152"/>
            <a:ext cx="17591561" cy="2016224"/>
          </a:xfrm>
          <a:prstGeom prst="rect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</p:pic>
      <p:sp>
        <p:nvSpPr>
          <p:cNvPr id="10" name="Obdélník 9"/>
          <p:cNvSpPr/>
          <p:nvPr/>
        </p:nvSpPr>
        <p:spPr>
          <a:xfrm>
            <a:off x="6470699" y="10757"/>
            <a:ext cx="266367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TABULKY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400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100"/>
                            </p:stCondLst>
                            <p:childTnLst>
                              <p:par>
                                <p:cTn id="31" presetID="42" presetClass="path" presetSubtype="0" accel="50000" decel="50000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animMotion origin="layout" path="M -4.72222E-6 2.22222E-6 L -0.00138 -0.60903 " pathEditMode="relative" rAng="0" ptsTypes="AA">
                                      <p:cBhvr>
                                        <p:cTn id="32" dur="1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3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35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350"/>
                            </p:stCondLst>
                            <p:childTnLst>
                              <p:par>
                                <p:cTn id="54" presetID="35" presetClass="path" presetSubtype="0" accel="50000" decel="50000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animMotion origin="layout" path="M -1.11111E-6 -4.68085E-6 L -1.02483 -4.68085E-6 " pathEditMode="relative" rAng="0" ptsTypes="AA">
                                      <p:cBhvr>
                                        <p:cTn id="55" dur="1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0" grpId="0"/>
      <p:bldP spid="1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5496" y="119534"/>
            <a:ext cx="8928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⑤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Tabulku lze také upravit pomocí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cs-CZ" sz="3600" b="1" dirty="0" smtClean="0">
                <a:ln w="1270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mic Sans MS" pitchFamily="66" charset="0"/>
              </a:rPr>
              <a:t>Nástroje tabulky-Rozložení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839" y="692696"/>
            <a:ext cx="1757665" cy="647561"/>
          </a:xfrm>
          <a:prstGeom prst="rect">
            <a:avLst/>
          </a:prstGeom>
          <a:ln w="6350">
            <a:solidFill>
              <a:srgbClr val="C00000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96" y="1340257"/>
            <a:ext cx="25468740" cy="2583036"/>
          </a:xfrm>
          <a:prstGeom prst="rect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</p:pic>
      <p:sp>
        <p:nvSpPr>
          <p:cNvPr id="10" name="TextovéPole 9"/>
          <p:cNvSpPr txBox="1"/>
          <p:nvPr/>
        </p:nvSpPr>
        <p:spPr>
          <a:xfrm>
            <a:off x="345620" y="3933056"/>
            <a:ext cx="85403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Úprava tabulky a jejích buněk se řídí téměř stejnými pravidly a postupy jako</a:t>
            </a:r>
          </a:p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 každém tabulkovém editoru: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9080" y="5477743"/>
            <a:ext cx="8928992" cy="61555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TEXT ( druh písma, velikost, podtržení, barva, ... ) </a:t>
            </a:r>
            <a:endParaRPr lang="cs-CZ" sz="34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19079" y="6125815"/>
            <a:ext cx="8928992" cy="61555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BUŇKA ( zarovnání písma, ohraničení, barva, ... ) </a:t>
            </a:r>
            <a:endParaRPr lang="cs-CZ" sz="34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70699" y="10757"/>
            <a:ext cx="266367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TABULKY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291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1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4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400"/>
                            </p:stCondLst>
                            <p:childTnLst>
                              <p:par>
                                <p:cTn id="36" presetID="35" presetClass="path" presetSubtype="0" accel="50000" decel="5000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8.33333E-7 9.25069E-9 L -1.83594 0.00093 " pathEditMode="relative" rAng="0" ptsTypes="AA">
                                      <p:cBhvr>
                                        <p:cTn id="37" dur="1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06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900"/>
                            </p:stCondLst>
                            <p:childTnLst>
                              <p:par>
                                <p:cTn id="4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200"/>
                            </p:stCondLst>
                            <p:childTnLst>
                              <p:par>
                                <p:cTn id="5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3" grpId="0" animBg="1"/>
      <p:bldP spid="11" grpId="0" animBg="1"/>
      <p:bldP spid="12" grpId="0"/>
      <p:bldP spid="1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16632"/>
            <a:ext cx="3816424" cy="584775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Ukázky tabulek: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17724"/>
            <a:ext cx="8544270" cy="303135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89028"/>
            <a:ext cx="8544270" cy="1892300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6470699" y="10757"/>
            <a:ext cx="266367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TABULKY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756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3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300"/>
                            </p:stCondLst>
                            <p:childTnLst>
                              <p:par>
                                <p:cTn id="3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5496" y="406405"/>
            <a:ext cx="8710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① Klikneme na záložku Vložení :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496" y="3492297"/>
            <a:ext cx="79516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② V otevřené liště zvolíme Graf :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7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96752"/>
            <a:ext cx="8954859" cy="191363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288067"/>
            <a:ext cx="8954859" cy="202125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517" y="4508734"/>
            <a:ext cx="1728192" cy="2278652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Obdélník 11"/>
          <p:cNvSpPr/>
          <p:nvPr/>
        </p:nvSpPr>
        <p:spPr>
          <a:xfrm>
            <a:off x="6733463" y="10757"/>
            <a:ext cx="24009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GRAFU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318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3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2" grpId="0"/>
      <p:bldP spid="1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5496" y="332656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oklyn" pitchFamily="2" charset="0"/>
              </a:rPr>
              <a:t>③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Vybereme druh grafu 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8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69550"/>
            <a:ext cx="7848872" cy="546008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Obdélník 5"/>
          <p:cNvSpPr/>
          <p:nvPr/>
        </p:nvSpPr>
        <p:spPr>
          <a:xfrm>
            <a:off x="6733463" y="10757"/>
            <a:ext cx="24009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GRAFU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479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4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44624"/>
            <a:ext cx="9119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④ Otevře se také tabulkový editor Excel :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9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7" y="764704"/>
            <a:ext cx="9055968" cy="489654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" name="TextovéPole 1"/>
          <p:cNvSpPr txBox="1"/>
          <p:nvPr/>
        </p:nvSpPr>
        <p:spPr>
          <a:xfrm>
            <a:off x="14277" y="5802771"/>
            <a:ext cx="9116805" cy="8925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500" b="1" spc="50" dirty="0" smtClean="0">
                <a:ln w="11430"/>
                <a:gradFill flip="none" rotWithShape="1">
                  <a:gsLst>
                    <a:gs pos="0">
                      <a:schemeClr val="accent3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3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3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 Excelu zadáme data i formát tabulky, v PowerPointu</a:t>
            </a:r>
          </a:p>
          <a:p>
            <a:pPr algn="ctr"/>
            <a:r>
              <a:rPr lang="cs-CZ" sz="2500" b="1" spc="50" dirty="0" smtClean="0">
                <a:ln w="11430"/>
                <a:gradFill flip="none" rotWithShape="1">
                  <a:gsLst>
                    <a:gs pos="0">
                      <a:schemeClr val="accent3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3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3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se současně tvoří graf náležící této tabulce.</a:t>
            </a:r>
            <a:endParaRPr lang="cs-CZ" sz="2500" b="1" spc="50" dirty="0">
              <a:ln w="11430"/>
              <a:gradFill flip="none" rotWithShape="1">
                <a:gsLst>
                  <a:gs pos="0">
                    <a:schemeClr val="accent3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50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33463" y="10757"/>
            <a:ext cx="24009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GRAFU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363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650"/>
                            </p:stCondLst>
                            <p:childTnLst>
                              <p:par>
                                <p:cTn id="3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0" grpId="0"/>
      <p:bldP spid="1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5496" y="10757"/>
            <a:ext cx="7748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⑤ Ke grafu je možné z Excelu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přidat i příslušnou tabulku: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10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97730"/>
            <a:ext cx="7488832" cy="4234136"/>
          </a:xfrm>
          <a:prstGeom prst="rect">
            <a:avLst/>
          </a:prstGeom>
          <a:ln w="12700">
            <a:solidFill>
              <a:srgbClr val="0070C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678350"/>
              </p:ext>
            </p:extLst>
          </p:nvPr>
        </p:nvGraphicFramePr>
        <p:xfrm>
          <a:off x="517848" y="5502015"/>
          <a:ext cx="8064896" cy="1224138"/>
        </p:xfrm>
        <a:graphic>
          <a:graphicData uri="http://schemas.openxmlformats.org/drawingml/2006/table">
            <a:tbl>
              <a:tblPr firstRow="1" firstCol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{2A488322-F2BA-4B5B-9748-0D474271808F}</a:tableStyleId>
              </a:tblPr>
              <a:tblGrid>
                <a:gridCol w="1584176"/>
                <a:gridCol w="1296144"/>
                <a:gridCol w="1296144"/>
                <a:gridCol w="1296144"/>
                <a:gridCol w="1296144"/>
                <a:gridCol w="1296144"/>
              </a:tblGrid>
              <a:tr h="40804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2010/2011</a:t>
                      </a:r>
                      <a:endParaRPr lang="cs-CZ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endParaRPr lang="cs-CZ" sz="24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240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Čj</a:t>
                      </a:r>
                      <a:endParaRPr lang="cs-CZ" sz="24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240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Aj</a:t>
                      </a:r>
                      <a:endParaRPr lang="cs-CZ" sz="24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240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</a:t>
                      </a:r>
                      <a:endParaRPr lang="cs-CZ" sz="24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240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endParaRPr lang="cs-CZ" sz="24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2403"/>
                    </a:solidFill>
                  </a:tcPr>
                </a:tc>
              </a:tr>
              <a:tr h="40804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9. A</a:t>
                      </a:r>
                      <a:endParaRPr lang="cs-CZ" sz="24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240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i="1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2,3</a:t>
                      </a:r>
                      <a:endParaRPr lang="cs-CZ" sz="2400" b="1" i="1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i="1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2,6</a:t>
                      </a:r>
                      <a:endParaRPr lang="cs-CZ" sz="2400" b="1" i="1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i="1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1,8</a:t>
                      </a:r>
                      <a:endParaRPr lang="cs-CZ" sz="2400" b="1" i="1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i="1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1,6</a:t>
                      </a:r>
                      <a:endParaRPr lang="cs-CZ" sz="2400" b="1" i="1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i="1" u="none" strike="noStrike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1,9</a:t>
                      </a:r>
                      <a:endParaRPr lang="cs-CZ" sz="2400" b="1" i="1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04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9. B</a:t>
                      </a:r>
                      <a:endParaRPr lang="cs-CZ" sz="24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240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i="1" u="none" strike="noStrike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2,6</a:t>
                      </a:r>
                      <a:endParaRPr lang="cs-CZ" sz="2400" b="1" i="1" u="none" strike="noStrike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i="1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2,1</a:t>
                      </a:r>
                      <a:endParaRPr lang="cs-CZ" sz="2400" b="1" i="1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i="1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1,6</a:t>
                      </a:r>
                      <a:endParaRPr lang="cs-CZ" sz="2400" b="1" i="1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i="1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1,5</a:t>
                      </a:r>
                      <a:endParaRPr lang="cs-CZ" sz="2400" b="1" i="1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i="1" u="none" strike="noStrike" dirty="0">
                          <a:ln>
                            <a:solidFill>
                              <a:schemeClr val="tx1"/>
                            </a:solidFill>
                          </a:ln>
                          <a:effectLst/>
                        </a:rPr>
                        <a:t>1,4</a:t>
                      </a:r>
                      <a:endParaRPr lang="cs-CZ" sz="2400" b="1" i="1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6733463" y="10757"/>
            <a:ext cx="24009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GRAFU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160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8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3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9686" y="262389"/>
            <a:ext cx="9124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⑥ Každý graf lze upravit přes </a:t>
            </a:r>
            <a:r>
              <a:rPr lang="cs-CZ" sz="3600" b="1" dirty="0" smtClean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Nástroje  grafu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11</a:t>
            </a:fld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56590" y="1412776"/>
            <a:ext cx="1918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Návrh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218904"/>
            <a:ext cx="20067559" cy="180000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11" name="Obdélník 10"/>
          <p:cNvSpPr/>
          <p:nvPr/>
        </p:nvSpPr>
        <p:spPr>
          <a:xfrm>
            <a:off x="351982" y="3561605"/>
            <a:ext cx="28897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Rozložení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091241"/>
            <a:ext cx="15056756" cy="180000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13" name="Obdélník 12"/>
          <p:cNvSpPr/>
          <p:nvPr/>
        </p:nvSpPr>
        <p:spPr>
          <a:xfrm>
            <a:off x="356590" y="5488965"/>
            <a:ext cx="22504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Formát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404" y="4986784"/>
            <a:ext cx="19370270" cy="180000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15" name="Obdélník 14"/>
          <p:cNvSpPr/>
          <p:nvPr/>
        </p:nvSpPr>
        <p:spPr>
          <a:xfrm>
            <a:off x="6733463" y="10757"/>
            <a:ext cx="24009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GRAFU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297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5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750"/>
                            </p:stCondLst>
                            <p:childTnLst>
                              <p:par>
                                <p:cTn id="32" presetID="5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250"/>
                            </p:stCondLst>
                            <p:childTnLst>
                              <p:par>
                                <p:cTn id="38" presetID="42" presetClass="path" presetSubtype="0" accel="12000" decel="88000" fill="remove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2.5E-6 2.22222E-6 L -1.46736 -0.00857 " pathEditMode="relative" rAng="0" ptsTypes="AA">
                                      <p:cBhvr>
                                        <p:cTn id="39" dur="2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368" y="-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300"/>
                            </p:stCondLst>
                            <p:childTnLst>
                              <p:par>
                                <p:cTn id="55" presetID="42" presetClass="path" presetSubtype="0" accel="50000" decel="50000" fill="remove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2.22222E-6 -4.44444E-6 L -1.02795 0.00209 " pathEditMode="relative" rAng="0" ptsTypes="AA">
                                      <p:cBhvr>
                                        <p:cTn id="56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406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5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42" presetClass="path" presetSubtype="0" accel="12000" decel="88000" fill="remove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1.11111E-6 -3.33333E-6 L -1.44392 -0.00139 " pathEditMode="relative" rAng="0" ptsTypes="AA">
                                      <p:cBhvr>
                                        <p:cTn id="73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0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1" grpId="0"/>
      <p:bldP spid="13" grpId="0"/>
      <p:bldP spid="15" grpId="0"/>
      <p:bldP spid="1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52127" y="116632"/>
            <a:ext cx="4363889" cy="584775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UKÁZKY  GRAFŮ :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12</a:t>
            </a:fld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34" y="880946"/>
            <a:ext cx="3601077" cy="2784833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066" y="906640"/>
            <a:ext cx="4353862" cy="2762385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39" y="3866495"/>
            <a:ext cx="4564058" cy="2911869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10" name="Obdélník 9"/>
          <p:cNvSpPr/>
          <p:nvPr/>
        </p:nvSpPr>
        <p:spPr>
          <a:xfrm>
            <a:off x="6733463" y="10757"/>
            <a:ext cx="24009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GRAFU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7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1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8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850"/>
                            </p:stCondLst>
                            <p:childTnLst>
                              <p:par>
                                <p:cTn id="3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5931" y="85527"/>
            <a:ext cx="8496044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TABULKY  A  GRAFU  DO  PREZENTACE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7" y="1988840"/>
            <a:ext cx="73677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Kdy lze změnit typ grafu?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467544" y="2924944"/>
            <a:ext cx="34243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kdykoliv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5361" y="4089846"/>
            <a:ext cx="82071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jen na konci tvorby grafu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999916" y="5313982"/>
            <a:ext cx="25639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nikdy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23397" y="5517232"/>
            <a:ext cx="24500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3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6239" y="85527"/>
            <a:ext cx="8595430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TABULKY  A  GRAFU  DO  PREZENTACE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6239" y="1815675"/>
            <a:ext cx="6069290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 znamená v </a:t>
            </a:r>
            <a:r>
              <a:rPr lang="cs-CZ" sz="3800" b="1" dirty="0" smtClean="0">
                <a:ln w="3175"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Nástrojích</a:t>
            </a:r>
          </a:p>
          <a:p>
            <a:r>
              <a:rPr lang="cs-CZ" sz="3800" b="1" dirty="0" smtClean="0">
                <a:ln w="3175"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tabulky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tato ikona?</a:t>
            </a:r>
            <a:endParaRPr lang="cs-CZ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1437264" y="3501008"/>
            <a:ext cx="52949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Rozdělit buňky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64768" y="4653136"/>
            <a:ext cx="49616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Sloučit buňky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23528" y="5793964"/>
            <a:ext cx="57449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914400" indent="-914400">
              <a:buAutoNum type="alphaLcParenR" startAt="3"/>
            </a:pP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Odstranit buňky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709662" y="5489937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14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392" y="1880105"/>
            <a:ext cx="1397000" cy="132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56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5631" y="0"/>
            <a:ext cx="8595431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 TABULKY  A  GRAFU  DO  PREZENTACE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1628800"/>
            <a:ext cx="391643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Která popiska ikony nepatří žádné z ikon?</a:t>
            </a:r>
            <a:endParaRPr lang="cs-CZ" sz="4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2696066" y="3739610"/>
            <a:ext cx="36092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Legenda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604674" y="4752471"/>
            <a:ext cx="46235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Název grafu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5536" y="5675801"/>
            <a:ext cx="36423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914400" indent="-914400">
              <a:buAutoNum type="alphaLcParenR" startAt="3"/>
            </a:pP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Názvy os</a:t>
            </a:r>
            <a:endParaRPr lang="cs-CZ" sz="5400" b="1" cap="none" spc="0" dirty="0" smtClean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732240" y="6043935"/>
            <a:ext cx="23583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KLIKNI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15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162" y="1796089"/>
            <a:ext cx="4660900" cy="1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5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145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432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00992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5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432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07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145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007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145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432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720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007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7" name="TextovéPole 19"/>
          <p:cNvSpPr txBox="1">
            <a:spLocks noChangeArrowheads="1"/>
          </p:cNvSpPr>
          <p:nvPr/>
        </p:nvSpPr>
        <p:spPr bwMode="auto">
          <a:xfrm>
            <a:off x="1071563" y="5715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2068" name="TextovéPole 20"/>
          <p:cNvSpPr txBox="1">
            <a:spLocks noChangeArrowheads="1"/>
          </p:cNvSpPr>
          <p:nvPr/>
        </p:nvSpPr>
        <p:spPr bwMode="auto">
          <a:xfrm>
            <a:off x="1071563" y="20002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2069" name="TextovéPole 21"/>
          <p:cNvSpPr txBox="1">
            <a:spLocks noChangeArrowheads="1"/>
          </p:cNvSpPr>
          <p:nvPr/>
        </p:nvSpPr>
        <p:spPr bwMode="auto">
          <a:xfrm>
            <a:off x="1071563" y="34290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2070" name="TextovéPole 22"/>
          <p:cNvSpPr txBox="1">
            <a:spLocks noChangeArrowheads="1"/>
          </p:cNvSpPr>
          <p:nvPr/>
        </p:nvSpPr>
        <p:spPr bwMode="auto">
          <a:xfrm>
            <a:off x="1071563" y="48577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2071" name="TextovéPole 23"/>
          <p:cNvSpPr txBox="1">
            <a:spLocks noChangeArrowheads="1"/>
          </p:cNvSpPr>
          <p:nvPr/>
        </p:nvSpPr>
        <p:spPr bwMode="auto">
          <a:xfrm>
            <a:off x="1692275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72" name="TextovéPole 24"/>
          <p:cNvSpPr txBox="1">
            <a:spLocks noChangeArrowheads="1"/>
          </p:cNvSpPr>
          <p:nvPr/>
        </p:nvSpPr>
        <p:spPr bwMode="auto">
          <a:xfrm>
            <a:off x="307181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73" name="TextovéPole 25"/>
          <p:cNvSpPr txBox="1">
            <a:spLocks noChangeArrowheads="1"/>
          </p:cNvSpPr>
          <p:nvPr/>
        </p:nvSpPr>
        <p:spPr bwMode="auto">
          <a:xfrm>
            <a:off x="4572000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74" name="TextovéPole 27"/>
          <p:cNvSpPr txBox="1">
            <a:spLocks noChangeArrowheads="1"/>
          </p:cNvSpPr>
          <p:nvPr/>
        </p:nvSpPr>
        <p:spPr bwMode="auto">
          <a:xfrm>
            <a:off x="597376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075" name="TextovéPole 28"/>
          <p:cNvSpPr txBox="1">
            <a:spLocks noChangeArrowheads="1"/>
          </p:cNvSpPr>
          <p:nvPr/>
        </p:nvSpPr>
        <p:spPr bwMode="auto">
          <a:xfrm>
            <a:off x="611560" y="6357938"/>
            <a:ext cx="8208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dkryj </a:t>
            </a:r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jednotlivá 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okénka a uhodni, co je na obrázku.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30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0"/>
            <a:ext cx="85954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 TABULKY  A  GRAFU  DO  PREZENTACE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63825" y="980728"/>
            <a:ext cx="8468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17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8507" y="1916832"/>
            <a:ext cx="891455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http://www.nvf.cz/profuturo/logo_esf.jpg</a:t>
            </a:r>
          </a:p>
          <a:p>
            <a:r>
              <a:rPr lang="cs-CZ" dirty="0" smtClean="0"/>
              <a:t>http://repeatingislands.files-wordpress.com/2009/06/eu-logo.jpg</a:t>
            </a:r>
          </a:p>
          <a:p>
            <a:r>
              <a:rPr lang="cs-CZ" dirty="0" smtClean="0"/>
              <a:t>http://www.teiresias.muni.cz/gifs/web/msmt-logo.gif</a:t>
            </a:r>
          </a:p>
          <a:p>
            <a:r>
              <a:rPr lang="cs-CZ" dirty="0" smtClean="0"/>
              <a:t>http://www.ucitelskyzpravodaj.cz/Portals/5/tema/Logo_OP_VK.jpg</a:t>
            </a:r>
          </a:p>
          <a:p>
            <a:r>
              <a:rPr lang="cs-CZ" dirty="0"/>
              <a:t>http://office.microsoft.com/cs-cz/images/results.aspx?qu=palec#ai:MC900441321|</a:t>
            </a:r>
          </a:p>
          <a:p>
            <a:r>
              <a:rPr lang="cs-CZ" dirty="0"/>
              <a:t>http://office.microsoft.com/cs-cz/images/results.aspx?qu=aplaus&amp;origin=</a:t>
            </a:r>
          </a:p>
          <a:p>
            <a:r>
              <a:rPr lang="cs-CZ" dirty="0"/>
              <a:t>FX010132103#ai:MM900041090|</a:t>
            </a:r>
          </a:p>
          <a:p>
            <a:r>
              <a:rPr lang="cs-CZ" dirty="0"/>
              <a:t>http://www.freesound.org/samplesViewSingle.php?id=33658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upload.wikimedia.org/wikipedia/commons/4/40/ASRock_K7VT4A_Pro_Mainboard.jpg</a:t>
            </a:r>
          </a:p>
          <a:p>
            <a:r>
              <a:rPr lang="cs-CZ" dirty="0"/>
              <a:t>http://www.freedigitalphotos.net/images/35801vgrdfm12t8.jpg</a:t>
            </a:r>
          </a:p>
          <a:p>
            <a:r>
              <a:rPr lang="cs-CZ"/>
              <a:t>http://www.freedigitalphotos.net/images/9978plvm2lgeg4.jpg</a:t>
            </a:r>
          </a:p>
          <a:p>
            <a:endParaRPr lang="cs-CZ" dirty="0" smtClean="0"/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397597" y="6372742"/>
            <a:ext cx="6400800" cy="40689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154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1040" y="2204864"/>
            <a:ext cx="5043368" cy="1615827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900" b="1" cap="none" spc="50" dirty="0" smtClean="0">
                <a:ln w="11430"/>
                <a:solidFill>
                  <a:srgbClr val="FFFF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rooklyn" pitchFamily="2" charset="0"/>
              </a:rPr>
              <a:t>KONEC</a:t>
            </a:r>
            <a:endParaRPr lang="cs-CZ" sz="9900" b="1" cap="none" spc="50" dirty="0">
              <a:ln w="11430"/>
              <a:solidFill>
                <a:srgbClr val="FFFF9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06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19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3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58" y="254546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" y="4402497"/>
            <a:ext cx="1656184" cy="246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82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31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31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73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462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962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8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showWhenStopped="0">
                <p:cTn id="39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20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3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58" y="254546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" y="4402497"/>
            <a:ext cx="1656184" cy="246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82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31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31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73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462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962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8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showWhenStopped="0">
                <p:cTn id="39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21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3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50" y="254546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" y="4402497"/>
            <a:ext cx="1656184" cy="246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82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31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31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73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962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462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showWhenStopped="0">
                <p:cTn id="38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22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25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23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25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24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25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CE4"/>
      </a:hlink>
      <a:folHlink>
        <a:srgbClr val="B8CCE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3764</TotalTime>
  <Words>467</Words>
  <Application>Microsoft Office PowerPoint</Application>
  <PresentationFormat>Předvádění na obrazovce (4:3)</PresentationFormat>
  <Paragraphs>158</Paragraphs>
  <Slides>24</Slides>
  <Notes>1</Notes>
  <HiddenSlides>7</HiddenSlides>
  <MMClips>12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2" baseType="lpstr">
      <vt:lpstr>Arial</vt:lpstr>
      <vt:lpstr>Times New Roman,Bold</vt:lpstr>
      <vt:lpstr>Guanine</vt:lpstr>
      <vt:lpstr>Brooklyn</vt:lpstr>
      <vt:lpstr>Times New Roman</vt:lpstr>
      <vt:lpstr>Comic Sans MS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233</cp:revision>
  <dcterms:created xsi:type="dcterms:W3CDTF">2011-05-01T03:53:33Z</dcterms:created>
  <dcterms:modified xsi:type="dcterms:W3CDTF">2011-08-25T15:51:39Z</dcterms:modified>
</cp:coreProperties>
</file>