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22"/>
  </p:notesMasterIdLst>
  <p:sldIdLst>
    <p:sldId id="297" r:id="rId2"/>
    <p:sldId id="256" r:id="rId3"/>
    <p:sldId id="261" r:id="rId4"/>
    <p:sldId id="293" r:id="rId5"/>
    <p:sldId id="292" r:id="rId6"/>
    <p:sldId id="291" r:id="rId7"/>
    <p:sldId id="294" r:id="rId8"/>
    <p:sldId id="295" r:id="rId9"/>
    <p:sldId id="263" r:id="rId10"/>
    <p:sldId id="266" r:id="rId11"/>
    <p:sldId id="269" r:id="rId12"/>
    <p:sldId id="296" r:id="rId13"/>
    <p:sldId id="280" r:id="rId14"/>
    <p:sldId id="298" r:id="rId15"/>
    <p:sldId id="264" r:id="rId16"/>
    <p:sldId id="267" r:id="rId17"/>
    <p:sldId id="270" r:id="rId18"/>
    <p:sldId id="265" r:id="rId19"/>
    <p:sldId id="268" r:id="rId20"/>
    <p:sldId id="271" r:id="rId21"/>
  </p:sldIdLst>
  <p:sldSz cx="9144000" cy="6858000" type="screen4x3"/>
  <p:notesSz cx="6858000" cy="9144000"/>
  <p:embeddedFontLst>
    <p:embeddedFont>
      <p:font typeface="Guanine" pitchFamily="2" charset="-18"/>
      <p:regular r:id="rId23"/>
    </p:embeddedFont>
    <p:embeddedFont>
      <p:font typeface="Brooklyn" pitchFamily="2" charset="0"/>
      <p:regular r:id="rId24"/>
      <p:bold r:id="rId25"/>
    </p:embeddedFont>
    <p:embeddedFont>
      <p:font typeface="Comic Sans MS" pitchFamily="66" charset="0"/>
      <p:regular r:id="rId26"/>
      <p:bold r:id="rId27"/>
    </p:embeddedFont>
    <p:embeddedFont>
      <p:font typeface="Calibri" pitchFamily="34" charset="0"/>
      <p:regular r:id="rId28"/>
      <p:bold r:id="rId29"/>
      <p:italic r:id="rId30"/>
      <p:boldItalic r:id="rId31"/>
    </p:embeddedFont>
  </p:embeddedFontLst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0F8FA"/>
    <a:srgbClr val="DBE5F1"/>
    <a:srgbClr val="D5E1EF"/>
    <a:srgbClr val="452103"/>
    <a:srgbClr val="FFFF66"/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41" autoAdjust="0"/>
    <p:restoredTop sz="94586" autoAdjust="0"/>
  </p:normalViewPr>
  <p:slideViewPr>
    <p:cSldViewPr>
      <p:cViewPr varScale="1">
        <p:scale>
          <a:sx n="84" d="100"/>
          <a:sy n="84" d="100"/>
        </p:scale>
        <p:origin x="-936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3.fntdata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2.fntdata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1.fntdata"/><Relationship Id="rId28" Type="http://schemas.openxmlformats.org/officeDocument/2006/relationships/font" Target="fonts/font6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9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font" Target="fonts/font5.fntdata"/><Relationship Id="rId30" Type="http://schemas.openxmlformats.org/officeDocument/2006/relationships/font" Target="fonts/font8.fntdata"/><Relationship Id="rId35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5D1937B-C817-41D2-9917-D234E1209A89}" type="datetimeFigureOut">
              <a:rPr lang="cs-CZ" smtClean="0"/>
              <a:t>25.8.2011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7B853AE-2FFE-43CB-AF21-EB43AA940A7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567643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B853AE-2FFE-43CB-AF21-EB43AA940A7E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073204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0C5AE-2BC5-4CCA-8229-8D3C82D694C6}" type="datetime1">
              <a:rPr lang="cs-CZ" smtClean="0"/>
              <a:t>25.8.2011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67152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1" name="click.wav"/>
          </p:stSnd>
        </p:sndAc>
      </p:transition>
    </mc:Choice>
    <mc:Fallback xmlns="">
      <p:transition spd="slow">
        <p:fade/>
        <p:sndAc>
          <p:stSnd>
            <p:snd r:embed="rId3" name="click.wav"/>
          </p:stSnd>
        </p:sndAc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F0DEC-78FD-466E-A9D1-EA864AB1D263}" type="datetime1">
              <a:rPr lang="cs-CZ" smtClean="0"/>
              <a:t>25.8.2011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0526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1" name="click.wav"/>
          </p:stSnd>
        </p:sndAc>
      </p:transition>
    </mc:Choice>
    <mc:Fallback xmlns="">
      <p:transition spd="slow">
        <p:fade/>
        <p:sndAc>
          <p:stSnd>
            <p:snd r:embed="rId3" name="click.wav"/>
          </p:stSnd>
        </p:sndAc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18C8EF-1FD6-4AD0-BCA7-AB4A4B8E1AAF}" type="datetime1">
              <a:rPr lang="cs-CZ" smtClean="0"/>
              <a:t>25.8.2011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40774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1" name="click.wav"/>
          </p:stSnd>
        </p:sndAc>
      </p:transition>
    </mc:Choice>
    <mc:Fallback xmlns="">
      <p:transition spd="slow">
        <p:fade/>
        <p:sndAc>
          <p:stSnd>
            <p:snd r:embed="rId3" name="click.wav"/>
          </p:stSnd>
        </p:sndAc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14AC24-9463-434E-AEAC-4B27676CCC5C}" type="datetime1">
              <a:rPr lang="cs-CZ" smtClean="0"/>
              <a:t>25.8.2011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37706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1" name="click.wav"/>
          </p:stSnd>
        </p:sndAc>
      </p:transition>
    </mc:Choice>
    <mc:Fallback xmlns="">
      <p:transition spd="slow">
        <p:fade/>
        <p:sndAc>
          <p:stSnd>
            <p:snd r:embed="rId3" name="click.wav"/>
          </p:stSnd>
        </p:sndAc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CC52D7-3CEA-4811-9E3F-0F3811925295}" type="datetime1">
              <a:rPr lang="cs-CZ" smtClean="0"/>
              <a:t>25.8.2011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34840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1" name="click.wav"/>
          </p:stSnd>
        </p:sndAc>
      </p:transition>
    </mc:Choice>
    <mc:Fallback xmlns="">
      <p:transition spd="slow">
        <p:fade/>
        <p:sndAc>
          <p:stSnd>
            <p:snd r:embed="rId3" name="click.wav"/>
          </p:stSnd>
        </p:sndAc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2D5589-2C13-4609-BC1C-A76D989F7612}" type="datetime1">
              <a:rPr lang="cs-CZ" smtClean="0"/>
              <a:t>25.8.2011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02167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1" name="click.wav"/>
          </p:stSnd>
        </p:sndAc>
      </p:transition>
    </mc:Choice>
    <mc:Fallback xmlns="">
      <p:transition spd="slow">
        <p:fade/>
        <p:sndAc>
          <p:stSnd>
            <p:snd r:embed="rId3" name="click.wav"/>
          </p:stSnd>
        </p:sndAc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63C366-4BE1-4F81-A874-EAE66BA72DD6}" type="datetime1">
              <a:rPr lang="cs-CZ" smtClean="0"/>
              <a:t>25.8.2011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3230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1" name="click.wav"/>
          </p:stSnd>
        </p:sndAc>
      </p:transition>
    </mc:Choice>
    <mc:Fallback xmlns="">
      <p:transition spd="slow">
        <p:fade/>
        <p:sndAc>
          <p:stSnd>
            <p:snd r:embed="rId3" name="click.wav"/>
          </p:stSnd>
        </p:sndAc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CD2A1B-A3CB-4681-A3F3-AFFEC51E45A4}" type="datetime1">
              <a:rPr lang="cs-CZ" smtClean="0"/>
              <a:t>25.8.2011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3763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1" name="click.wav"/>
          </p:stSnd>
        </p:sndAc>
      </p:transition>
    </mc:Choice>
    <mc:Fallback xmlns="">
      <p:transition spd="slow">
        <p:fade/>
        <p:sndAc>
          <p:stSnd>
            <p:snd r:embed="rId3" name="click.wav"/>
          </p:stSnd>
        </p:sndAc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6C7E25-6C9A-4883-BBB8-396A00531F1C}" type="datetime1">
              <a:rPr lang="cs-CZ" smtClean="0"/>
              <a:t>25.8.2011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71083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1" name="click.wav"/>
          </p:stSnd>
        </p:sndAc>
      </p:transition>
    </mc:Choice>
    <mc:Fallback xmlns="">
      <p:transition spd="slow">
        <p:fade/>
        <p:sndAc>
          <p:stSnd>
            <p:snd r:embed="rId3" name="click.wav"/>
          </p:stSnd>
        </p:sndAc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0BC6F8-ECC7-4F0E-972C-CF942FF03AE1}" type="datetime1">
              <a:rPr lang="cs-CZ" smtClean="0"/>
              <a:t>25.8.2011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49327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1" name="click.wav"/>
          </p:stSnd>
        </p:sndAc>
      </p:transition>
    </mc:Choice>
    <mc:Fallback xmlns="">
      <p:transition spd="slow">
        <p:fade/>
        <p:sndAc>
          <p:stSnd>
            <p:snd r:embed="rId3" name="click.wav"/>
          </p:stSnd>
        </p:sndAc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F6EF1-260D-4E5F-834F-6BE18F9AB591}" type="datetime1">
              <a:rPr lang="cs-CZ" smtClean="0"/>
              <a:t>25.8.2011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17470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1" name="click.wav"/>
          </p:stSnd>
        </p:sndAc>
      </p:transition>
    </mc:Choice>
    <mc:Fallback xmlns="">
      <p:transition spd="slow">
        <p:fade/>
        <p:sndAc>
          <p:stSnd>
            <p:snd r:embed="rId3" name="click.wav"/>
          </p:stSnd>
        </p:sndAc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audio" Target="../media/audio1.wav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0F8FA"/>
            </a:gs>
            <a:gs pos="100000">
              <a:schemeClr val="bg1"/>
            </a:gs>
            <a:gs pos="100000">
              <a:schemeClr val="bg1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120CAE-D287-4CD6-BCC0-5E53A6EEFE74}" type="datetime1">
              <a:rPr lang="cs-CZ" smtClean="0"/>
              <a:t>25.8.2011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1AE825-0421-45D4-866F-4844DB815D5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883849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13" name="click.wav"/>
          </p:stSnd>
        </p:sndAc>
      </p:transition>
    </mc:Choice>
    <mc:Fallback xmlns="">
      <p:transition spd="slow">
        <p:fade/>
        <p:sndAc>
          <p:stSnd>
            <p:snd r:embed="rId14" name="click.wav"/>
          </p:stSnd>
        </p:sndAc>
      </p:transition>
    </mc:Fallback>
  </mc:AlternateConten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image" Target="../media/image1.gif"/><Relationship Id="rId7" Type="http://schemas.openxmlformats.org/officeDocument/2006/relationships/image" Target="../media/image5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g"/><Relationship Id="rId5" Type="http://schemas.openxmlformats.org/officeDocument/2006/relationships/image" Target="../media/image3.jpg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audio" Target="../media/audio1.wav"/><Relationship Id="rId7" Type="http://schemas.openxmlformats.org/officeDocument/2006/relationships/image" Target="../media/image5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g"/><Relationship Id="rId5" Type="http://schemas.openxmlformats.org/officeDocument/2006/relationships/image" Target="../media/image3.jpg"/><Relationship Id="rId4" Type="http://schemas.openxmlformats.org/officeDocument/2006/relationships/image" Target="../media/image2.jpg"/><Relationship Id="rId9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.wav"/><Relationship Id="rId5" Type="http://schemas.openxmlformats.org/officeDocument/2006/relationships/image" Target="../media/image9.jpg"/><Relationship Id="rId4" Type="http://schemas.openxmlformats.org/officeDocument/2006/relationships/image" Target="../media/image8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.wav"/><Relationship Id="rId5" Type="http://schemas.openxmlformats.org/officeDocument/2006/relationships/image" Target="../media/image12.jpg"/><Relationship Id="rId4" Type="http://schemas.openxmlformats.org/officeDocument/2006/relationships/image" Target="../media/image11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.wav"/><Relationship Id="rId5" Type="http://schemas.openxmlformats.org/officeDocument/2006/relationships/image" Target="../media/image15.jpg"/><Relationship Id="rId4" Type="http://schemas.openxmlformats.org/officeDocument/2006/relationships/image" Target="../media/image14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18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slide" Target="slide1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18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.wav"/><Relationship Id="rId5" Type="http://schemas.openxmlformats.org/officeDocument/2006/relationships/slide" Target="slide16.xml"/><Relationship Id="rId4" Type="http://schemas.openxmlformats.org/officeDocument/2006/relationships/slide" Target="slide1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18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.wav"/><Relationship Id="rId5" Type="http://schemas.openxmlformats.org/officeDocument/2006/relationships/slide" Target="slide17.xml"/><Relationship Id="rId4" Type="http://schemas.openxmlformats.org/officeDocument/2006/relationships/slide" Target="slide20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image" Target="../media/image18.jp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audio" Target="../media/audio1.wav"/><Relationship Id="rId7" Type="http://schemas.openxmlformats.org/officeDocument/2006/relationships/image" Target="../media/image21.gif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2.wav"/><Relationship Id="rId6" Type="http://schemas.openxmlformats.org/officeDocument/2006/relationships/image" Target="../media/image20.GIF"/><Relationship Id="rId5" Type="http://schemas.openxmlformats.org/officeDocument/2006/relationships/image" Target="../media/image19.png"/><Relationship Id="rId4" Type="http://schemas.openxmlformats.org/officeDocument/2006/relationships/slide" Target="slide9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audio" Target="../media/audio1.wav"/><Relationship Id="rId7" Type="http://schemas.openxmlformats.org/officeDocument/2006/relationships/image" Target="../media/image21.gif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2.wav"/><Relationship Id="rId6" Type="http://schemas.openxmlformats.org/officeDocument/2006/relationships/image" Target="../media/image20.GIF"/><Relationship Id="rId5" Type="http://schemas.openxmlformats.org/officeDocument/2006/relationships/image" Target="../media/image19.png"/><Relationship Id="rId4" Type="http://schemas.openxmlformats.org/officeDocument/2006/relationships/slide" Target="slide10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audio" Target="../media/audio1.wav"/><Relationship Id="rId7" Type="http://schemas.openxmlformats.org/officeDocument/2006/relationships/image" Target="../media/image21.gif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2.wav"/><Relationship Id="rId6" Type="http://schemas.openxmlformats.org/officeDocument/2006/relationships/image" Target="../media/image20.GIF"/><Relationship Id="rId5" Type="http://schemas.openxmlformats.org/officeDocument/2006/relationships/image" Target="../media/image19.png"/><Relationship Id="rId4" Type="http://schemas.openxmlformats.org/officeDocument/2006/relationships/slide" Target="slide11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3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22.PNG"/><Relationship Id="rId5" Type="http://schemas.openxmlformats.org/officeDocument/2006/relationships/slide" Target="slide9.xml"/><Relationship Id="rId4" Type="http://schemas.openxmlformats.org/officeDocument/2006/relationships/audio" Target="../media/audio1.wav"/><Relationship Id="rId9" Type="http://schemas.openxmlformats.org/officeDocument/2006/relationships/audio" Target="../media/audio1.wav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3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22.PNG"/><Relationship Id="rId5" Type="http://schemas.openxmlformats.org/officeDocument/2006/relationships/slide" Target="slide10.xml"/><Relationship Id="rId4" Type="http://schemas.openxmlformats.org/officeDocument/2006/relationships/audio" Target="../media/audio1.wav"/><Relationship Id="rId9" Type="http://schemas.openxmlformats.org/officeDocument/2006/relationships/audio" Target="../media/audio1.wav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3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22.PNG"/><Relationship Id="rId5" Type="http://schemas.openxmlformats.org/officeDocument/2006/relationships/slide" Target="slide11.xml"/><Relationship Id="rId4" Type="http://schemas.openxmlformats.org/officeDocument/2006/relationships/audio" Target="../media/audio1.wav"/><Relationship Id="rId9" Type="http://schemas.openxmlformats.org/officeDocument/2006/relationships/audio" Target="../media/audio1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37784935"/>
              </p:ext>
            </p:extLst>
          </p:nvPr>
        </p:nvGraphicFramePr>
        <p:xfrm>
          <a:off x="107504" y="4963746"/>
          <a:ext cx="8928992" cy="1814672"/>
        </p:xfrm>
        <a:graphic>
          <a:graphicData uri="http://schemas.openxmlformats.org/drawingml/2006/table">
            <a:tbl>
              <a:tblPr>
                <a:solidFill>
                  <a:srgbClr val="F3F9FB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tblPr>
              <a:tblGrid>
                <a:gridCol w="2160240"/>
                <a:gridCol w="6768752"/>
              </a:tblGrid>
              <a:tr h="32756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 b="1" dirty="0">
                          <a:latin typeface="+mn-lt"/>
                          <a:ea typeface="Calibri"/>
                          <a:cs typeface="Times New Roman,Bold"/>
                        </a:rPr>
                        <a:t>CZ.1.07/1.4.00/21.1405</a:t>
                      </a:r>
                      <a:endParaRPr lang="cs-CZ" sz="1900" b="1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784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latin typeface="Calibri"/>
                          <a:ea typeface="Calibri"/>
                          <a:cs typeface="Times New Roman"/>
                        </a:rPr>
                        <a:t>Název sady materiálů</a:t>
                      </a: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 b="1" dirty="0" smtClean="0">
                          <a:latin typeface="+mn-lt"/>
                          <a:ea typeface="Calibri"/>
                          <a:cs typeface="Times New Roman"/>
                        </a:rPr>
                        <a:t>Informatika 9. ročník (volitelný předmět)</a:t>
                      </a:r>
                      <a:endParaRPr lang="cs-CZ" sz="1900" b="1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84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>
                          <a:latin typeface="Calibri"/>
                          <a:ea typeface="Calibri"/>
                          <a:cs typeface="Times New Roman"/>
                        </a:rPr>
                        <a:t>Název materiálu</a:t>
                      </a: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 b="1" smtClean="0">
                          <a:latin typeface="+mn-lt"/>
                          <a:ea typeface="Calibri"/>
                          <a:cs typeface="Times New Roman"/>
                        </a:rPr>
                        <a:t>VY_32_INOVACE_16_Tvorba </a:t>
                      </a:r>
                      <a:r>
                        <a:rPr lang="cs-CZ" sz="1900" b="1" dirty="0" smtClean="0">
                          <a:latin typeface="+mn-lt"/>
                          <a:ea typeface="Calibri"/>
                          <a:cs typeface="Times New Roman"/>
                        </a:rPr>
                        <a:t>internetových</a:t>
                      </a:r>
                      <a:r>
                        <a:rPr lang="cs-CZ" sz="1900" b="1" baseline="0" dirty="0" smtClean="0">
                          <a:latin typeface="+mn-lt"/>
                          <a:ea typeface="Calibri"/>
                          <a:cs typeface="Times New Roman"/>
                        </a:rPr>
                        <a:t> stránek </a:t>
                      </a:r>
                      <a:r>
                        <a:rPr lang="cs-CZ" sz="1900" b="1" dirty="0" smtClean="0">
                          <a:latin typeface="+mn-lt"/>
                          <a:ea typeface="Calibri"/>
                          <a:cs typeface="Times New Roman"/>
                        </a:rPr>
                        <a:t>–</a:t>
                      </a:r>
                      <a:r>
                        <a:rPr lang="cs-CZ" sz="1900" b="1" baseline="0" dirty="0" smtClean="0">
                          <a:latin typeface="+mn-lt"/>
                          <a:ea typeface="Calibri"/>
                          <a:cs typeface="Times New Roman"/>
                        </a:rPr>
                        <a:t>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 b="1" dirty="0" smtClean="0">
                          <a:latin typeface="+mn-lt"/>
                          <a:ea typeface="Calibri"/>
                          <a:cs typeface="Times New Roman"/>
                        </a:rPr>
                        <a:t>– FrontPage – Vložení</a:t>
                      </a:r>
                      <a:r>
                        <a:rPr lang="cs-CZ" sz="1900" b="1" baseline="0" dirty="0" smtClean="0">
                          <a:latin typeface="+mn-lt"/>
                          <a:ea typeface="Calibri"/>
                          <a:cs typeface="Times New Roman"/>
                        </a:rPr>
                        <a:t> textu</a:t>
                      </a:r>
                      <a:endParaRPr lang="cs-CZ" sz="1900" b="1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784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 b="1" dirty="0" smtClean="0">
                          <a:latin typeface="+mn-lt"/>
                          <a:ea typeface="Calibri"/>
                          <a:cs typeface="Times New Roman"/>
                        </a:rPr>
                        <a:t>Mgr. Ladislav Králíček</a:t>
                      </a:r>
                      <a:endParaRPr lang="cs-CZ" sz="1900" b="1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2" name="Obráze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5347" y="1523916"/>
            <a:ext cx="3392837" cy="3392837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136" y="116632"/>
            <a:ext cx="1498600" cy="889000"/>
          </a:xfrm>
          <a:prstGeom prst="rect">
            <a:avLst/>
          </a:prstGeom>
          <a:ln w="19050" cap="rnd">
            <a:solidFill>
              <a:schemeClr val="accent1">
                <a:lumMod val="60000"/>
                <a:lumOff val="40000"/>
              </a:schemeClr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3368" y="128194"/>
            <a:ext cx="939800" cy="889000"/>
          </a:xfrm>
          <a:prstGeom prst="rect">
            <a:avLst/>
          </a:prstGeom>
          <a:ln w="19050" cap="rnd">
            <a:solidFill>
              <a:schemeClr val="accent1">
                <a:lumMod val="60000"/>
                <a:lumOff val="40000"/>
              </a:schemeClr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5536" y="116632"/>
            <a:ext cx="1536700" cy="889000"/>
          </a:xfrm>
          <a:prstGeom prst="rect">
            <a:avLst/>
          </a:prstGeom>
          <a:ln w="19050" cap="rnd">
            <a:solidFill>
              <a:schemeClr val="accent1">
                <a:lumMod val="60000"/>
                <a:lumOff val="40000"/>
              </a:schemeClr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3768" y="116632"/>
            <a:ext cx="990600" cy="889000"/>
          </a:xfrm>
          <a:prstGeom prst="rect">
            <a:avLst/>
          </a:prstGeom>
          <a:ln w="19050" cap="rnd">
            <a:solidFill>
              <a:schemeClr val="accent1">
                <a:lumMod val="60000"/>
                <a:lumOff val="40000"/>
              </a:schemeClr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3" name="TextovéPole 2"/>
          <p:cNvSpPr txBox="1"/>
          <p:nvPr/>
        </p:nvSpPr>
        <p:spPr>
          <a:xfrm>
            <a:off x="2602316" y="1124744"/>
            <a:ext cx="4067460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cs-CZ" b="1" spc="50" dirty="0" smtClean="0">
                <a:ln w="3175"/>
                <a:solidFill>
                  <a:schemeClr val="tx2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INVESTICE  DO  ROZVOJE  VZDĚLÁVÁNÍ</a:t>
            </a:r>
            <a:endParaRPr lang="cs-CZ" b="1" spc="50" dirty="0">
              <a:ln w="3175"/>
              <a:solidFill>
                <a:schemeClr val="tx2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44491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2" name="click.wav"/>
          </p:stSnd>
        </p:sndAc>
      </p:transition>
    </mc:Choice>
    <mc:Fallback xmlns="">
      <p:transition spd="slow">
        <p:fade/>
        <p:sndAc>
          <p:stSnd>
            <p:snd r:embed="rId8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00"/>
                            </p:stCondLst>
                            <p:childTnLst>
                              <p:par>
                                <p:cTn id="12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600"/>
                            </p:stCondLst>
                            <p:childTnLst>
                              <p:par>
                                <p:cTn id="17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700"/>
                            </p:stCondLst>
                            <p:childTnLst>
                              <p:par>
                                <p:cTn id="22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800"/>
                            </p:stCondLst>
                            <p:childTnLst>
                              <p:par>
                                <p:cTn id="27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1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1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900"/>
                            </p:stCondLst>
                            <p:childTnLst>
                              <p:par>
                                <p:cTn id="32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1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1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1368662" y="124407"/>
            <a:ext cx="6399956" cy="78431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InflateBottom">
              <a:avLst/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extrusionH="57150" contourW="25400" prstMaterial="matte">
              <a:bevelT w="25400" h="55880" prst="cross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8800" b="1" cap="none" spc="50" dirty="0" smtClean="0">
                <a:ln w="11430"/>
                <a:solidFill>
                  <a:schemeClr val="accent5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FRONTPAGE</a:t>
            </a:r>
            <a:endParaRPr lang="cs-CZ" sz="8800" b="1" cap="none" spc="50" dirty="0">
              <a:ln w="11430"/>
              <a:solidFill>
                <a:schemeClr val="accent5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1820932" y="1556792"/>
            <a:ext cx="5495415" cy="280076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88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  <a:reflection blurRad="6350" stA="50000" endA="300" endPos="50000" dist="29997" dir="5400000" sy="-100000" algn="bl" rotWithShape="0"/>
                </a:effectLst>
                <a:latin typeface="Brooklyn" pitchFamily="2" charset="0"/>
              </a:rPr>
              <a:t>VLOŽENÍ</a:t>
            </a:r>
          </a:p>
          <a:p>
            <a:pPr algn="ctr"/>
            <a:r>
              <a:rPr lang="cs-CZ" sz="88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  <a:reflection blurRad="6350" stA="50000" endA="300" endPos="50000" dist="29997" dir="5400000" sy="-100000" algn="bl" rotWithShape="0"/>
                </a:effectLst>
                <a:latin typeface="Brooklyn" pitchFamily="2" charset="0"/>
              </a:rPr>
              <a:t>TEXTU</a:t>
            </a:r>
            <a:endParaRPr lang="cs-CZ" sz="88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  <a:reflection blurRad="6350" stA="50000" endA="300" endPos="50000" dist="29997" dir="5400000" sy="-100000" algn="bl" rotWithShape="0"/>
              </a:effectLst>
              <a:latin typeface="Brooklyn" pitchFamily="2" charset="0"/>
            </a:endParaRPr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5301208"/>
            <a:ext cx="1498600" cy="889000"/>
          </a:xfrm>
          <a:prstGeom prst="rect">
            <a:avLst/>
          </a:prstGeom>
          <a:ln w="19050" cap="rnd">
            <a:solidFill>
              <a:schemeClr val="accent1">
                <a:lumMod val="60000"/>
                <a:lumOff val="40000"/>
              </a:schemeClr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9872" y="5312770"/>
            <a:ext cx="939800" cy="889000"/>
          </a:xfrm>
          <a:prstGeom prst="rect">
            <a:avLst/>
          </a:prstGeom>
          <a:ln w="19050" cap="rnd">
            <a:solidFill>
              <a:schemeClr val="accent1">
                <a:lumMod val="60000"/>
                <a:lumOff val="40000"/>
              </a:schemeClr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0" y="5301208"/>
            <a:ext cx="1536700" cy="889000"/>
          </a:xfrm>
          <a:prstGeom prst="rect">
            <a:avLst/>
          </a:prstGeom>
          <a:ln w="19050" cap="rnd">
            <a:solidFill>
              <a:schemeClr val="accent1">
                <a:lumMod val="60000"/>
                <a:lumOff val="40000"/>
              </a:schemeClr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0272" y="5301208"/>
            <a:ext cx="990600" cy="889000"/>
          </a:xfrm>
          <a:prstGeom prst="rect">
            <a:avLst/>
          </a:prstGeom>
          <a:ln w="19050" cap="rnd">
            <a:solidFill>
              <a:schemeClr val="accent1">
                <a:lumMod val="60000"/>
                <a:lumOff val="40000"/>
              </a:schemeClr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2</a:t>
            </a:fld>
            <a:endParaRPr lang="cs-CZ"/>
          </a:p>
        </p:txBody>
      </p:sp>
      <p:sp>
        <p:nvSpPr>
          <p:cNvPr id="11" name="Podnadpis 2"/>
          <p:cNvSpPr>
            <a:spLocks noGrp="1"/>
          </p:cNvSpPr>
          <p:nvPr>
            <p:ph type="subTitle" idx="1"/>
          </p:nvPr>
        </p:nvSpPr>
        <p:spPr>
          <a:xfrm>
            <a:off x="3131840" y="6342872"/>
            <a:ext cx="3960440" cy="406896"/>
          </a:xfrm>
        </p:spPr>
        <p:txBody>
          <a:bodyPr>
            <a:normAutofit fontScale="92500"/>
          </a:bodyPr>
          <a:lstStyle/>
          <a:p>
            <a:r>
              <a:rPr lang="cs-CZ" sz="18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Mgr. Ladislav Králíček, 2. ZŠ Dobříš, 2011</a:t>
            </a:r>
            <a:endParaRPr lang="cs-CZ" sz="1800" b="1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2" name="Obrázek 1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9039" y="6343187"/>
            <a:ext cx="391018" cy="391018"/>
          </a:xfrm>
          <a:prstGeom prst="rect">
            <a:avLst/>
          </a:prstGeom>
          <a:ln w="3175" cap="sq">
            <a:solidFill>
              <a:schemeClr val="accent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966665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3" name="click.wav"/>
          </p:stSnd>
        </p:sndAc>
      </p:transition>
    </mc:Choice>
    <mc:Fallback xmlns="">
      <p:transition spd="slow">
        <p:fade/>
        <p:sndAc>
          <p:stSnd>
            <p:snd r:embed="rId9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5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750"/>
                            </p:stCondLst>
                            <p:childTnLst>
                              <p:par>
                                <p:cTn id="26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250"/>
                            </p:stCondLst>
                            <p:childTnLst>
                              <p:par>
                                <p:cTn id="36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00"/>
                            </p:stCondLst>
                            <p:childTnLst>
                              <p:par>
                                <p:cTn id="41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11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7614992" y="0"/>
            <a:ext cx="1529008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r"/>
            <a:r>
              <a:rPr lang="cs-CZ" sz="2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FRONTPAGE</a:t>
            </a:r>
            <a:endParaRPr lang="cs-CZ" sz="2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44080" y="1568981"/>
            <a:ext cx="8849887" cy="461664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extrusionH="57150"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4800" b="1" spc="5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Nadpisy lze vytvořit jako normální text, ale větším písmem. Mnohem zajímavější jsou ale nadpisy vytvořené pomocí </a:t>
            </a:r>
            <a:r>
              <a:rPr lang="cs-CZ" sz="54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Comic Sans MS" pitchFamily="66" charset="0"/>
              </a:rPr>
              <a:t>WordArtu</a:t>
            </a:r>
            <a:r>
              <a:rPr lang="cs-CZ" sz="4800" b="1" spc="5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, který známe z Wordu a Excelu.</a:t>
            </a:r>
            <a:endParaRPr lang="cs-CZ" sz="4800" b="1" spc="50" dirty="0">
              <a:ln w="11430"/>
              <a:solidFill>
                <a:schemeClr val="accent3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3</a:t>
            </a:fld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211966" y="187903"/>
            <a:ext cx="432048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b="1" dirty="0" smtClean="0">
                <a:ln w="28575" cmpd="sng">
                  <a:solidFill>
                    <a:schemeClr val="tx1"/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NADPISY</a:t>
            </a:r>
            <a:r>
              <a:rPr lang="cs-CZ" sz="6000" b="1" dirty="0" smtClean="0">
                <a:ln w="28575" cmpd="sng">
                  <a:solidFill>
                    <a:schemeClr val="tx1"/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Comic Sans MS" pitchFamily="66" charset="0"/>
              </a:rPr>
              <a:t>:</a:t>
            </a:r>
          </a:p>
        </p:txBody>
      </p:sp>
    </p:spTree>
    <p:extLst>
      <p:ext uri="{BB962C8B-B14F-4D97-AF65-F5344CB8AC3E}">
        <p14:creationId xmlns:p14="http://schemas.microsoft.com/office/powerpoint/2010/main" val="1321583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2" name="click.wav"/>
          </p:stSnd>
        </p:sndAc>
      </p:transition>
    </mc:Choice>
    <mc:Fallback xmlns="">
      <p:transition spd="slow">
        <p:fade/>
        <p:sndAc>
          <p:stSnd>
            <p:snd r:embed="rId3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38" presetClass="entr" presetSubtype="0" accel="5000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3" dur="13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37" fill="hold">
                                          <p:stCondLst>
                                            <p:cond delay="137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3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7" decel="50000" autoRev="1" fill="hold">
                                          <p:stCondLst>
                                            <p:cond delay="137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1" fill="hold">
                                          <p:stCondLst>
                                            <p:cond delay="25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350"/>
                            </p:stCondLst>
                            <p:childTnLst>
                              <p:par>
                                <p:cTn id="19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7614992" y="0"/>
            <a:ext cx="1529008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r"/>
            <a:r>
              <a:rPr lang="cs-CZ" sz="2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FRONTPAGE</a:t>
            </a:r>
            <a:endParaRPr lang="cs-CZ" sz="2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4</a:t>
            </a:fld>
            <a:endParaRPr lang="cs-CZ"/>
          </a:p>
        </p:txBody>
      </p:sp>
      <p:pic>
        <p:nvPicPr>
          <p:cNvPr id="13" name="Obrázek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63" y="1340768"/>
            <a:ext cx="8964488" cy="2706670"/>
          </a:xfrm>
          <a:prstGeom prst="rect">
            <a:avLst/>
          </a:prstGeom>
          <a:ln w="38100" cap="sq">
            <a:solidFill>
              <a:schemeClr val="accent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631" y="1988840"/>
            <a:ext cx="3901854" cy="3547140"/>
          </a:xfrm>
          <a:prstGeom prst="rect">
            <a:avLst/>
          </a:prstGeom>
          <a:ln w="38100" cap="sq">
            <a:solidFill>
              <a:schemeClr val="accent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TextovéPole 7"/>
          <p:cNvSpPr txBox="1"/>
          <p:nvPr/>
        </p:nvSpPr>
        <p:spPr>
          <a:xfrm>
            <a:off x="323527" y="43480"/>
            <a:ext cx="4392489" cy="101566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cs-CZ" sz="6000" b="1" dirty="0">
                <a:ln w="28575" cmpd="sng">
                  <a:solidFill>
                    <a:schemeClr val="tx1"/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NADPISY:</a:t>
            </a:r>
          </a:p>
        </p:txBody>
      </p:sp>
      <p:pic>
        <p:nvPicPr>
          <p:cNvPr id="10" name="Obrázek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2484" y="4425176"/>
            <a:ext cx="3901854" cy="2120007"/>
          </a:xfrm>
          <a:prstGeom prst="rect">
            <a:avLst/>
          </a:prstGeom>
          <a:ln w="38100" cap="sq">
            <a:solidFill>
              <a:schemeClr val="accent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Zaoblený obdélník 4"/>
          <p:cNvSpPr/>
          <p:nvPr/>
        </p:nvSpPr>
        <p:spPr>
          <a:xfrm>
            <a:off x="4716016" y="1988840"/>
            <a:ext cx="1237395" cy="576064"/>
          </a:xfrm>
          <a:prstGeom prst="roundRect">
            <a:avLst/>
          </a:prstGeom>
          <a:noFill/>
          <a:ln w="57150">
            <a:solidFill>
              <a:srgbClr val="FF0000"/>
            </a:solidFill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36947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2" name="click.wav"/>
          </p:stSnd>
        </p:sndAc>
      </p:transition>
    </mc:Choice>
    <mc:Fallback xmlns="">
      <p:transition spd="slow">
        <p:fade/>
        <p:sndAc>
          <p:stSnd>
            <p:snd r:embed="rId6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xit" presetSubtype="1" fill="hold" grpId="1" nodeType="afterEffect">
                                  <p:stCondLst>
                                    <p:cond delay="175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750"/>
                            </p:stCondLst>
                            <p:childTnLst>
                              <p:par>
                                <p:cTn id="16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8" dur="13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37" fill="hold">
                                          <p:stCondLst>
                                            <p:cond delay="137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7" decel="50000" autoRev="1" fill="hold">
                                          <p:stCondLst>
                                            <p:cond delay="137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1" fill="hold">
                                          <p:stCondLst>
                                            <p:cond delay="25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100"/>
                            </p:stCondLst>
                            <p:childTnLst>
                              <p:par>
                                <p:cTn id="24" presetID="2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91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4.07407E-6 L -0.49878 0.0007 " pathEditMode="relative" rAng="0" ptsTypes="AA">
                                      <p:cBhvr>
                                        <p:cTn id="40" dur="4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948" y="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75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775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8" grpId="0"/>
      <p:bldP spid="5" grpId="0" animBg="1"/>
      <p:bldP spid="5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7614992" y="0"/>
            <a:ext cx="1529008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r"/>
            <a:r>
              <a:rPr lang="cs-CZ" sz="2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FRONTPAGE</a:t>
            </a:r>
            <a:endParaRPr lang="cs-CZ" sz="2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5</a:t>
            </a:fld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211966" y="187903"/>
            <a:ext cx="740302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>
                <a:ln w="28575" cmpd="sng">
                  <a:solidFill>
                    <a:schemeClr val="tx1"/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Comic Sans MS" pitchFamily="66" charset="0"/>
              </a:rPr>
              <a:t>UKÁZKY </a:t>
            </a:r>
            <a:r>
              <a:rPr lang="cs-CZ" sz="4800" b="1" dirty="0">
                <a:ln w="28575" cmpd="sng">
                  <a:solidFill>
                    <a:schemeClr val="tx1"/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Comic Sans MS" pitchFamily="66" charset="0"/>
              </a:rPr>
              <a:t>N</a:t>
            </a:r>
            <a:r>
              <a:rPr lang="cs-CZ" sz="4800" b="1" dirty="0" smtClean="0">
                <a:ln w="28575" cmpd="sng">
                  <a:solidFill>
                    <a:schemeClr val="tx1"/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Comic Sans MS" pitchFamily="66" charset="0"/>
              </a:rPr>
              <a:t>ADPISŮ:</a:t>
            </a: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344" y="116632"/>
            <a:ext cx="7366000" cy="2273300"/>
          </a:xfrm>
          <a:prstGeom prst="rect">
            <a:avLst/>
          </a:prstGeom>
          <a:ln w="3175" cap="sq">
            <a:solidFill>
              <a:schemeClr val="accent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2276872"/>
            <a:ext cx="7366000" cy="2273300"/>
          </a:xfrm>
          <a:prstGeom prst="rect">
            <a:avLst/>
          </a:prstGeom>
          <a:ln w="3175" cap="sq">
            <a:solidFill>
              <a:schemeClr val="accent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400" y="4468068"/>
            <a:ext cx="7366000" cy="2273300"/>
          </a:xfrm>
          <a:prstGeom prst="rect">
            <a:avLst/>
          </a:prstGeom>
          <a:ln w="3175" cap="sq">
            <a:solidFill>
              <a:schemeClr val="accent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636818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2" name="click.wav"/>
          </p:stSnd>
        </p:sndAc>
      </p:transition>
    </mc:Choice>
    <mc:Fallback xmlns="">
      <p:transition spd="slow">
        <p:fade/>
        <p:sndAc>
          <p:stSnd>
            <p:snd r:embed="rId6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3" dur="13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37" fill="hold">
                                          <p:stCondLst>
                                            <p:cond delay="137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3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7" decel="50000" autoRev="1" fill="hold">
                                          <p:stCondLst>
                                            <p:cond delay="137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1" fill="hold">
                                          <p:stCondLst>
                                            <p:cond delay="25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8000"/>
                            </p:stCondLst>
                            <p:childTnLst>
                              <p:par>
                                <p:cTn id="35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/>
      <p:bldP spid="11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7614992" y="0"/>
            <a:ext cx="1529008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r"/>
            <a:r>
              <a:rPr lang="cs-CZ" sz="2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FRONTPAGE</a:t>
            </a:r>
            <a:endParaRPr lang="cs-CZ" sz="2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07502" y="1203566"/>
            <a:ext cx="8849887" cy="280076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extrusionH="57150"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4400" b="1" spc="5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Žádný nástroj pro psaní textu není potřeba aktivovat. Stačí když provedeme formátování textu a můžeme začít psát.</a:t>
            </a:r>
            <a:endParaRPr lang="cs-CZ" sz="4400" b="1" spc="50" dirty="0">
              <a:ln w="11430"/>
              <a:solidFill>
                <a:schemeClr val="accent3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6</a:t>
            </a:fld>
            <a:endParaRPr lang="cs-CZ"/>
          </a:p>
        </p:txBody>
      </p:sp>
      <p:sp>
        <p:nvSpPr>
          <p:cNvPr id="11" name="TextovéPole 10"/>
          <p:cNvSpPr txBox="1"/>
          <p:nvPr/>
        </p:nvSpPr>
        <p:spPr>
          <a:xfrm>
            <a:off x="320095" y="4256703"/>
            <a:ext cx="729146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ln w="28575" cmpd="sng">
                  <a:solidFill>
                    <a:schemeClr val="tx1"/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Comic Sans MS" pitchFamily="66" charset="0"/>
              </a:rPr>
              <a:t>Formátování textu: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251520" y="4987042"/>
            <a:ext cx="8633862" cy="175432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5400" b="1" spc="50" dirty="0" smtClean="0">
                <a:ln w="11430"/>
                <a:gradFill flip="none" rotWithShape="1">
                  <a:gsLst>
                    <a:gs pos="0">
                      <a:srgbClr val="C00000">
                        <a:shade val="30000"/>
                        <a:satMod val="115000"/>
                      </a:srgbClr>
                    </a:gs>
                    <a:gs pos="50000">
                      <a:srgbClr val="C00000">
                        <a:shade val="67500"/>
                        <a:satMod val="115000"/>
                      </a:srgbClr>
                    </a:gs>
                    <a:gs pos="100000">
                      <a:srgbClr val="C0000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typ, velikost, barva, naklonění, zarovnání, ...</a:t>
            </a:r>
            <a:endParaRPr lang="cs-CZ" sz="5400" b="1" spc="50" dirty="0">
              <a:ln w="11430"/>
              <a:gradFill flip="none" rotWithShape="1">
                <a:gsLst>
                  <a:gs pos="0">
                    <a:srgbClr val="C00000">
                      <a:shade val="30000"/>
                      <a:satMod val="115000"/>
                    </a:srgbClr>
                  </a:gs>
                  <a:gs pos="50000">
                    <a:srgbClr val="C00000">
                      <a:shade val="67500"/>
                      <a:satMod val="115000"/>
                    </a:srgbClr>
                  </a:gs>
                  <a:gs pos="100000">
                    <a:srgbClr val="C00000"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11966" y="187903"/>
            <a:ext cx="637625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ln w="28575" cmpd="sng">
                  <a:solidFill>
                    <a:schemeClr val="tx1"/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PSANÍ  TEXTU</a:t>
            </a:r>
            <a:r>
              <a:rPr lang="cs-CZ" sz="5400" b="1" dirty="0" smtClean="0">
                <a:ln w="28575" cmpd="sng">
                  <a:solidFill>
                    <a:schemeClr val="tx1"/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Comic Sans MS" pitchFamily="66" charset="0"/>
              </a:rPr>
              <a:t>:</a:t>
            </a:r>
          </a:p>
        </p:txBody>
      </p:sp>
    </p:spTree>
    <p:extLst>
      <p:ext uri="{BB962C8B-B14F-4D97-AF65-F5344CB8AC3E}">
        <p14:creationId xmlns:p14="http://schemas.microsoft.com/office/powerpoint/2010/main" val="1332789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2" name="click.wav"/>
          </p:stSnd>
        </p:sndAc>
      </p:transition>
    </mc:Choice>
    <mc:Fallback xmlns="">
      <p:transition spd="slow">
        <p:fade/>
        <p:sndAc>
          <p:stSnd>
            <p:snd r:embed="rId3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3" dur="13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37" fill="hold">
                                          <p:stCondLst>
                                            <p:cond delay="137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3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7" decel="50000" autoRev="1" fill="hold">
                                          <p:stCondLst>
                                            <p:cond delay="137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1" fill="hold">
                                          <p:stCondLst>
                                            <p:cond delay="25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800"/>
                            </p:stCondLst>
                            <p:childTnLst>
                              <p:par>
                                <p:cTn id="1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7" dur="13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37" fill="hold">
                                          <p:stCondLst>
                                            <p:cond delay="137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7" decel="50000" autoRev="1" fill="hold">
                                          <p:stCondLst>
                                            <p:cond delay="137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1" fill="hold">
                                          <p:stCondLst>
                                            <p:cond delay="25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6" dur="13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37" fill="hold">
                                          <p:stCondLst>
                                            <p:cond delay="137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3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7" decel="50000" autoRev="1" fill="hold">
                                          <p:stCondLst>
                                            <p:cond delay="137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41" fill="hold">
                                          <p:stCondLst>
                                            <p:cond delay="25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11" grpId="0"/>
      <p:bldP spid="7" grpId="0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7614992" y="0"/>
            <a:ext cx="1529008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r"/>
            <a:r>
              <a:rPr lang="cs-CZ" sz="2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FRONTPAGE</a:t>
            </a:r>
            <a:endParaRPr lang="cs-CZ" sz="2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12047" y="1268760"/>
            <a:ext cx="8849887" cy="449353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extrusionH="57150"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4200" b="1" spc="5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Při psaní textu klademe velký důraz na jeho </a:t>
            </a:r>
            <a:r>
              <a:rPr lang="cs-CZ" sz="4200" b="1" spc="50" dirty="0" smtClean="0">
                <a:ln w="11430"/>
                <a:solidFill>
                  <a:srgbClr val="00B05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čitelnost</a:t>
            </a:r>
            <a:r>
              <a:rPr lang="cs-CZ" sz="4200" b="1" spc="5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. Proto používáme vhodný typ i velikost písma. Zásadně však volíme:</a:t>
            </a:r>
          </a:p>
          <a:p>
            <a:pPr algn="ctr"/>
            <a:endParaRPr lang="cs-CZ" sz="1200" b="1" spc="50" dirty="0" smtClean="0">
              <a:ln w="11430"/>
              <a:solidFill>
                <a:schemeClr val="accent3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  <a:p>
            <a:pPr algn="ctr"/>
            <a:endParaRPr lang="cs-CZ" sz="1400" b="1" spc="50" dirty="0" smtClean="0">
              <a:ln w="11430"/>
              <a:solidFill>
                <a:schemeClr val="accent3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  <a:p>
            <a:r>
              <a:rPr lang="cs-CZ" sz="4200" b="1" spc="50" dirty="0" smtClean="0">
                <a:ln w="11430"/>
                <a:solidFill>
                  <a:schemeClr val="accent5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- tmavé písmo na světlé pozadí</a:t>
            </a:r>
          </a:p>
          <a:p>
            <a:endParaRPr lang="cs-CZ" sz="800" b="1" spc="50" dirty="0" smtClean="0">
              <a:ln w="11430"/>
              <a:solidFill>
                <a:schemeClr val="accent5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  <a:p>
            <a:r>
              <a:rPr lang="cs-CZ" sz="4200" b="1" spc="50" dirty="0" smtClean="0">
                <a:ln w="11430"/>
                <a:solidFill>
                  <a:schemeClr val="accent5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- světlé písmo na tmavé pozadí</a:t>
            </a:r>
            <a:endParaRPr lang="cs-CZ" sz="4200" b="1" spc="50" dirty="0">
              <a:ln w="11430"/>
              <a:solidFill>
                <a:schemeClr val="accent5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7</a:t>
            </a:fld>
            <a:endParaRPr lang="cs-CZ"/>
          </a:p>
        </p:txBody>
      </p:sp>
      <p:sp>
        <p:nvSpPr>
          <p:cNvPr id="8" name="TextovéPole 7"/>
          <p:cNvSpPr txBox="1"/>
          <p:nvPr/>
        </p:nvSpPr>
        <p:spPr>
          <a:xfrm>
            <a:off x="211966" y="187903"/>
            <a:ext cx="637625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ln w="28575" cmpd="sng">
                  <a:solidFill>
                    <a:schemeClr val="tx1"/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PSANÍ  TEXTU</a:t>
            </a:r>
            <a:r>
              <a:rPr lang="cs-CZ" sz="5400" b="1" dirty="0" smtClean="0">
                <a:ln w="28575" cmpd="sng">
                  <a:solidFill>
                    <a:schemeClr val="tx1"/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Comic Sans MS" pitchFamily="66" charset="0"/>
              </a:rPr>
              <a:t>:</a:t>
            </a:r>
          </a:p>
        </p:txBody>
      </p:sp>
    </p:spTree>
    <p:extLst>
      <p:ext uri="{BB962C8B-B14F-4D97-AF65-F5344CB8AC3E}">
        <p14:creationId xmlns:p14="http://schemas.microsoft.com/office/powerpoint/2010/main" val="1967506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2" name="click.wav"/>
          </p:stSnd>
        </p:sndAc>
      </p:transition>
    </mc:Choice>
    <mc:Fallback xmlns="">
      <p:transition spd="slow">
        <p:fade/>
        <p:sndAc>
          <p:stSnd>
            <p:snd r:embed="rId3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3" dur="13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37" fill="hold">
                                          <p:stCondLst>
                                            <p:cond delay="137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3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7" decel="50000" autoRev="1" fill="hold">
                                          <p:stCondLst>
                                            <p:cond delay="137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1" fill="hold">
                                          <p:stCondLst>
                                            <p:cond delay="25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800"/>
                            </p:stCondLst>
                            <p:childTnLst>
                              <p:par>
                                <p:cTn id="1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7614992" y="0"/>
            <a:ext cx="1529008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r"/>
            <a:r>
              <a:rPr lang="cs-CZ" sz="2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FRONTPAGE</a:t>
            </a:r>
            <a:endParaRPr lang="cs-CZ" sz="2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8</a:t>
            </a:fld>
            <a:endParaRPr lang="cs-CZ"/>
          </a:p>
        </p:txBody>
      </p:sp>
      <p:sp>
        <p:nvSpPr>
          <p:cNvPr id="8" name="TextovéPole 7"/>
          <p:cNvSpPr txBox="1"/>
          <p:nvPr/>
        </p:nvSpPr>
        <p:spPr>
          <a:xfrm>
            <a:off x="107504" y="392901"/>
            <a:ext cx="9036496" cy="189282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39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UKÁZKY  POZADÍ, KTERÉ  VZNIKLY  Z  NEVHODNĚ  ZVOLENÝCH  TEXTUR:</a:t>
            </a:r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000" y="379176"/>
            <a:ext cx="8128000" cy="6350000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288" y="392472"/>
            <a:ext cx="8128000" cy="6350000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384" y="392472"/>
            <a:ext cx="8128000" cy="635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8358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2" name="click.wav"/>
          </p:stSnd>
        </p:sndAc>
      </p:transition>
    </mc:Choice>
    <mc:Fallback xmlns="">
      <p:transition spd="slow">
        <p:fade/>
        <p:sndAc>
          <p:stSnd>
            <p:snd r:embed="rId6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7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25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25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24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250"/>
                            </p:stCondLst>
                            <p:childTnLst>
                              <p:par>
                                <p:cTn id="17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9" dur="13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37" fill="hold">
                                          <p:stCondLst>
                                            <p:cond delay="137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7" decel="50000" autoRev="1" fill="hold">
                                          <p:stCondLst>
                                            <p:cond delay="137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1" fill="hold">
                                          <p:stCondLst>
                                            <p:cond delay="25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xit" presetSubtype="32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27" dur="27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7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9" dur="2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750"/>
                            </p:stCondLst>
                            <p:childTnLst>
                              <p:par>
                                <p:cTn id="3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750"/>
                            </p:stCondLst>
                            <p:childTnLst>
                              <p:par>
                                <p:cTn id="38" presetID="53" presetClass="entr" presetSubtype="16" fill="hold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4750"/>
                            </p:stCondLst>
                            <p:childTnLst>
                              <p:par>
                                <p:cTn id="44" presetID="53" presetClass="entr" presetSubtype="16" fill="hold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8" grpId="0"/>
      <p:bldP spid="8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130162" y="85527"/>
            <a:ext cx="4847609" cy="169277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PSANÍ  NADPISŮ  A  TEXTU</a:t>
            </a:r>
            <a:endParaRPr lang="cs-CZ" sz="3200" b="1" cap="none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r>
              <a:rPr lang="cs-CZ" sz="72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TEST</a:t>
            </a:r>
            <a:endParaRPr lang="cs-CZ" sz="72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oklyn" pitchFamily="2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5716" y="1889537"/>
            <a:ext cx="907011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Co nepatří mezi formátování textu?</a:t>
            </a:r>
            <a:endParaRPr lang="cs-CZ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7" name="Obdélník 6">
            <a:hlinkClick r:id="rId3" action="ppaction://hlinksldjump"/>
          </p:cNvPr>
          <p:cNvSpPr/>
          <p:nvPr/>
        </p:nvSpPr>
        <p:spPr>
          <a:xfrm>
            <a:off x="2411760" y="2996952"/>
            <a:ext cx="5808898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cs-CZ" sz="54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a) </a:t>
            </a:r>
            <a:r>
              <a:rPr lang="cs-CZ" sz="66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hlinkClick r:id="rId3" action="ppaction://hlinksldjump"/>
              </a:rPr>
              <a:t>velikost textu</a:t>
            </a:r>
            <a:r>
              <a:rPr lang="cs-CZ" sz="66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endParaRPr lang="cs-CZ" sz="6600" b="1" dirty="0">
              <a:ln w="28575">
                <a:solidFill>
                  <a:schemeClr val="accent1">
                    <a:lumMod val="7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899592" y="5208960"/>
            <a:ext cx="4986878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cs-CZ" sz="54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c) </a:t>
            </a:r>
            <a:r>
              <a:rPr lang="cs-CZ" sz="66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hlinkClick r:id="rId4" action="ppaction://hlinksldjump"/>
              </a:rPr>
              <a:t>obsah textu</a:t>
            </a:r>
            <a:endParaRPr lang="cs-CZ" sz="6600" b="1" dirty="0">
              <a:ln w="28575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1619672" y="4100964"/>
            <a:ext cx="4941161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cs-CZ" sz="5400" b="1" cap="none" spc="0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b) </a:t>
            </a:r>
            <a:r>
              <a:rPr lang="cs-CZ" sz="66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hlinkClick r:id="rId3" action="ppaction://hlinksldjump"/>
              </a:rPr>
              <a:t>barva textu</a:t>
            </a:r>
            <a:endParaRPr lang="cs-CZ" sz="6600" b="1" cap="none" spc="0" dirty="0">
              <a:ln w="28575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6636905" y="5450740"/>
            <a:ext cx="2450094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4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DALŠÍ</a:t>
            </a:r>
          </a:p>
          <a:p>
            <a:pPr algn="ctr"/>
            <a:r>
              <a:rPr lang="cs-CZ" sz="4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OTÁZKA</a:t>
            </a:r>
            <a:endParaRPr lang="cs-CZ" sz="4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oklyn" pitchFamily="2" charset="0"/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pPr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09318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2" name="click.wav"/>
          </p:stSnd>
        </p:sndAc>
      </p:transition>
    </mc:Choice>
    <mc:Fallback xmlns="">
      <p:transition spd="slow">
        <p:fade/>
        <p:sndAc>
          <p:stSnd>
            <p:snd r:embed="rId5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7" grpId="0"/>
      <p:bldP spid="12" grpId="0"/>
      <p:bldP spid="13" grpId="0"/>
      <p:bldP spid="1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130148" y="85527"/>
            <a:ext cx="4847609" cy="169277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32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PSANÍ  NADPISŮ  A  TEXTU</a:t>
            </a:r>
          </a:p>
          <a:p>
            <a:pPr algn="ctr"/>
            <a:r>
              <a:rPr lang="cs-CZ" sz="72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TEST</a:t>
            </a:r>
            <a:endParaRPr lang="cs-CZ" sz="72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oklyn" pitchFamily="2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1367" y="2021939"/>
            <a:ext cx="902522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K čemu slouží nástroj WordArt?</a:t>
            </a:r>
            <a:endParaRPr lang="cs-CZ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7" name="Obdélník 6">
            <a:hlinkClick r:id="rId3" action="ppaction://hlinksldjump"/>
          </p:cNvPr>
          <p:cNvSpPr/>
          <p:nvPr/>
        </p:nvSpPr>
        <p:spPr>
          <a:xfrm>
            <a:off x="395536" y="3068960"/>
            <a:ext cx="8542723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cs-CZ" sz="54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a)  </a:t>
            </a:r>
            <a:r>
              <a:rPr lang="cs-CZ" sz="60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hlinkClick r:id="rId4" action="ppaction://hlinksldjump"/>
              </a:rPr>
              <a:t>odstranění chyb v textu</a:t>
            </a:r>
            <a:endParaRPr lang="cs-CZ" sz="6000" b="1" dirty="0">
              <a:ln w="28575">
                <a:solidFill>
                  <a:schemeClr val="accent1">
                    <a:lumMod val="7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899592" y="4221088"/>
            <a:ext cx="6284284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cs-CZ" sz="54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b)  </a:t>
            </a:r>
            <a:r>
              <a:rPr lang="cs-CZ" sz="66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hlinkClick r:id="rId5" action="ppaction://hlinksldjump"/>
              </a:rPr>
              <a:t>ozdobné texty</a:t>
            </a:r>
            <a:endParaRPr lang="cs-CZ" sz="6600" b="1" dirty="0">
              <a:ln w="28575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1506225" y="5445224"/>
            <a:ext cx="4187365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cs-CZ" sz="5400" b="1" cap="none" spc="0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c)  </a:t>
            </a:r>
            <a:r>
              <a:rPr lang="cs-CZ" sz="6600" b="1" cap="none" spc="0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hlinkClick r:id="rId4" action="ppaction://hlinksldjump"/>
              </a:rPr>
              <a:t>k ničemu</a:t>
            </a:r>
            <a:endParaRPr lang="cs-CZ" sz="6600" b="1" cap="none" spc="0" dirty="0">
              <a:ln w="28575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6542445" y="5470788"/>
            <a:ext cx="2494051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4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DALŠÍ</a:t>
            </a:r>
          </a:p>
          <a:p>
            <a:pPr algn="ctr"/>
            <a:r>
              <a:rPr lang="cs-CZ" sz="4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OTÁZKA</a:t>
            </a:r>
            <a:endParaRPr lang="cs-CZ" sz="4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oklyn" pitchFamily="2" charset="0"/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70563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2" name="click.wav"/>
          </p:stSnd>
        </p:sndAc>
      </p:transition>
    </mc:Choice>
    <mc:Fallback xmlns="">
      <p:transition spd="slow">
        <p:fade/>
        <p:sndAc>
          <p:stSnd>
            <p:snd r:embed="rId6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7" grpId="0"/>
      <p:bldP spid="12" grpId="0"/>
      <p:bldP spid="13" grpId="0"/>
      <p:bldP spid="1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130149" y="85527"/>
            <a:ext cx="4847609" cy="169277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32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PSANÍ  NADPISŮ  A  TEXTU</a:t>
            </a:r>
          </a:p>
          <a:p>
            <a:pPr algn="ctr"/>
            <a:r>
              <a:rPr lang="cs-CZ" sz="72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TEST</a:t>
            </a:r>
            <a:endParaRPr lang="cs-CZ" sz="72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oklyn" pitchFamily="2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93405" y="1889537"/>
            <a:ext cx="8121134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Který nástroj v programu</a:t>
            </a:r>
          </a:p>
          <a:p>
            <a:pPr algn="ctr"/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FrontPage aktivuje psaní textu?</a:t>
            </a:r>
            <a:endParaRPr lang="cs-CZ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7" name="Obdélník 6">
            <a:hlinkClick r:id="rId3" action="ppaction://hlinksldjump"/>
          </p:cNvPr>
          <p:cNvSpPr/>
          <p:nvPr/>
        </p:nvSpPr>
        <p:spPr>
          <a:xfrm>
            <a:off x="3258975" y="3284984"/>
            <a:ext cx="3041217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cs-CZ" sz="54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a) </a:t>
            </a:r>
            <a:r>
              <a:rPr lang="cs-CZ" sz="66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hlinkClick r:id="rId4" action="ppaction://hlinksldjump"/>
              </a:rPr>
              <a:t>Písmo</a:t>
            </a:r>
            <a:endParaRPr lang="cs-CZ" sz="6600" b="1" dirty="0">
              <a:ln w="28575">
                <a:solidFill>
                  <a:schemeClr val="accent1">
                    <a:lumMod val="7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2439339" y="4509120"/>
            <a:ext cx="2967094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cs-CZ" sz="54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b) </a:t>
            </a:r>
            <a:r>
              <a:rPr lang="cs-CZ" sz="66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hlinkClick r:id="rId5" action="ppaction://hlinksldjump"/>
              </a:rPr>
              <a:t>žádný</a:t>
            </a:r>
            <a:endParaRPr lang="cs-CZ" sz="6600" b="1" dirty="0">
              <a:ln w="28575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1564040" y="5641024"/>
            <a:ext cx="2289601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cs-CZ" sz="5400" b="1" cap="none" spc="0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c) </a:t>
            </a:r>
            <a:r>
              <a:rPr lang="cs-CZ" sz="66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hlinkClick r:id="rId4" action="ppaction://hlinksldjump"/>
              </a:rPr>
              <a:t>Text</a:t>
            </a:r>
            <a:endParaRPr lang="cs-CZ" sz="6600" b="1" cap="none" spc="0" dirty="0" smtClean="0">
              <a:ln w="28575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6660232" y="5899919"/>
            <a:ext cx="2358338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4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KLIKNI</a:t>
            </a:r>
            <a:endParaRPr lang="cs-CZ" sz="4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oklyn" pitchFamily="2" charset="0"/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11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23531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2" name="click.wav"/>
          </p:stSnd>
        </p:sndAc>
      </p:transition>
    </mc:Choice>
    <mc:Fallback xmlns="">
      <p:transition spd="slow">
        <p:fade/>
        <p:sndAc>
          <p:stSnd>
            <p:snd r:embed="rId6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7" grpId="0"/>
      <p:bldP spid="12" grpId="0"/>
      <p:bldP spid="13" grpId="0"/>
      <p:bldP spid="1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714500" y="571500"/>
            <a:ext cx="5715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Obdélník 2"/>
          <p:cNvSpPr/>
          <p:nvPr/>
        </p:nvSpPr>
        <p:spPr>
          <a:xfrm>
            <a:off x="1714500" y="571500"/>
            <a:ext cx="1428750" cy="142875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3143250" y="571500"/>
            <a:ext cx="1428750" cy="142875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4572000" y="571500"/>
            <a:ext cx="1428750" cy="142875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5999968" y="571500"/>
            <a:ext cx="1428750" cy="142875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1714500" y="2000250"/>
            <a:ext cx="1428750" cy="142875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3143250" y="2000250"/>
            <a:ext cx="1428750" cy="142875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4572000" y="2000250"/>
            <a:ext cx="1428750" cy="142875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6000750" y="2000250"/>
            <a:ext cx="1428750" cy="142875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1714500" y="3429000"/>
            <a:ext cx="1428750" cy="142875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3143250" y="3429000"/>
            <a:ext cx="1428750" cy="142875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4572000" y="3429000"/>
            <a:ext cx="1428750" cy="142875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6000750" y="3429000"/>
            <a:ext cx="1428750" cy="142875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1714500" y="4857750"/>
            <a:ext cx="1428750" cy="142875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3143250" y="4857750"/>
            <a:ext cx="1428750" cy="142875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7" name="Obdélník 16"/>
          <p:cNvSpPr/>
          <p:nvPr/>
        </p:nvSpPr>
        <p:spPr>
          <a:xfrm>
            <a:off x="4572000" y="4857750"/>
            <a:ext cx="1428750" cy="142875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8" name="Obdélník 17"/>
          <p:cNvSpPr/>
          <p:nvPr/>
        </p:nvSpPr>
        <p:spPr>
          <a:xfrm>
            <a:off x="6000750" y="4857750"/>
            <a:ext cx="1428750" cy="142875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2067" name="TextovéPole 19"/>
          <p:cNvSpPr txBox="1">
            <a:spLocks noChangeArrowheads="1"/>
          </p:cNvSpPr>
          <p:nvPr/>
        </p:nvSpPr>
        <p:spPr bwMode="auto">
          <a:xfrm>
            <a:off x="1071563" y="571500"/>
            <a:ext cx="642937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cs-CZ" sz="6000" b="1">
                <a:solidFill>
                  <a:srgbClr val="C00000"/>
                </a:solidFill>
                <a:latin typeface="Calibri" pitchFamily="34" charset="0"/>
              </a:rPr>
              <a:t>A</a:t>
            </a:r>
          </a:p>
        </p:txBody>
      </p:sp>
      <p:sp>
        <p:nvSpPr>
          <p:cNvPr id="2068" name="TextovéPole 20"/>
          <p:cNvSpPr txBox="1">
            <a:spLocks noChangeArrowheads="1"/>
          </p:cNvSpPr>
          <p:nvPr/>
        </p:nvSpPr>
        <p:spPr bwMode="auto">
          <a:xfrm>
            <a:off x="1071563" y="2000250"/>
            <a:ext cx="642937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cs-CZ" sz="6000" b="1">
                <a:solidFill>
                  <a:srgbClr val="C00000"/>
                </a:solidFill>
                <a:latin typeface="Calibri" pitchFamily="34" charset="0"/>
              </a:rPr>
              <a:t>B</a:t>
            </a:r>
          </a:p>
        </p:txBody>
      </p:sp>
      <p:sp>
        <p:nvSpPr>
          <p:cNvPr id="2069" name="TextovéPole 21"/>
          <p:cNvSpPr txBox="1">
            <a:spLocks noChangeArrowheads="1"/>
          </p:cNvSpPr>
          <p:nvPr/>
        </p:nvSpPr>
        <p:spPr bwMode="auto">
          <a:xfrm>
            <a:off x="1071563" y="3429000"/>
            <a:ext cx="642937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cs-CZ" sz="6000" b="1">
                <a:solidFill>
                  <a:srgbClr val="C00000"/>
                </a:solidFill>
                <a:latin typeface="Calibri" pitchFamily="34" charset="0"/>
              </a:rPr>
              <a:t>C</a:t>
            </a:r>
          </a:p>
        </p:txBody>
      </p:sp>
      <p:sp>
        <p:nvSpPr>
          <p:cNvPr id="2070" name="TextovéPole 22"/>
          <p:cNvSpPr txBox="1">
            <a:spLocks noChangeArrowheads="1"/>
          </p:cNvSpPr>
          <p:nvPr/>
        </p:nvSpPr>
        <p:spPr bwMode="auto">
          <a:xfrm>
            <a:off x="1071563" y="4857750"/>
            <a:ext cx="642937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cs-CZ" sz="6000" b="1">
                <a:solidFill>
                  <a:srgbClr val="C00000"/>
                </a:solidFill>
                <a:latin typeface="Calibri" pitchFamily="34" charset="0"/>
              </a:rPr>
              <a:t>D</a:t>
            </a:r>
          </a:p>
        </p:txBody>
      </p:sp>
      <p:sp>
        <p:nvSpPr>
          <p:cNvPr id="2071" name="TextovéPole 23"/>
          <p:cNvSpPr txBox="1">
            <a:spLocks noChangeArrowheads="1"/>
          </p:cNvSpPr>
          <p:nvPr/>
        </p:nvSpPr>
        <p:spPr bwMode="auto">
          <a:xfrm>
            <a:off x="1692275" y="0"/>
            <a:ext cx="1500188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cs-CZ" sz="4000">
                <a:solidFill>
                  <a:srgbClr val="C00000"/>
                </a:solidFill>
                <a:latin typeface="Calibri" pitchFamily="34" charset="0"/>
              </a:rPr>
              <a:t>1</a:t>
            </a:r>
          </a:p>
        </p:txBody>
      </p:sp>
      <p:sp>
        <p:nvSpPr>
          <p:cNvPr id="2072" name="TextovéPole 24"/>
          <p:cNvSpPr txBox="1">
            <a:spLocks noChangeArrowheads="1"/>
          </p:cNvSpPr>
          <p:nvPr/>
        </p:nvSpPr>
        <p:spPr bwMode="auto">
          <a:xfrm>
            <a:off x="3071813" y="0"/>
            <a:ext cx="1500187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cs-CZ" sz="4000">
                <a:solidFill>
                  <a:srgbClr val="C00000"/>
                </a:solidFill>
                <a:latin typeface="Calibri" pitchFamily="34" charset="0"/>
              </a:rPr>
              <a:t>2</a:t>
            </a:r>
          </a:p>
        </p:txBody>
      </p:sp>
      <p:sp>
        <p:nvSpPr>
          <p:cNvPr id="2073" name="TextovéPole 25"/>
          <p:cNvSpPr txBox="1">
            <a:spLocks noChangeArrowheads="1"/>
          </p:cNvSpPr>
          <p:nvPr/>
        </p:nvSpPr>
        <p:spPr bwMode="auto">
          <a:xfrm>
            <a:off x="4572000" y="0"/>
            <a:ext cx="1500188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cs-CZ" sz="4000">
                <a:solidFill>
                  <a:srgbClr val="C00000"/>
                </a:solidFill>
                <a:latin typeface="Calibri" pitchFamily="34" charset="0"/>
              </a:rPr>
              <a:t>3</a:t>
            </a:r>
          </a:p>
        </p:txBody>
      </p:sp>
      <p:sp>
        <p:nvSpPr>
          <p:cNvPr id="2074" name="TextovéPole 27"/>
          <p:cNvSpPr txBox="1">
            <a:spLocks noChangeArrowheads="1"/>
          </p:cNvSpPr>
          <p:nvPr/>
        </p:nvSpPr>
        <p:spPr bwMode="auto">
          <a:xfrm>
            <a:off x="5973763" y="0"/>
            <a:ext cx="1500187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cs-CZ" sz="4000">
                <a:solidFill>
                  <a:srgbClr val="C00000"/>
                </a:solidFill>
                <a:latin typeface="Calibri" pitchFamily="34" charset="0"/>
              </a:rPr>
              <a:t>4</a:t>
            </a:r>
          </a:p>
        </p:txBody>
      </p:sp>
      <p:sp>
        <p:nvSpPr>
          <p:cNvPr id="2075" name="TextovéPole 28"/>
          <p:cNvSpPr txBox="1">
            <a:spLocks noChangeArrowheads="1"/>
          </p:cNvSpPr>
          <p:nvPr/>
        </p:nvSpPr>
        <p:spPr bwMode="auto">
          <a:xfrm>
            <a:off x="611560" y="6357938"/>
            <a:ext cx="820891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cs-CZ" sz="2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itchFamily="34" charset="0"/>
              </a:rPr>
              <a:t>O</a:t>
            </a:r>
            <a:r>
              <a:rPr lang="cs-CZ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itchFamily="34" charset="0"/>
              </a:rPr>
              <a:t>dkryj </a:t>
            </a:r>
            <a:r>
              <a:rPr lang="cs-CZ" sz="2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itchFamily="34" charset="0"/>
              </a:rPr>
              <a:t>jednotlivá </a:t>
            </a:r>
            <a:r>
              <a:rPr lang="cs-CZ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itchFamily="34" charset="0"/>
              </a:rPr>
              <a:t>okénka a uhodni, co je na obrázku.</a:t>
            </a:r>
            <a:endParaRPr lang="cs-CZ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0091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2" name="click.wav"/>
          </p:stSnd>
        </p:sndAc>
      </p:transition>
    </mc:Choice>
    <mc:Fallback xmlns="">
      <p:transition spd="slow">
        <p:fade/>
        <p:sndAc>
          <p:stSnd>
            <p:snd r:embed="rId4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 nodeType="clickPar">
                      <p:stCondLst>
                        <p:cond delay="0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 nodeType="clickPar">
                      <p:stCondLst>
                        <p:cond delay="0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 nodeType="clickPar">
                      <p:stCondLst>
                        <p:cond delay="0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 nodeType="clickPar">
                      <p:stCondLst>
                        <p:cond delay="0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3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 nodeType="clickPar">
                      <p:stCondLst>
                        <p:cond delay="0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3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 nodeType="clickPar">
                      <p:stCondLst>
                        <p:cond delay="0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4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 nodeType="clickPar">
                      <p:stCondLst>
                        <p:cond delay="0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4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 nodeType="clickPar">
                      <p:stCondLst>
                        <p:cond delay="0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5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 nodeType="clickPar">
                      <p:stCondLst>
                        <p:cond delay="0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 nodeType="clickPar">
                      <p:stCondLst>
                        <p:cond delay="0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 nodeType="clickPar">
                      <p:stCondLst>
                        <p:cond delay="0"/>
                      </p:stCondLst>
                      <p:childTnLst>
                        <p:par>
                          <p:cTn id="7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1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7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 nodeType="clickPar">
                      <p:stCondLst>
                        <p:cond delay="0"/>
                      </p:stCondLst>
                      <p:childTnLst>
                        <p:par>
                          <p:cTn id="7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7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7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 nodeType="clickPar">
                      <p:stCondLst>
                        <p:cond delay="0"/>
                      </p:stCondLst>
                      <p:childTnLst>
                        <p:par>
                          <p:cTn id="8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3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8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 nodeType="clickPar">
                      <p:stCondLst>
                        <p:cond delay="0"/>
                      </p:stCondLst>
                      <p:childTnLst>
                        <p:par>
                          <p:cTn id="8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9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9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 nodeType="clickPar">
                      <p:stCondLst>
                        <p:cond delay="0"/>
                      </p:stCondLst>
                      <p:childTnLst>
                        <p:par>
                          <p:cTn id="9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5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9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4296391" y="-1"/>
            <a:ext cx="4847609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32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PSANÍ  NADPISŮ  A  TEXTU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251520" y="565229"/>
            <a:ext cx="84683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omic Sans MS" pitchFamily="66" charset="0"/>
              </a:rPr>
              <a:t>POUŽITÉ  ZDROJE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13</a:t>
            </a:fld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251521" y="1396226"/>
            <a:ext cx="7920879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 smtClean="0"/>
              <a:t>http://www.nvf.cz/profuturo/logo_esf.jpg</a:t>
            </a:r>
          </a:p>
          <a:p>
            <a:r>
              <a:rPr lang="cs-CZ" sz="1600" dirty="0" smtClean="0"/>
              <a:t>http://repeatingislands.files-wordpress.com/2009/06/eu-logo.jpg</a:t>
            </a:r>
          </a:p>
          <a:p>
            <a:r>
              <a:rPr lang="cs-CZ" sz="1600" dirty="0" smtClean="0"/>
              <a:t>http://www.teiresias.muni.cz/gifs/web/msmt-logo.gif</a:t>
            </a:r>
          </a:p>
          <a:p>
            <a:r>
              <a:rPr lang="cs-CZ" sz="1600" dirty="0" smtClean="0"/>
              <a:t>http://www.ucitelskyzpravodaj.cz/Portals/5/tema/Logo_OP_VK.jpg</a:t>
            </a:r>
          </a:p>
          <a:p>
            <a:r>
              <a:rPr lang="cs-CZ" sz="1600" dirty="0"/>
              <a:t>http://</a:t>
            </a:r>
            <a:r>
              <a:rPr lang="cs-CZ" sz="1600" dirty="0" smtClean="0"/>
              <a:t>static4.grsites.com/archive/textures/misc/misc013.jpg</a:t>
            </a:r>
          </a:p>
          <a:p>
            <a:r>
              <a:rPr lang="cs-CZ" sz="1600" dirty="0"/>
              <a:t>http://</a:t>
            </a:r>
            <a:r>
              <a:rPr lang="cs-CZ" sz="1600" dirty="0" smtClean="0"/>
              <a:t>static1.grsites.com/archive/textures/misc/misc039.gif</a:t>
            </a:r>
          </a:p>
          <a:p>
            <a:r>
              <a:rPr lang="cs-CZ" sz="1600" dirty="0"/>
              <a:t>http://</a:t>
            </a:r>
            <a:r>
              <a:rPr lang="cs-CZ" sz="1600" dirty="0" smtClean="0"/>
              <a:t>static1.grsites.com/archive/textures/misc/misc079.gif</a:t>
            </a:r>
          </a:p>
          <a:p>
            <a:r>
              <a:rPr lang="cs-CZ" sz="1600" dirty="0"/>
              <a:t>http://static4.grsites.com/archive/textures/wood/wood 056.jpg</a:t>
            </a:r>
          </a:p>
          <a:p>
            <a:r>
              <a:rPr lang="cs-CZ" sz="1600" dirty="0"/>
              <a:t>http://static4.grsites.com/archive/textures/brick/brick023.jpg</a:t>
            </a:r>
          </a:p>
          <a:p>
            <a:r>
              <a:rPr lang="cs-CZ" sz="1600" dirty="0" smtClean="0"/>
              <a:t>http</a:t>
            </a:r>
            <a:r>
              <a:rPr lang="cs-CZ" sz="1600" dirty="0"/>
              <a:t>://static2.grsites.com/archive/textures/lgren/lgren051.jpg</a:t>
            </a:r>
          </a:p>
          <a:p>
            <a:r>
              <a:rPr lang="cs-CZ" sz="1600" dirty="0"/>
              <a:t>http://</a:t>
            </a:r>
            <a:r>
              <a:rPr lang="cs-CZ" sz="1600" dirty="0" smtClean="0"/>
              <a:t>upload.wikimedia.org/wikipedia/commons/b/b4/quelle41.jpg</a:t>
            </a:r>
          </a:p>
          <a:p>
            <a:r>
              <a:rPr lang="cs-CZ" sz="1600" dirty="0"/>
              <a:t>http://office.microsoft.com/cs-cz/images/results.aspx?qu</a:t>
            </a:r>
            <a:r>
              <a:rPr lang="cs-CZ" sz="1600" dirty="0" smtClean="0"/>
              <a:t>=</a:t>
            </a:r>
          </a:p>
          <a:p>
            <a:r>
              <a:rPr lang="cs-CZ" sz="1600" dirty="0" smtClean="0"/>
              <a:t>palec#ai:MC900441321</a:t>
            </a:r>
            <a:r>
              <a:rPr lang="cs-CZ" sz="1600" dirty="0"/>
              <a:t>|</a:t>
            </a:r>
          </a:p>
          <a:p>
            <a:r>
              <a:rPr lang="cs-CZ" sz="1600" dirty="0"/>
              <a:t>http://office.microsoft.com/cs-cz/images/results.aspx?qu=aplaus&amp;origin=</a:t>
            </a:r>
          </a:p>
          <a:p>
            <a:r>
              <a:rPr lang="cs-CZ" sz="1600" dirty="0"/>
              <a:t>FX010132103#ai:MM900041090|</a:t>
            </a:r>
          </a:p>
          <a:p>
            <a:r>
              <a:rPr lang="cs-CZ" sz="1600" dirty="0"/>
              <a:t>http://</a:t>
            </a:r>
            <a:r>
              <a:rPr lang="cs-CZ" sz="1600" dirty="0" smtClean="0"/>
              <a:t>www.freesound.org/samplesViewSingle.php?id=33658</a:t>
            </a:r>
          </a:p>
          <a:p>
            <a:r>
              <a:rPr lang="cs-CZ" sz="1600" dirty="0"/>
              <a:t>http://www.freedigitalphotos.net/images/39296dxcb0k0lkf.jpg</a:t>
            </a:r>
          </a:p>
          <a:p>
            <a:r>
              <a:rPr lang="cs-CZ" sz="1600" dirty="0"/>
              <a:t>http://www.freedigitalphotos.net/images/3580229ld3l25ii.jpg</a:t>
            </a:r>
          </a:p>
          <a:p>
            <a:r>
              <a:rPr lang="cs-CZ" sz="1600" dirty="0"/>
              <a:t>http://</a:t>
            </a:r>
            <a:r>
              <a:rPr lang="cs-CZ" sz="1600" dirty="0" smtClean="0"/>
              <a:t>www.freedigitalphotos.net/images/486630sdbrurv0v.jpg</a:t>
            </a:r>
            <a:endParaRPr lang="cs-CZ" sz="1600" dirty="0"/>
          </a:p>
        </p:txBody>
      </p:sp>
      <p:sp>
        <p:nvSpPr>
          <p:cNvPr id="8" name="Podnadpis 2"/>
          <p:cNvSpPr txBox="1">
            <a:spLocks/>
          </p:cNvSpPr>
          <p:nvPr/>
        </p:nvSpPr>
        <p:spPr>
          <a:xfrm>
            <a:off x="1397597" y="6372742"/>
            <a:ext cx="6400800" cy="406896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cs-CZ" sz="18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Mgr. Ladislav Králíček, 2. ZŠ Dobříš, 2011</a:t>
            </a:r>
            <a:endParaRPr lang="cs-CZ" sz="1800" b="1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12263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2" name="click.wav"/>
          </p:stSnd>
        </p:sndAc>
      </p:transition>
    </mc:Choice>
    <mc:Fallback xmlns="">
      <p:transition spd="slow">
        <p:fade/>
        <p:sndAc>
          <p:stSnd>
            <p:snd r:embed="rId3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500"/>
                            </p:stCondLst>
                            <p:childTnLst>
                              <p:par>
                                <p:cTn id="2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/>
      <p:bldP spid="8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8652" y="184816"/>
            <a:ext cx="3810000" cy="2352675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2576920"/>
            <a:ext cx="7632848" cy="4137064"/>
          </a:xfrm>
          <a:prstGeom prst="rect">
            <a:avLst/>
          </a:prstGeom>
          <a:ln w="38100" cap="sq">
            <a:solidFill>
              <a:srgbClr val="E8B56A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" name="Obdélník 1"/>
          <p:cNvSpPr/>
          <p:nvPr/>
        </p:nvSpPr>
        <p:spPr>
          <a:xfrm>
            <a:off x="2146897" y="3837538"/>
            <a:ext cx="5043368" cy="161582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9900" b="1" cap="none" spc="50" dirty="0" smtClean="0">
                <a:ln w="11430"/>
                <a:gradFill flip="none" rotWithShape="1">
                  <a:gsLst>
                    <a:gs pos="0">
                      <a:srgbClr val="FFFF66">
                        <a:tint val="66000"/>
                        <a:satMod val="160000"/>
                      </a:srgbClr>
                    </a:gs>
                    <a:gs pos="50000">
                      <a:srgbClr val="FFFF66">
                        <a:tint val="44500"/>
                        <a:satMod val="160000"/>
                      </a:srgbClr>
                    </a:gs>
                    <a:gs pos="100000">
                      <a:srgbClr val="FFFF66">
                        <a:tint val="23500"/>
                        <a:satMod val="160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KONEC</a:t>
            </a:r>
            <a:endParaRPr lang="cs-CZ" sz="9900" b="1" cap="none" spc="50" dirty="0">
              <a:ln w="11430"/>
              <a:gradFill flip="none" rotWithShape="1">
                <a:gsLst>
                  <a:gs pos="0">
                    <a:srgbClr val="FFFF66">
                      <a:tint val="66000"/>
                      <a:satMod val="160000"/>
                    </a:srgbClr>
                  </a:gs>
                  <a:gs pos="50000">
                    <a:srgbClr val="FFFF66">
                      <a:tint val="44500"/>
                      <a:satMod val="160000"/>
                    </a:srgbClr>
                  </a:gs>
                  <a:gs pos="100000">
                    <a:srgbClr val="FFFF66">
                      <a:tint val="23500"/>
                      <a:satMod val="160000"/>
                    </a:srgbClr>
                  </a:gs>
                </a:gsLst>
                <a:lin ang="16200000" scaled="1"/>
                <a:tileRect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oklyn" pitchFamily="2" charset="0"/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14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52241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2" name="click.wav"/>
          </p:stSnd>
        </p:sndAc>
      </p:transition>
    </mc:Choice>
    <mc:Fallback xmlns="">
      <p:transition spd="slow">
        <p:fade/>
        <p:sndAc>
          <p:stSnd>
            <p:snd r:embed="rId5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6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250"/>
                            </p:stCondLst>
                            <p:childTnLst>
                              <p:par>
                                <p:cTn id="2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0" y="1556792"/>
            <a:ext cx="8372806" cy="156966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Inverted">
              <a:avLst/>
            </a:prstTxWarp>
            <a:spAutoFit/>
            <a:scene3d>
              <a:camera prst="perspectiveLeft"/>
              <a:lightRig rig="soft" dir="tl">
                <a:rot lat="0" lon="0" rev="0"/>
              </a:lightRig>
            </a:scene3d>
            <a:sp3d extrusionH="57150" contourW="25400" prstMaterial="matte">
              <a:bevelT w="25400" h="55880" prst="cross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9600" b="1" spc="50" dirty="0">
                <a:ln w="11430"/>
                <a:gradFill flip="none" rotWithShape="1">
                  <a:gsLst>
                    <a:gs pos="0">
                      <a:srgbClr val="00B050">
                        <a:shade val="30000"/>
                        <a:satMod val="115000"/>
                      </a:srgbClr>
                    </a:gs>
                    <a:gs pos="50000">
                      <a:srgbClr val="00B050">
                        <a:shade val="67500"/>
                        <a:satMod val="115000"/>
                      </a:srgbClr>
                    </a:gs>
                    <a:gs pos="100000">
                      <a:srgbClr val="00B05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uanine" pitchFamily="2" charset="-18"/>
              </a:rPr>
              <a:t>! VÝBORNĚ !</a:t>
            </a:r>
          </a:p>
        </p:txBody>
      </p:sp>
      <p:sp>
        <p:nvSpPr>
          <p:cNvPr id="3" name="Zahnutá šipka doleva 2">
            <a:hlinkClick r:id="rId4" action="ppaction://hlinksldjump"/>
          </p:cNvPr>
          <p:cNvSpPr/>
          <p:nvPr/>
        </p:nvSpPr>
        <p:spPr>
          <a:xfrm>
            <a:off x="6904199" y="4437112"/>
            <a:ext cx="1296144" cy="1224136"/>
          </a:xfrm>
          <a:prstGeom prst="curvedLeftArrow">
            <a:avLst/>
          </a:prstGeom>
          <a:solidFill>
            <a:schemeClr val="accent3">
              <a:lumMod val="75000"/>
            </a:schemeClr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n>
                <a:solidFill>
                  <a:schemeClr val="tx1"/>
                </a:solidFill>
              </a:ln>
              <a:solidFill>
                <a:srgbClr val="00B050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6439927" y="5765431"/>
            <a:ext cx="2218877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3200" b="1" spc="50" dirty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K</a:t>
            </a:r>
            <a:r>
              <a:rPr lang="cs-CZ" sz="3200" b="1" cap="none" spc="5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likni na</a:t>
            </a:r>
          </a:p>
          <a:p>
            <a:pPr algn="ctr"/>
            <a:r>
              <a:rPr lang="cs-CZ" sz="3200" b="1" spc="5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šipku</a:t>
            </a:r>
            <a:endParaRPr lang="cs-CZ" sz="3200" b="1" cap="none" spc="50" dirty="0">
              <a:ln w="11430"/>
              <a:solidFill>
                <a:schemeClr val="accent3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oklyn" pitchFamily="2" charset="0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pPr/>
              <a:t>15</a:t>
            </a:fld>
            <a:endParaRPr lang="cs-CZ"/>
          </a:p>
        </p:txBody>
      </p:sp>
      <p:pic>
        <p:nvPicPr>
          <p:cNvPr id="7" name="j021616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5313" y="214313"/>
            <a:ext cx="438150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864" y="3613000"/>
            <a:ext cx="2096074" cy="2016224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4708748"/>
            <a:ext cx="1905000" cy="190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4693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3" name="click.wav"/>
          </p:stSnd>
        </p:sndAc>
      </p:transition>
    </mc:Choice>
    <mc:Fallback xmlns="">
      <p:transition spd="slow">
        <p:fade/>
        <p:sndAc>
          <p:stSnd>
            <p:snd r:embed="rId8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250"/>
                            </p:stCondLst>
                            <p:childTnLst>
                              <p:par>
                                <p:cTn id="2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750"/>
                            </p:stCondLst>
                            <p:childTnLst>
                              <p:par>
                                <p:cTn id="2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250"/>
                            </p:stCondLst>
                            <p:childTnLst>
                              <p:par>
                                <p:cTn id="32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3" dur="473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34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2" grpId="0"/>
      <p:bldP spid="3" grpId="0" animBg="1"/>
      <p:bldP spid="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5496" y="1628800"/>
            <a:ext cx="8372806" cy="156966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Inverted">
              <a:avLst/>
            </a:prstTxWarp>
            <a:spAutoFit/>
            <a:scene3d>
              <a:camera prst="perspectiveLeft"/>
              <a:lightRig rig="soft" dir="tl">
                <a:rot lat="0" lon="0" rev="0"/>
              </a:lightRig>
            </a:scene3d>
            <a:sp3d extrusionH="57150" contourW="25400" prstMaterial="matte">
              <a:bevelT w="25400" h="55880" prst="cross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9600" b="1" spc="50" dirty="0">
                <a:ln w="11430"/>
                <a:gradFill flip="none" rotWithShape="1">
                  <a:gsLst>
                    <a:gs pos="0">
                      <a:srgbClr val="00B050">
                        <a:shade val="30000"/>
                        <a:satMod val="115000"/>
                      </a:srgbClr>
                    </a:gs>
                    <a:gs pos="50000">
                      <a:srgbClr val="00B050">
                        <a:shade val="67500"/>
                        <a:satMod val="115000"/>
                      </a:srgbClr>
                    </a:gs>
                    <a:gs pos="100000">
                      <a:srgbClr val="00B05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uanine" pitchFamily="2" charset="-18"/>
              </a:rPr>
              <a:t>! VÝBORNĚ !</a:t>
            </a:r>
          </a:p>
        </p:txBody>
      </p:sp>
      <p:sp>
        <p:nvSpPr>
          <p:cNvPr id="3" name="Zahnutá šipka doleva 2">
            <a:hlinkClick r:id="rId4" action="ppaction://hlinksldjump"/>
          </p:cNvPr>
          <p:cNvSpPr/>
          <p:nvPr/>
        </p:nvSpPr>
        <p:spPr>
          <a:xfrm>
            <a:off x="7092280" y="4437112"/>
            <a:ext cx="1296144" cy="1224136"/>
          </a:xfrm>
          <a:prstGeom prst="curvedLeftArrow">
            <a:avLst/>
          </a:prstGeom>
          <a:solidFill>
            <a:schemeClr val="accent3">
              <a:lumMod val="75000"/>
            </a:schemeClr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n>
                <a:solidFill>
                  <a:schemeClr val="tx1"/>
                </a:solidFill>
              </a:ln>
              <a:solidFill>
                <a:srgbClr val="00B050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6630913" y="5689908"/>
            <a:ext cx="2218877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3200" b="1" spc="50" dirty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K</a:t>
            </a:r>
            <a:r>
              <a:rPr lang="cs-CZ" sz="3200" b="1" cap="none" spc="5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likni na</a:t>
            </a:r>
          </a:p>
          <a:p>
            <a:pPr algn="ctr"/>
            <a:r>
              <a:rPr lang="cs-CZ" sz="3200" b="1" spc="5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šipku</a:t>
            </a:r>
            <a:endParaRPr lang="cs-CZ" sz="3200" b="1" cap="none" spc="50" dirty="0">
              <a:ln w="11430"/>
              <a:solidFill>
                <a:schemeClr val="accent3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oklyn" pitchFamily="2" charset="0"/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16</a:t>
            </a:fld>
            <a:endParaRPr lang="cs-CZ"/>
          </a:p>
        </p:txBody>
      </p:sp>
      <p:pic>
        <p:nvPicPr>
          <p:cNvPr id="7" name="j021616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5313" y="214313"/>
            <a:ext cx="438150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864" y="3613000"/>
            <a:ext cx="2096074" cy="2016224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4708748"/>
            <a:ext cx="1905000" cy="190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7858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3" name="click.wav"/>
          </p:stSnd>
        </p:sndAc>
      </p:transition>
    </mc:Choice>
    <mc:Fallback xmlns="">
      <p:transition spd="slow">
        <p:fade/>
        <p:sndAc>
          <p:stSnd>
            <p:snd r:embed="rId8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473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231"/>
                            </p:stCondLst>
                            <p:childTnLst>
                              <p:par>
                                <p:cTn id="2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731"/>
                            </p:stCondLst>
                            <p:childTnLst>
                              <p:par>
                                <p:cTn id="2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33" fill="remove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2" grpId="0"/>
      <p:bldP spid="3" grpId="0" animBg="1"/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5618" y="1628800"/>
            <a:ext cx="8372806" cy="156966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Inverted">
              <a:avLst/>
            </a:prstTxWarp>
            <a:spAutoFit/>
            <a:scene3d>
              <a:camera prst="perspectiveLeft"/>
              <a:lightRig rig="soft" dir="tl">
                <a:rot lat="0" lon="0" rev="0"/>
              </a:lightRig>
            </a:scene3d>
            <a:sp3d extrusionH="57150" contourW="25400" prstMaterial="matte">
              <a:bevelT w="25400" h="55880" prst="cross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9600" b="1" spc="50" dirty="0">
                <a:ln w="11430"/>
                <a:gradFill flip="none" rotWithShape="1">
                  <a:gsLst>
                    <a:gs pos="0">
                      <a:srgbClr val="00B050">
                        <a:shade val="30000"/>
                        <a:satMod val="115000"/>
                      </a:srgbClr>
                    </a:gs>
                    <a:gs pos="50000">
                      <a:srgbClr val="00B050">
                        <a:shade val="67500"/>
                        <a:satMod val="115000"/>
                      </a:srgbClr>
                    </a:gs>
                    <a:gs pos="100000">
                      <a:srgbClr val="00B05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uanine" pitchFamily="2" charset="-18"/>
              </a:rPr>
              <a:t>! VÝBORNĚ !</a:t>
            </a:r>
          </a:p>
        </p:txBody>
      </p:sp>
      <p:sp>
        <p:nvSpPr>
          <p:cNvPr id="3" name="Zahnutá šipka doleva 2">
            <a:hlinkClick r:id="rId4" action="ppaction://hlinksldjump"/>
          </p:cNvPr>
          <p:cNvSpPr/>
          <p:nvPr/>
        </p:nvSpPr>
        <p:spPr>
          <a:xfrm>
            <a:off x="7092280" y="4495392"/>
            <a:ext cx="1296144" cy="1224136"/>
          </a:xfrm>
          <a:prstGeom prst="curvedLeftArrow">
            <a:avLst/>
          </a:prstGeom>
          <a:solidFill>
            <a:schemeClr val="accent3">
              <a:lumMod val="75000"/>
            </a:schemeClr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n>
                <a:solidFill>
                  <a:schemeClr val="tx1"/>
                </a:solidFill>
              </a:ln>
              <a:solidFill>
                <a:srgbClr val="00B050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6630913" y="5750548"/>
            <a:ext cx="2218877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3200" b="1" spc="50" dirty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K</a:t>
            </a:r>
            <a:r>
              <a:rPr lang="cs-CZ" sz="3200" b="1" cap="none" spc="5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likni na</a:t>
            </a:r>
          </a:p>
          <a:p>
            <a:pPr algn="ctr"/>
            <a:r>
              <a:rPr lang="cs-CZ" sz="3200" b="1" spc="5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šipku</a:t>
            </a:r>
            <a:endParaRPr lang="cs-CZ" sz="3200" b="1" cap="none" spc="50" dirty="0">
              <a:ln w="11430"/>
              <a:solidFill>
                <a:schemeClr val="accent3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oklyn" pitchFamily="2" charset="0"/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17</a:t>
            </a:fld>
            <a:endParaRPr lang="cs-CZ"/>
          </a:p>
        </p:txBody>
      </p:sp>
      <p:pic>
        <p:nvPicPr>
          <p:cNvPr id="7" name="j021616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69349" y="230012"/>
            <a:ext cx="438150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864" y="3613000"/>
            <a:ext cx="2096074" cy="2016224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4708748"/>
            <a:ext cx="1905000" cy="190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2947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3" name="click.wav"/>
          </p:stSnd>
        </p:sndAc>
      </p:transition>
    </mc:Choice>
    <mc:Fallback xmlns="">
      <p:transition spd="slow">
        <p:fade/>
        <p:sndAc>
          <p:stSnd>
            <p:snd r:embed="rId8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4745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231"/>
                            </p:stCondLst>
                            <p:childTnLst>
                              <p:par>
                                <p:cTn id="2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731"/>
                            </p:stCondLst>
                            <p:childTnLst>
                              <p:par>
                                <p:cTn id="2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33" fill="remove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2" grpId="0"/>
      <p:bldP spid="3" grpId="0" animBg="1"/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115616" y="1628800"/>
            <a:ext cx="6632971" cy="156966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">
              <a:avLst/>
            </a:prstTxWarp>
            <a:spAutoFit/>
            <a:scene3d>
              <a:camera prst="perspectiveLeft"/>
              <a:lightRig rig="soft" dir="tl">
                <a:rot lat="0" lon="0" rev="0"/>
              </a:lightRig>
            </a:scene3d>
            <a:sp3d extrusionH="57150" contourW="25400" prstMaterial="matte">
              <a:bevelT w="25400" h="55880" prst="cross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9600" b="1" spc="50" dirty="0">
                <a:ln w="11430"/>
                <a:gradFill flip="none" rotWithShape="1">
                  <a:gsLst>
                    <a:gs pos="0">
                      <a:srgbClr val="FF0000">
                        <a:shade val="30000"/>
                        <a:satMod val="115000"/>
                      </a:srgbClr>
                    </a:gs>
                    <a:gs pos="50000">
                      <a:srgbClr val="FF0000">
                        <a:shade val="67500"/>
                        <a:satMod val="115000"/>
                      </a:srgbClr>
                    </a:gs>
                    <a:gs pos="100000">
                      <a:srgbClr val="FF000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uanine" pitchFamily="2" charset="-18"/>
              </a:rPr>
              <a:t>! CHYBA !</a:t>
            </a:r>
          </a:p>
        </p:txBody>
      </p:sp>
      <p:sp>
        <p:nvSpPr>
          <p:cNvPr id="3" name="Zahnutá šipka doleva 2">
            <a:hlinkClick r:id="rId5" action="ppaction://hlinksldjump"/>
          </p:cNvPr>
          <p:cNvSpPr/>
          <p:nvPr/>
        </p:nvSpPr>
        <p:spPr>
          <a:xfrm>
            <a:off x="7103775" y="4477595"/>
            <a:ext cx="1296144" cy="1224136"/>
          </a:xfrm>
          <a:prstGeom prst="curvedLeftArrow">
            <a:avLst/>
          </a:prstGeom>
          <a:solidFill>
            <a:srgbClr val="FF0000"/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n>
                <a:solidFill>
                  <a:schemeClr val="tx1"/>
                </a:solidFill>
              </a:ln>
              <a:solidFill>
                <a:srgbClr val="00B050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6642408" y="5730331"/>
            <a:ext cx="2218877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32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K</a:t>
            </a:r>
            <a:r>
              <a:rPr lang="cs-CZ" sz="32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likni na</a:t>
            </a:r>
          </a:p>
          <a:p>
            <a:pPr algn="ctr"/>
            <a:r>
              <a:rPr lang="cs-CZ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šipku</a:t>
            </a:r>
            <a:endParaRPr lang="cs-CZ" sz="32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oklyn" pitchFamily="2" charset="0"/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18</a:t>
            </a:fld>
            <a:endParaRPr lang="cs-CZ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0400" y="3051139"/>
            <a:ext cx="2743200" cy="2743200"/>
          </a:xfrm>
          <a:prstGeom prst="rect">
            <a:avLst/>
          </a:prstGeom>
        </p:spPr>
      </p:pic>
      <p:pic>
        <p:nvPicPr>
          <p:cNvPr id="8" name="disappointment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99919" y="116632"/>
            <a:ext cx="609600" cy="609600"/>
          </a:xfrm>
          <a:prstGeom prst="rect">
            <a:avLst/>
          </a:prstGeom>
        </p:spPr>
      </p:pic>
      <p:pic>
        <p:nvPicPr>
          <p:cNvPr id="9" name="disappointment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251520" y="11663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060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4" name="click.wav"/>
          </p:stSnd>
        </p:sndAc>
      </p:transition>
    </mc:Choice>
    <mc:Fallback xmlns="">
      <p:transition spd="slow">
        <p:fade/>
        <p:sndAc>
          <p:stSnd>
            <p:snd r:embed="rId9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1290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90"/>
                            </p:stCondLst>
                            <p:childTnLst>
                              <p:par>
                                <p:cTn id="1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1290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80"/>
                            </p:stCondLst>
                            <p:childTnLst>
                              <p:par>
                                <p:cTn id="21" presetID="2" presetClass="entr" presetSubtype="4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330"/>
                            </p:stCondLst>
                            <p:childTnLst>
                              <p:par>
                                <p:cTn id="2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0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80000" showWhenStopped="0">
                <p:cTn id="31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2" grpId="0"/>
      <p:bldP spid="3" grpId="0" animBg="1"/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107381" y="1628800"/>
            <a:ext cx="6632971" cy="156966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">
              <a:avLst/>
            </a:prstTxWarp>
            <a:spAutoFit/>
            <a:scene3d>
              <a:camera prst="perspectiveLeft"/>
              <a:lightRig rig="soft" dir="tl">
                <a:rot lat="0" lon="0" rev="0"/>
              </a:lightRig>
            </a:scene3d>
            <a:sp3d extrusionH="57150" contourW="25400" prstMaterial="matte">
              <a:bevelT w="25400" h="55880" prst="cross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9600" b="1" spc="50" dirty="0">
                <a:ln w="11430"/>
                <a:gradFill flip="none" rotWithShape="1">
                  <a:gsLst>
                    <a:gs pos="0">
                      <a:srgbClr val="FF0000">
                        <a:shade val="30000"/>
                        <a:satMod val="115000"/>
                      </a:srgbClr>
                    </a:gs>
                    <a:gs pos="50000">
                      <a:srgbClr val="FF0000">
                        <a:shade val="67500"/>
                        <a:satMod val="115000"/>
                      </a:srgbClr>
                    </a:gs>
                    <a:gs pos="100000">
                      <a:srgbClr val="FF000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uanine" pitchFamily="2" charset="-18"/>
              </a:rPr>
              <a:t>! CHYBA !</a:t>
            </a:r>
          </a:p>
        </p:txBody>
      </p:sp>
      <p:sp>
        <p:nvSpPr>
          <p:cNvPr id="3" name="Zahnutá šipka doleva 2">
            <a:hlinkClick r:id="rId5" action="ppaction://hlinksldjump"/>
          </p:cNvPr>
          <p:cNvSpPr/>
          <p:nvPr/>
        </p:nvSpPr>
        <p:spPr>
          <a:xfrm>
            <a:off x="7097081" y="4517298"/>
            <a:ext cx="1296144" cy="1224136"/>
          </a:xfrm>
          <a:prstGeom prst="curvedLeftArrow">
            <a:avLst/>
          </a:prstGeom>
          <a:solidFill>
            <a:srgbClr val="FF0000"/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n>
                <a:solidFill>
                  <a:schemeClr val="tx1"/>
                </a:solidFill>
              </a:ln>
              <a:solidFill>
                <a:srgbClr val="00B050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6635714" y="5726551"/>
            <a:ext cx="2218877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32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K</a:t>
            </a:r>
            <a:r>
              <a:rPr lang="cs-CZ" sz="32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likni na</a:t>
            </a:r>
          </a:p>
          <a:p>
            <a:pPr algn="ctr"/>
            <a:r>
              <a:rPr lang="cs-CZ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šipku</a:t>
            </a:r>
            <a:endParaRPr lang="cs-CZ" sz="32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oklyn" pitchFamily="2" charset="0"/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19</a:t>
            </a:fld>
            <a:endParaRPr lang="cs-CZ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0400" y="3051139"/>
            <a:ext cx="2743200" cy="2743200"/>
          </a:xfrm>
          <a:prstGeom prst="rect">
            <a:avLst/>
          </a:prstGeom>
        </p:spPr>
      </p:pic>
      <p:pic>
        <p:nvPicPr>
          <p:cNvPr id="7" name="disappointment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99919" y="116632"/>
            <a:ext cx="609600" cy="609600"/>
          </a:xfrm>
          <a:prstGeom prst="rect">
            <a:avLst/>
          </a:prstGeom>
        </p:spPr>
      </p:pic>
      <p:pic>
        <p:nvPicPr>
          <p:cNvPr id="8" name="disappointment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251520" y="11663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1080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4" name="click.wav"/>
          </p:stSnd>
        </p:sndAc>
      </p:transition>
    </mc:Choice>
    <mc:Fallback xmlns="">
      <p:transition spd="slow">
        <p:fade/>
        <p:sndAc>
          <p:stSnd>
            <p:snd r:embed="rId9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1290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90"/>
                            </p:stCondLst>
                            <p:childTnLst>
                              <p:par>
                                <p:cTn id="1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1290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80"/>
                            </p:stCondLst>
                            <p:childTnLst>
                              <p:par>
                                <p:cTn id="21" presetID="2" presetClass="entr" presetSubtype="4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330"/>
                            </p:stCondLst>
                            <p:childTnLst>
                              <p:par>
                                <p:cTn id="2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0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vol="80000" showWhenStopped="0">
                <p:cTn id="31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2" grpId="0"/>
      <p:bldP spid="3" grpId="0" animBg="1"/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032742" y="1628800"/>
            <a:ext cx="6632971" cy="156966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">
              <a:avLst/>
            </a:prstTxWarp>
            <a:spAutoFit/>
            <a:scene3d>
              <a:camera prst="perspectiveLeft"/>
              <a:lightRig rig="soft" dir="tl">
                <a:rot lat="0" lon="0" rev="0"/>
              </a:lightRig>
            </a:scene3d>
            <a:sp3d extrusionH="57150" contourW="25400" prstMaterial="matte">
              <a:bevelT w="25400" h="55880" prst="cross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9600" b="1" spc="50" dirty="0">
                <a:ln w="11430"/>
                <a:gradFill flip="none" rotWithShape="1">
                  <a:gsLst>
                    <a:gs pos="0">
                      <a:srgbClr val="FF0000">
                        <a:shade val="30000"/>
                        <a:satMod val="115000"/>
                      </a:srgbClr>
                    </a:gs>
                    <a:gs pos="50000">
                      <a:srgbClr val="FF0000">
                        <a:shade val="67500"/>
                        <a:satMod val="115000"/>
                      </a:srgbClr>
                    </a:gs>
                    <a:gs pos="100000">
                      <a:srgbClr val="FF000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uanine" pitchFamily="2" charset="-18"/>
              </a:rPr>
              <a:t>! CHYBA !</a:t>
            </a:r>
          </a:p>
        </p:txBody>
      </p:sp>
      <p:sp>
        <p:nvSpPr>
          <p:cNvPr id="3" name="Zahnutá šipka doleva 2">
            <a:hlinkClick r:id="rId5" action="ppaction://hlinksldjump"/>
          </p:cNvPr>
          <p:cNvSpPr/>
          <p:nvPr/>
        </p:nvSpPr>
        <p:spPr>
          <a:xfrm>
            <a:off x="6901293" y="4568814"/>
            <a:ext cx="1296144" cy="1224136"/>
          </a:xfrm>
          <a:prstGeom prst="curvedLeftArrow">
            <a:avLst/>
          </a:prstGeom>
          <a:solidFill>
            <a:srgbClr val="FF0000"/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n>
                <a:solidFill>
                  <a:schemeClr val="tx1"/>
                </a:solidFill>
              </a:ln>
              <a:solidFill>
                <a:srgbClr val="00B050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6439927" y="5765431"/>
            <a:ext cx="2218877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32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K</a:t>
            </a:r>
            <a:r>
              <a:rPr lang="cs-CZ" sz="32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likni na</a:t>
            </a:r>
          </a:p>
          <a:p>
            <a:pPr algn="ctr"/>
            <a:r>
              <a:rPr lang="cs-CZ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šipku</a:t>
            </a:r>
            <a:endParaRPr lang="cs-CZ" sz="32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oklyn" pitchFamily="2" charset="0"/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20</a:t>
            </a:fld>
            <a:endParaRPr lang="cs-CZ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0400" y="3051139"/>
            <a:ext cx="2743200" cy="2743200"/>
          </a:xfrm>
          <a:prstGeom prst="rect">
            <a:avLst/>
          </a:prstGeom>
        </p:spPr>
      </p:pic>
      <p:pic>
        <p:nvPicPr>
          <p:cNvPr id="7" name="disappointment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99919" y="116632"/>
            <a:ext cx="609600" cy="609600"/>
          </a:xfrm>
          <a:prstGeom prst="rect">
            <a:avLst/>
          </a:prstGeom>
        </p:spPr>
      </p:pic>
      <p:pic>
        <p:nvPicPr>
          <p:cNvPr id="8" name="disappointment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251520" y="11663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7847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4" name="click.wav"/>
          </p:stSnd>
        </p:sndAc>
      </p:transition>
    </mc:Choice>
    <mc:Fallback xmlns="">
      <p:transition spd="slow">
        <p:fade/>
        <p:sndAc>
          <p:stSnd>
            <p:snd r:embed="rId9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1290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90"/>
                            </p:stCondLst>
                            <p:childTnLst>
                              <p:par>
                                <p:cTn id="1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1290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80"/>
                            </p:stCondLst>
                            <p:childTnLst>
                              <p:par>
                                <p:cTn id="21" presetID="2" presetClass="entr" presetSubtype="4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330"/>
                            </p:stCondLst>
                            <p:childTnLst>
                              <p:par>
                                <p:cTn id="2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0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vol="80000" showWhenStopped="0">
                <p:cTn id="31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2" grpId="0"/>
      <p:bldP spid="3" grpId="0" animBg="1"/>
      <p:bldP spid="4" grpId="0"/>
    </p:bldLst>
  </p:timing>
</p:sld>
</file>

<file path=ppt/theme/theme1.xml><?xml version="1.0" encoding="utf-8"?>
<a:theme xmlns:a="http://schemas.openxmlformats.org/drawingml/2006/main" name="Motiv systému Office">
  <a:themeElements>
    <a:clrScheme name="Vlastní 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B8CCE4"/>
      </a:hlink>
      <a:folHlink>
        <a:srgbClr val="B8CCE4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2953</TotalTime>
  <Words>397</Words>
  <Application>Microsoft Office PowerPoint</Application>
  <PresentationFormat>Předvádění na obrazovce (4:3)</PresentationFormat>
  <Paragraphs>129</Paragraphs>
  <Slides>20</Slides>
  <Notes>1</Notes>
  <HiddenSlides>7</HiddenSlides>
  <MMClips>9</MMClips>
  <ScaleCrop>false</ScaleCrop>
  <HeadingPairs>
    <vt:vector size="6" baseType="variant">
      <vt:variant>
        <vt:lpstr>Použitá písma</vt:lpstr>
      </vt:variant>
      <vt:variant>
        <vt:i4>7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20</vt:i4>
      </vt:variant>
    </vt:vector>
  </HeadingPairs>
  <TitlesOfParts>
    <vt:vector size="28" baseType="lpstr">
      <vt:lpstr>Arial</vt:lpstr>
      <vt:lpstr>Times New Roman,Bold</vt:lpstr>
      <vt:lpstr>Guanine</vt:lpstr>
      <vt:lpstr>Brooklyn</vt:lpstr>
      <vt:lpstr>Times New Roman</vt:lpstr>
      <vt:lpstr>Comic Sans MS</vt:lpstr>
      <vt:lpstr>Calibri</vt:lpstr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OEM</dc:creator>
  <cp:lastModifiedBy>OEM</cp:lastModifiedBy>
  <cp:revision>258</cp:revision>
  <dcterms:created xsi:type="dcterms:W3CDTF">2011-05-01T03:53:33Z</dcterms:created>
  <dcterms:modified xsi:type="dcterms:W3CDTF">2011-08-25T16:13:52Z</dcterms:modified>
</cp:coreProperties>
</file>