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307" r:id="rId2"/>
    <p:sldId id="256" r:id="rId3"/>
    <p:sldId id="303" r:id="rId4"/>
    <p:sldId id="304" r:id="rId5"/>
    <p:sldId id="261" r:id="rId6"/>
    <p:sldId id="297" r:id="rId7"/>
    <p:sldId id="305" r:id="rId8"/>
    <p:sldId id="306" r:id="rId9"/>
    <p:sldId id="263" r:id="rId10"/>
    <p:sldId id="302" r:id="rId11"/>
    <p:sldId id="266" r:id="rId12"/>
    <p:sldId id="296" r:id="rId13"/>
    <p:sldId id="280" r:id="rId14"/>
    <p:sldId id="308" r:id="rId15"/>
    <p:sldId id="264" r:id="rId16"/>
    <p:sldId id="267" r:id="rId17"/>
    <p:sldId id="270" r:id="rId18"/>
    <p:sldId id="265" r:id="rId19"/>
    <p:sldId id="268" r:id="rId20"/>
    <p:sldId id="271" r:id="rId21"/>
  </p:sldIdLst>
  <p:sldSz cx="9144000" cy="6858000" type="screen4x3"/>
  <p:notesSz cx="6858000" cy="9144000"/>
  <p:embeddedFontLst>
    <p:embeddedFont>
      <p:font typeface="Guanine" pitchFamily="2" charset="-18"/>
      <p:regular r:id="rId23"/>
    </p:embeddedFont>
    <p:embeddedFont>
      <p:font typeface="Brooklyn" pitchFamily="2" charset="0"/>
      <p:regular r:id="rId24"/>
      <p:bold r:id="rId25"/>
    </p:embeddedFont>
    <p:embeddedFont>
      <p:font typeface="Comic Sans MS" pitchFamily="66" charset="0"/>
      <p:regular r:id="rId26"/>
      <p:bold r:id="rId27"/>
    </p:embeddedFont>
    <p:embeddedFont>
      <p:font typeface="Calibri" pitchFamily="34" charset="0"/>
      <p:regular r:id="rId28"/>
      <p:bold r:id="rId29"/>
      <p:italic r:id="rId30"/>
      <p:boldItalic r:id="rId31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F8FA"/>
    <a:srgbClr val="FFFF99"/>
    <a:srgbClr val="452103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1" autoAdjust="0"/>
    <p:restoredTop sz="94586" autoAdjust="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0F8F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1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" Target="slide19.xml"/><Relationship Id="rId7" Type="http://schemas.openxmlformats.org/officeDocument/2006/relationships/image" Target="../media/image1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g"/><Relationship Id="rId5" Type="http://schemas.openxmlformats.org/officeDocument/2006/relationships/slide" Target="slide16.xml"/><Relationship Id="rId4" Type="http://schemas.openxmlformats.org/officeDocument/2006/relationships/image" Target="../media/image14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7.xml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9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2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1.GIF"/><Relationship Id="rId5" Type="http://schemas.openxmlformats.org/officeDocument/2006/relationships/image" Target="../media/image20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2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1.GIF"/><Relationship Id="rId5" Type="http://schemas.openxmlformats.org/officeDocument/2006/relationships/image" Target="../media/image20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2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1.GIF"/><Relationship Id="rId5" Type="http://schemas.openxmlformats.org/officeDocument/2006/relationships/image" Target="../media/image20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3.PNG"/><Relationship Id="rId5" Type="http://schemas.openxmlformats.org/officeDocument/2006/relationships/slide" Target="slide9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3.PNG"/><Relationship Id="rId5" Type="http://schemas.openxmlformats.org/officeDocument/2006/relationships/slide" Target="slide10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3.PNG"/><Relationship Id="rId5" Type="http://schemas.openxmlformats.org/officeDocument/2006/relationships/slide" Target="slide11.xml"/><Relationship Id="rId4" Type="http://schemas.openxmlformats.org/officeDocument/2006/relationships/audio" Target="../media/audio1.wav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3446711"/>
              </p:ext>
            </p:extLst>
          </p:nvPr>
        </p:nvGraphicFramePr>
        <p:xfrm>
          <a:off x="107504" y="4963746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3F9F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latin typeface="+mn-lt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Informatika 9.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VY_32_INOVACE_18_Tvorba internetových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stránek </a:t>
                      </a: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–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– FrontPage – Vložení</a:t>
                      </a:r>
                      <a:r>
                        <a:rPr lang="cs-CZ" sz="1900" b="1" baseline="0" dirty="0" smtClean="0">
                          <a:latin typeface="+mn-lt"/>
                          <a:ea typeface="Calibri"/>
                          <a:cs typeface="Times New Roman"/>
                        </a:rPr>
                        <a:t> tabulky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latin typeface="+mn-lt"/>
                          <a:ea typeface="Calibri"/>
                          <a:cs typeface="Times New Roman"/>
                        </a:rPr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5347" y="1512627"/>
            <a:ext cx="3392837" cy="33928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782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6333" y="52398"/>
            <a:ext cx="5544616" cy="78431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0699" y="1628800"/>
            <a:ext cx="5335884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VLOŽENÍ</a:t>
            </a:r>
          </a:p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TABULKY</a:t>
            </a:r>
            <a:endParaRPr lang="cs-CZ" sz="8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131840" y="6342872"/>
            <a:ext cx="3960440" cy="406896"/>
          </a:xfrm>
        </p:spPr>
        <p:txBody>
          <a:bodyPr>
            <a:normAutofit fontScale="92500"/>
          </a:bodyPr>
          <a:lstStyle/>
          <a:p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422513"/>
            <a:ext cx="8849887" cy="230832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 www stránky můžeme</a:t>
            </a:r>
          </a:p>
          <a:p>
            <a:pPr algn="ctr"/>
            <a:r>
              <a:rPr lang="cs-CZ" sz="4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kromě textů a obrázků vložit i tabulky.</a:t>
            </a:r>
            <a:endParaRPr lang="cs-CZ" sz="48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1371" y="2899096"/>
            <a:ext cx="8849887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0070C0">
                        <a:shade val="30000"/>
                        <a:satMod val="115000"/>
                      </a:srgbClr>
                    </a:gs>
                    <a:gs pos="50000">
                      <a:srgbClr val="0070C0">
                        <a:shade val="67500"/>
                        <a:satMod val="115000"/>
                      </a:srgbClr>
                    </a:gs>
                    <a:gs pos="100000">
                      <a:srgbClr val="0070C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 buněk vložených tabulek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0070C0">
                        <a:shade val="30000"/>
                        <a:satMod val="115000"/>
                      </a:srgbClr>
                    </a:gs>
                    <a:gs pos="50000">
                      <a:srgbClr val="0070C0">
                        <a:shade val="67500"/>
                        <a:satMod val="115000"/>
                      </a:srgbClr>
                    </a:gs>
                    <a:gs pos="100000">
                      <a:srgbClr val="0070C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pak můžeme vkládat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0070C0">
                        <a:shade val="30000"/>
                        <a:satMod val="115000"/>
                      </a:srgbClr>
                    </a:gs>
                    <a:gs pos="50000">
                      <a:srgbClr val="0070C0">
                        <a:shade val="67500"/>
                        <a:satMod val="115000"/>
                      </a:srgbClr>
                    </a:gs>
                    <a:gs pos="100000">
                      <a:srgbClr val="0070C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texty i obrázky. Takto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0070C0">
                        <a:shade val="30000"/>
                        <a:satMod val="115000"/>
                      </a:srgbClr>
                    </a:gs>
                    <a:gs pos="50000">
                      <a:srgbClr val="0070C0">
                        <a:shade val="67500"/>
                        <a:satMod val="115000"/>
                      </a:srgbClr>
                    </a:gs>
                    <a:gs pos="100000">
                      <a:srgbClr val="0070C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upravené www stránky jsou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rgbClr val="0070C0">
                        <a:shade val="30000"/>
                        <a:satMod val="115000"/>
                      </a:srgbClr>
                    </a:gs>
                    <a:gs pos="50000">
                      <a:srgbClr val="0070C0">
                        <a:shade val="67500"/>
                        <a:satMod val="115000"/>
                      </a:srgbClr>
                    </a:gs>
                    <a:gs pos="100000">
                      <a:srgbClr val="0070C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pak přehlednější. </a:t>
            </a:r>
            <a:endParaRPr lang="cs-CZ" sz="4800" b="1" spc="50" dirty="0">
              <a:ln w="11430"/>
              <a:gradFill flip="none" rotWithShape="1">
                <a:gsLst>
                  <a:gs pos="0">
                    <a:srgbClr val="0070C0">
                      <a:shade val="30000"/>
                      <a:satMod val="115000"/>
                    </a:srgbClr>
                  </a:gs>
                  <a:gs pos="50000">
                    <a:srgbClr val="0070C0">
                      <a:shade val="67500"/>
                      <a:satMod val="115000"/>
                    </a:srgbClr>
                  </a:gs>
                  <a:gs pos="100000">
                    <a:srgbClr val="0070C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41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8" presetClass="entr" presetSubtype="0" accel="50000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1208941"/>
            <a:ext cx="8849887" cy="452431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Tabulky, do jejichž buněk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budeme vkládat obrázky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 texty, by neměly mít viditelné ohraničení a neměly by být roztažené</a:t>
            </a:r>
          </a:p>
          <a:p>
            <a:pPr algn="ctr"/>
            <a:r>
              <a:rPr lang="cs-CZ" sz="48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od levého k pravému okraji.</a:t>
            </a:r>
            <a:endParaRPr lang="cs-CZ" sz="4800" b="1" spc="50" dirty="0">
              <a:ln w="11430"/>
              <a:gradFill flip="none" rotWithShape="1">
                <a:gsLst>
                  <a:gs pos="0">
                    <a:schemeClr val="accent5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5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5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86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8" presetClass="entr" presetSubtype="0" accel="5000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082" y="422513"/>
            <a:ext cx="8849887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Vkládání tabulky</a:t>
            </a:r>
          </a:p>
          <a:p>
            <a:pPr algn="ctr"/>
            <a:r>
              <a:rPr lang="cs-CZ" sz="48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 www stránky:</a:t>
            </a:r>
            <a:endParaRPr lang="cs-CZ" sz="48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89" y="2636912"/>
            <a:ext cx="14438805" cy="3816424"/>
          </a:xfrm>
          <a:prstGeom prst="rect">
            <a:avLst/>
          </a:prstGeom>
          <a:ln w="38100" cap="sq">
            <a:solidFill>
              <a:schemeClr val="accent5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285" y="2434576"/>
            <a:ext cx="5541219" cy="4306789"/>
          </a:xfrm>
          <a:prstGeom prst="rect">
            <a:avLst/>
          </a:prstGeom>
          <a:ln w="38100" cap="sq">
            <a:solidFill>
              <a:schemeClr val="accent5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Zaoblený obdélník 7"/>
          <p:cNvSpPr/>
          <p:nvPr/>
        </p:nvSpPr>
        <p:spPr>
          <a:xfrm>
            <a:off x="5087631" y="3140968"/>
            <a:ext cx="1296144" cy="432048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740352" y="3140968"/>
            <a:ext cx="1296144" cy="432048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099206" y="4100222"/>
            <a:ext cx="1296144" cy="432048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101131" y="3789040"/>
            <a:ext cx="1296144" cy="432048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669919" y="3717032"/>
            <a:ext cx="2310050" cy="1011189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696329" y="5482507"/>
            <a:ext cx="3096344" cy="648072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583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250"/>
                            </p:stCondLst>
                            <p:childTnLst>
                              <p:par>
                                <p:cTn id="21" presetID="35" presetClass="path" presetSubtype="0" accel="50000" decel="50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0.00086 -0.00532 L -0.67812 -0.00532 " pathEditMode="relative" rAng="0" ptsTypes="AA">
                                      <p:cBhvr>
                                        <p:cTn id="22" dur="7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7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500"/>
                            </p:stCondLst>
                            <p:childTnLst>
                              <p:par>
                                <p:cTn id="8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4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500"/>
                            </p:stCondLst>
                            <p:childTnLst>
                              <p:par>
                                <p:cTn id="9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604" y="130125"/>
            <a:ext cx="703968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Objeví se obrys budoucí tabulky:</a:t>
            </a:r>
            <a:endParaRPr lang="cs-CZ" sz="32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61" y="836713"/>
            <a:ext cx="8551852" cy="5945460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49488"/>
            <a:ext cx="7200800" cy="10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Popisek se šipkou nahoru 9"/>
          <p:cNvSpPr/>
          <p:nvPr/>
        </p:nvSpPr>
        <p:spPr>
          <a:xfrm>
            <a:off x="467544" y="2729335"/>
            <a:ext cx="4536504" cy="3868017"/>
          </a:xfrm>
          <a:prstGeom prst="upArrowCallout">
            <a:avLst/>
          </a:prstGeom>
          <a:solidFill>
            <a:srgbClr val="FFFF99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Vložíme text ŽÁBA</a:t>
            </a:r>
          </a:p>
          <a:p>
            <a:pPr algn="ctr"/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(velikost 36, písmo </a:t>
            </a:r>
            <a:r>
              <a:rPr lang="cs-CZ" sz="2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Arial</a:t>
            </a:r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,</a:t>
            </a:r>
          </a:p>
          <a:p>
            <a:pPr algn="ctr"/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zarovnání na střed)</a:t>
            </a:r>
          </a:p>
          <a:p>
            <a:pPr algn="ctr"/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 1. buňky</a:t>
            </a:r>
            <a:endParaRPr lang="cs-CZ" sz="2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49488"/>
            <a:ext cx="7382252" cy="3715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Popisek se šipkou nahoru 14"/>
          <p:cNvSpPr/>
          <p:nvPr/>
        </p:nvSpPr>
        <p:spPr>
          <a:xfrm>
            <a:off x="4067944" y="2873351"/>
            <a:ext cx="4536504" cy="3868017"/>
          </a:xfrm>
          <a:prstGeom prst="upArrowCallout">
            <a:avLst/>
          </a:prstGeom>
          <a:solidFill>
            <a:srgbClr val="FFFF99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Vložíme z internetu obrázek žáby (zarovnání na střed + rámeček)</a:t>
            </a:r>
          </a:p>
          <a:p>
            <a:pPr algn="ctr"/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 2. buňky</a:t>
            </a:r>
            <a:endParaRPr lang="cs-CZ" sz="2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75656" y="6093296"/>
            <a:ext cx="1296144" cy="432048"/>
          </a:xfrm>
          <a:prstGeom prst="roundRect">
            <a:avLst/>
          </a:prstGeom>
          <a:noFill/>
          <a:ln w="5715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71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 animBg="1"/>
      <p:bldP spid="10" grpId="1" animBg="1"/>
      <p:bldP spid="15" grpId="0" animBg="1"/>
      <p:bldP spid="15" grpId="1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604" y="130125"/>
            <a:ext cx="703968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Po kliknutí na záložku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accent5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5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Náhled</a:t>
            </a:r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:</a:t>
            </a:r>
            <a:endParaRPr lang="cs-CZ" sz="32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61" y="836714"/>
            <a:ext cx="8551852" cy="594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4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14992" y="0"/>
            <a:ext cx="152900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4604" y="-3032"/>
            <a:ext cx="7039684" cy="107721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Do www stránky lze samozřejmě vložit i klasickou tabulku:</a:t>
            </a:r>
            <a:endParaRPr lang="cs-CZ" sz="32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61" y="400110"/>
            <a:ext cx="8551852" cy="637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119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15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3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31988" y="85527"/>
            <a:ext cx="3443956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TABULEK</a:t>
            </a:r>
            <a:endParaRPr lang="cs-CZ" sz="32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2402" y="1745521"/>
            <a:ext cx="663675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Lze do buněk tabulek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vložit texty a obrázky?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79512" y="3185100"/>
            <a:ext cx="814800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jen texty, obrázky ne</a:t>
            </a:r>
            <a:endParaRPr lang="cs-CZ" sz="66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16284" y="5384791"/>
            <a:ext cx="217559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ano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5576" y="4293096"/>
            <a:ext cx="817845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jen obrázky, texty ne</a:t>
            </a:r>
            <a:endParaRPr lang="cs-CZ" sz="66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36905" y="5450740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31975" y="85527"/>
            <a:ext cx="3443956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TABULEK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0041" y="1796401"/>
            <a:ext cx="82814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Která z ikon na liště aktivuje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vložení tabulky do www stránky?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44003" y="3717465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71800" y="3717465"/>
            <a:ext cx="9300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6555" y="3717465"/>
            <a:ext cx="691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36905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882" y="3540823"/>
            <a:ext cx="1909917" cy="1909917"/>
          </a:xfrm>
          <a:prstGeom prst="rect">
            <a:avLst/>
          </a:prstGeom>
        </p:spPr>
      </p:pic>
      <p:pic>
        <p:nvPicPr>
          <p:cNvPr id="6" name="Obrázek 5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4955" y="3559981"/>
            <a:ext cx="1871599" cy="1871599"/>
          </a:xfrm>
          <a:prstGeom prst="rect">
            <a:avLst/>
          </a:prstGeom>
          <a:ln>
            <a:noFill/>
          </a:ln>
        </p:spPr>
      </p:pic>
      <p:pic>
        <p:nvPicPr>
          <p:cNvPr id="8" name="Obrázek 7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766" y="3572738"/>
            <a:ext cx="1808626" cy="1808626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725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31974" y="85527"/>
            <a:ext cx="3443956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TABULEK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1786242"/>
            <a:ext cx="916278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U tabulek určených pro vkládání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textů a obrázků by velikost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ohraničení měla být: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199709" y="3645024"/>
            <a:ext cx="618060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72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10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obraz. bodů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60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4653136"/>
            <a:ext cx="515468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72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1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obraz. </a:t>
            </a:r>
            <a:r>
              <a:rPr lang="cs-CZ" sz="6000" b="1" dirty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b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od</a:t>
            </a:r>
            <a:endParaRPr lang="cs-CZ" sz="6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496" y="5634396"/>
            <a:ext cx="548650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72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0 </a:t>
            </a:r>
            <a:r>
              <a:rPr lang="cs-CZ" sz="60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obraz. bodů</a:t>
            </a:r>
            <a:endParaRPr lang="cs-CZ" sz="60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42445" y="5971927"/>
            <a:ext cx="2494051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0091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43861" y="-1"/>
            <a:ext cx="178722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FRONTPAGE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230831"/>
            <a:ext cx="6264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6254" y="1076292"/>
            <a:ext cx="856895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http://www.nvf.cz/profuturo/logo_esf.jpg</a:t>
            </a:r>
          </a:p>
          <a:p>
            <a:r>
              <a:rPr lang="cs-CZ" sz="2000" dirty="0" smtClean="0"/>
              <a:t>http://repeatingislands.files-wordpress.com/2009/06/eu-logo.jpg</a:t>
            </a:r>
          </a:p>
          <a:p>
            <a:r>
              <a:rPr lang="cs-CZ" sz="2000" dirty="0" smtClean="0"/>
              <a:t>http://www.teiresias.muni.cz/gifs/web/msmt-logo.gif</a:t>
            </a:r>
          </a:p>
          <a:p>
            <a:r>
              <a:rPr lang="cs-CZ" sz="2000" dirty="0" smtClean="0"/>
              <a:t>http://www.ucitelskyzpravodaj.cz/Portals/5/tema/Logo_OP_VK.jpg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office.microsoft.com/cs-cz/images/skola-CM079001901.aspx#ai:MP900262869|</a:t>
            </a:r>
          </a:p>
          <a:p>
            <a:r>
              <a:rPr lang="cs-CZ" sz="2000" dirty="0"/>
              <a:t>http://static2.grsites.com/archive/textures/lgren/lgren051.jpg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://office.microsoft.com/cs-cz/images/results.aspx?qu</a:t>
            </a:r>
            <a:r>
              <a:rPr lang="cs-CZ" sz="2000" dirty="0" smtClean="0"/>
              <a:t>=</a:t>
            </a:r>
          </a:p>
          <a:p>
            <a:r>
              <a:rPr lang="cs-CZ" sz="2000" dirty="0" smtClean="0"/>
              <a:t>palec#ai:MC900441321</a:t>
            </a:r>
            <a:r>
              <a:rPr lang="cs-CZ" sz="2000" dirty="0"/>
              <a:t>|</a:t>
            </a:r>
          </a:p>
          <a:p>
            <a:r>
              <a:rPr lang="cs-CZ" sz="2000" dirty="0"/>
              <a:t>http://office.microsoft.com/cs-cz/images/results.aspx?qu=aplaus&amp;origin=</a:t>
            </a:r>
          </a:p>
          <a:p>
            <a:r>
              <a:rPr lang="cs-CZ" sz="2000" dirty="0"/>
              <a:t>FX010132103#ai:MM900041090|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www.freesound.org/samplesViewSingle.php?id=33658</a:t>
            </a:r>
          </a:p>
          <a:p>
            <a:r>
              <a:rPr lang="cs-CZ" sz="2000" dirty="0"/>
              <a:t>http://www.freedigitalphotos.net/images/39296dxcb0k0lkf.jpg</a:t>
            </a:r>
          </a:p>
          <a:p>
            <a:r>
              <a:rPr lang="cs-CZ" sz="2000" dirty="0"/>
              <a:t>http://www.freedigitalphotos.net/images/3580229ld3l25ii.jpg</a:t>
            </a:r>
          </a:p>
          <a:p>
            <a:r>
              <a:rPr lang="cs-CZ" sz="2000" dirty="0"/>
              <a:t>http://www.freedigitalphotos.net/images/486630sdbrurv0v.jpg</a:t>
            </a:r>
          </a:p>
          <a:p>
            <a:endParaRPr lang="cs-CZ" sz="2000" dirty="0" smtClean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226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8652" y="184816"/>
            <a:ext cx="3810000" cy="23526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576920"/>
            <a:ext cx="7632848" cy="4137064"/>
          </a:xfrm>
          <a:prstGeom prst="rect">
            <a:avLst/>
          </a:prstGeom>
          <a:ln w="38100" cap="sq">
            <a:solidFill>
              <a:srgbClr val="E8B56A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Obdélník 1"/>
          <p:cNvSpPr/>
          <p:nvPr/>
        </p:nvSpPr>
        <p:spPr>
          <a:xfrm>
            <a:off x="2146897" y="3837538"/>
            <a:ext cx="5043368" cy="161582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gradFill flip="none" rotWithShape="1">
                  <a:gsLst>
                    <a:gs pos="0">
                      <a:srgbClr val="FFFF66">
                        <a:tint val="66000"/>
                        <a:satMod val="160000"/>
                      </a:srgbClr>
                    </a:gs>
                    <a:gs pos="50000">
                      <a:srgbClr val="FFFF66">
                        <a:tint val="44500"/>
                        <a:satMod val="160000"/>
                      </a:srgbClr>
                    </a:gs>
                    <a:gs pos="100000">
                      <a:srgbClr val="FFFF66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gradFill flip="none" rotWithShape="1">
                <a:gsLst>
                  <a:gs pos="0">
                    <a:srgbClr val="FFFF66">
                      <a:tint val="66000"/>
                      <a:satMod val="160000"/>
                    </a:srgbClr>
                  </a:gs>
                  <a:gs pos="50000">
                    <a:srgbClr val="FFFF66">
                      <a:tint val="44500"/>
                      <a:satMod val="160000"/>
                    </a:srgbClr>
                  </a:gs>
                  <a:gs pos="100000">
                    <a:srgbClr val="FFFF66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5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5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556792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693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7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5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4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96" y="1628800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7092280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30913" y="5689908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85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7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231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3" fill="remove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18" y="1628800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7092280" y="449539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30913" y="5750548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7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9349" y="230012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08748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947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231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33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9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60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07381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097081" y="4517298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35714" y="572655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08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6901293" y="4568814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1520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47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5723</TotalTime>
  <Words>396</Words>
  <Application>Microsoft Office PowerPoint</Application>
  <PresentationFormat>Předvádění na obrazovce (4:3)</PresentationFormat>
  <Paragraphs>133</Paragraphs>
  <Slides>20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8" baseType="lpstr">
      <vt:lpstr>Arial</vt:lpstr>
      <vt:lpstr>Times New Roman,Bold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320</cp:revision>
  <dcterms:created xsi:type="dcterms:W3CDTF">2011-05-01T03:53:33Z</dcterms:created>
  <dcterms:modified xsi:type="dcterms:W3CDTF">2011-08-25T16:22:03Z</dcterms:modified>
</cp:coreProperties>
</file>