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1"/>
  </p:notesMasterIdLst>
  <p:sldIdLst>
    <p:sldId id="317" r:id="rId2"/>
    <p:sldId id="256" r:id="rId3"/>
    <p:sldId id="303" r:id="rId4"/>
    <p:sldId id="304" r:id="rId5"/>
    <p:sldId id="307" r:id="rId6"/>
    <p:sldId id="310" r:id="rId7"/>
    <p:sldId id="308" r:id="rId8"/>
    <p:sldId id="309" r:id="rId9"/>
    <p:sldId id="261" r:id="rId10"/>
    <p:sldId id="313" r:id="rId11"/>
    <p:sldId id="311" r:id="rId12"/>
    <p:sldId id="312" r:id="rId13"/>
    <p:sldId id="297" r:id="rId14"/>
    <p:sldId id="314" r:id="rId15"/>
    <p:sldId id="315" r:id="rId16"/>
    <p:sldId id="305" r:id="rId17"/>
    <p:sldId id="316" r:id="rId18"/>
    <p:sldId id="263" r:id="rId19"/>
    <p:sldId id="302" r:id="rId20"/>
    <p:sldId id="266" r:id="rId21"/>
    <p:sldId id="296" r:id="rId22"/>
    <p:sldId id="280" r:id="rId23"/>
    <p:sldId id="318" r:id="rId24"/>
    <p:sldId id="264" r:id="rId25"/>
    <p:sldId id="267" r:id="rId26"/>
    <p:sldId id="270" r:id="rId27"/>
    <p:sldId id="265" r:id="rId28"/>
    <p:sldId id="268" r:id="rId29"/>
    <p:sldId id="271" r:id="rId30"/>
  </p:sldIdLst>
  <p:sldSz cx="9144000" cy="6858000" type="screen4x3"/>
  <p:notesSz cx="6858000" cy="9144000"/>
  <p:embeddedFontLst>
    <p:embeddedFont>
      <p:font typeface="Comic Sans MS" pitchFamily="66" charset="0"/>
      <p:regular r:id="rId32"/>
      <p:bold r:id="rId33"/>
    </p:embeddedFont>
    <p:embeddedFont>
      <p:font typeface="Calibri" pitchFamily="34" charset="0"/>
      <p:regular r:id="rId34"/>
      <p:bold r:id="rId35"/>
      <p:italic r:id="rId36"/>
      <p:boldItalic r:id="rId37"/>
    </p:embeddedFont>
    <p:embeddedFont>
      <p:font typeface="Guanine" pitchFamily="2" charset="-18"/>
      <p:regular r:id="rId38"/>
    </p:embeddedFont>
    <p:embeddedFont>
      <p:font typeface="Brooklyn" pitchFamily="2" charset="0"/>
      <p:regular r:id="rId39"/>
      <p:bold r:id="rId40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8FA"/>
    <a:srgbClr val="FFFF99"/>
    <a:srgbClr val="452103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1" autoAdjust="0"/>
    <p:restoredTop sz="94586" autoAdjust="0"/>
  </p:normalViewPr>
  <p:slideViewPr>
    <p:cSldViewPr>
      <p:cViewPr varScale="1">
        <p:scale>
          <a:sx n="84" d="100"/>
          <a:sy n="84" d="100"/>
        </p:scale>
        <p:origin x="-149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4.fntdata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1937B-C817-41D2-9917-D234E1209A89}" type="datetimeFigureOut">
              <a:rPr lang="cs-CZ" smtClean="0"/>
              <a:t>8.9.2011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B853AE-2FFE-43CB-AF21-EB43AA940A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764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853AE-2FFE-43CB-AF21-EB43AA940A7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20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C5AE-2BC5-4CCA-8229-8D3C82D694C6}" type="datetime1">
              <a:rPr lang="cs-CZ" smtClean="0"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15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F0DEC-78FD-466E-A9D1-EA864AB1D263}" type="datetime1">
              <a:rPr lang="cs-CZ" smtClean="0"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52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8C8EF-1FD6-4AD0-BCA7-AB4A4B8E1AAF}" type="datetime1">
              <a:rPr lang="cs-CZ" smtClean="0"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077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AC24-9463-434E-AEAC-4B27676CCC5C}" type="datetime1">
              <a:rPr lang="cs-CZ" smtClean="0"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770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C52D7-3CEA-4811-9E3F-0F3811925295}" type="datetime1">
              <a:rPr lang="cs-CZ" smtClean="0"/>
              <a:t>8.9.2011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484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5589-2C13-4609-BC1C-A76D989F7612}" type="datetime1">
              <a:rPr lang="cs-CZ" smtClean="0"/>
              <a:t>8.9.2011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2167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3C366-4BE1-4F81-A874-EAE66BA72DD6}" type="datetime1">
              <a:rPr lang="cs-CZ" smtClean="0"/>
              <a:t>8.9.2011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23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D2A1B-A3CB-4681-A3F3-AFFEC51E45A4}" type="datetime1">
              <a:rPr lang="cs-CZ" smtClean="0"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76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C7E25-6C9A-4883-BBB8-396A00531F1C}" type="datetime1">
              <a:rPr lang="cs-CZ" smtClean="0"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08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BC6F8-ECC7-4F0E-972C-CF942FF03AE1}" type="datetime1">
              <a:rPr lang="cs-CZ" smtClean="0"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32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6EF1-260D-4E5F-834F-6BE18F9AB591}" type="datetime1">
              <a:rPr lang="cs-CZ" smtClean="0"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747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0F8FA"/>
            </a:gs>
            <a:gs pos="100000">
              <a:schemeClr val="bg1"/>
            </a:gs>
            <a:gs pos="100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20CAE-D287-4CD6-BCC0-5E53A6EEFE74}" type="datetime1">
              <a:rPr lang="cs-CZ" smtClean="0"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8384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3" name="click.wav"/>
          </p:stSnd>
        </p:sndAc>
      </p:transition>
    </mc:Choice>
    <mc:Fallback xmlns="">
      <p:transition spd="slow">
        <p:fade/>
        <p:sndAc>
          <p:stSnd>
            <p:snd r:embed="rId14" name="click.wav"/>
          </p:stSnd>
        </p:sndAc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audio" Target="../media/audio1.wav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8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slide" Target="slide2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slide" Target="slide25.xml"/><Relationship Id="rId4" Type="http://schemas.openxmlformats.org/officeDocument/2006/relationships/slide" Target="slide2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slide" Target="slide26.xml"/><Relationship Id="rId4" Type="http://schemas.openxmlformats.org/officeDocument/2006/relationships/slide" Target="slide2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1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24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23.GIF"/><Relationship Id="rId5" Type="http://schemas.openxmlformats.org/officeDocument/2006/relationships/image" Target="../media/image22.png"/><Relationship Id="rId4" Type="http://schemas.openxmlformats.org/officeDocument/2006/relationships/slide" Target="slide18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24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23.GIF"/><Relationship Id="rId5" Type="http://schemas.openxmlformats.org/officeDocument/2006/relationships/image" Target="../media/image22.png"/><Relationship Id="rId4" Type="http://schemas.openxmlformats.org/officeDocument/2006/relationships/slide" Target="slide19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24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23.GIF"/><Relationship Id="rId5" Type="http://schemas.openxmlformats.org/officeDocument/2006/relationships/image" Target="../media/image22.png"/><Relationship Id="rId4" Type="http://schemas.openxmlformats.org/officeDocument/2006/relationships/slide" Target="slide20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5.PNG"/><Relationship Id="rId5" Type="http://schemas.openxmlformats.org/officeDocument/2006/relationships/slide" Target="slide18.xml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5.PNG"/><Relationship Id="rId5" Type="http://schemas.openxmlformats.org/officeDocument/2006/relationships/slide" Target="slide19.xml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5.PNG"/><Relationship Id="rId5" Type="http://schemas.openxmlformats.org/officeDocument/2006/relationships/slide" Target="slide20.xml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7422346"/>
              </p:ext>
            </p:extLst>
          </p:nvPr>
        </p:nvGraphicFramePr>
        <p:xfrm>
          <a:off x="107504" y="4963746"/>
          <a:ext cx="8928992" cy="1814672"/>
        </p:xfrm>
        <a:graphic>
          <a:graphicData uri="http://schemas.openxmlformats.org/drawingml/2006/table">
            <a:tbl>
              <a:tblPr>
                <a:solidFill>
                  <a:srgbClr val="F3F9FB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2160240"/>
                <a:gridCol w="6768752"/>
              </a:tblGrid>
              <a:tr h="327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>
                          <a:latin typeface="+mn-lt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8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Informatika 9. ročník (volitelný předmět)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4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VY_32_INOVACE_19_Tvorba internetových</a:t>
                      </a:r>
                      <a:r>
                        <a:rPr lang="cs-CZ" sz="1900" b="1" baseline="0" dirty="0" smtClean="0">
                          <a:latin typeface="+mn-lt"/>
                          <a:ea typeface="Calibri"/>
                          <a:cs typeface="Times New Roman"/>
                        </a:rPr>
                        <a:t> stránek </a:t>
                      </a: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–</a:t>
                      </a:r>
                      <a:r>
                        <a:rPr lang="cs-CZ" sz="1900" b="1" baseline="0" dirty="0" smtClean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– FrontPage – Vložení</a:t>
                      </a:r>
                      <a:r>
                        <a:rPr lang="cs-CZ" sz="1900" b="1" baseline="0" dirty="0" smtClean="0">
                          <a:latin typeface="+mn-lt"/>
                          <a:ea typeface="Calibri"/>
                          <a:cs typeface="Times New Roman"/>
                        </a:rPr>
                        <a:t> hypertextového odkazu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8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Mgr. Ladislav Králíček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347" y="1512627"/>
            <a:ext cx="3392837" cy="339283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136" y="116632"/>
            <a:ext cx="1498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368" y="128194"/>
            <a:ext cx="9398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536" y="116632"/>
            <a:ext cx="15367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768" y="116632"/>
            <a:ext cx="990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2602316" y="1124744"/>
            <a:ext cx="406746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3175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INVESTICE  DO  ROZVOJE  VZDĚLÁVÁNÍ</a:t>
            </a:r>
            <a:endParaRPr lang="cs-CZ" b="1" spc="50" dirty="0">
              <a:ln w="3175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9094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"/>
                            </p:stCondLst>
                            <p:childTnLst>
                              <p:par>
                                <p:cTn id="3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652319" y="113347"/>
            <a:ext cx="5832648" cy="71230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8800" b="1" cap="none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8800" b="1" cap="none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13500" y="1412776"/>
            <a:ext cx="8310287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VLOŽENÍ</a:t>
            </a:r>
          </a:p>
          <a:p>
            <a:pPr algn="ctr"/>
            <a:r>
              <a:rPr lang="cs-CZ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HYPERTEXTOVÉHO</a:t>
            </a:r>
          </a:p>
          <a:p>
            <a:pPr algn="ctr"/>
            <a:r>
              <a:rPr lang="cs-CZ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ODKAZU</a:t>
            </a:r>
            <a:endParaRPr lang="cs-CZ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50000" endA="300" endPos="50000" dist="29997" dir="5400000" sy="-100000" algn="bl" rotWithShape="0"/>
              </a:effectLst>
              <a:latin typeface="Brooklyn" pitchFamily="2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301208"/>
            <a:ext cx="1498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5312770"/>
            <a:ext cx="9398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5301208"/>
            <a:ext cx="15367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5301208"/>
            <a:ext cx="990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</a:t>
            </a:fld>
            <a:endParaRPr lang="cs-CZ"/>
          </a:p>
        </p:txBody>
      </p:sp>
      <p:sp>
        <p:nvSpPr>
          <p:cNvPr id="11" name="Podnadpis 2"/>
          <p:cNvSpPr>
            <a:spLocks noGrp="1"/>
          </p:cNvSpPr>
          <p:nvPr>
            <p:ph type="subTitle" idx="1"/>
          </p:nvPr>
        </p:nvSpPr>
        <p:spPr>
          <a:xfrm>
            <a:off x="3131840" y="6342872"/>
            <a:ext cx="3960440" cy="406896"/>
          </a:xfrm>
        </p:spPr>
        <p:txBody>
          <a:bodyPr>
            <a:normAutofit fontScale="92500"/>
          </a:bodyPr>
          <a:lstStyle/>
          <a:p>
            <a:r>
              <a:rPr lang="cs-CZ" sz="1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Ladislav Králíček, 2. ZŠ Dobříš, 2011</a:t>
            </a:r>
            <a:endParaRPr lang="cs-CZ" sz="1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039" y="6343187"/>
            <a:ext cx="391018" cy="391018"/>
          </a:xfrm>
          <a:prstGeom prst="rect">
            <a:avLst/>
          </a:prstGeom>
          <a:ln w="3175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666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0082" y="422513"/>
            <a:ext cx="8849887" cy="59093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Do www stránky můžeme</a:t>
            </a:r>
          </a:p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kromě textů, obrázků</a:t>
            </a:r>
          </a:p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 tabulek vložit</a:t>
            </a:r>
          </a:p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i </a:t>
            </a:r>
            <a:r>
              <a:rPr lang="cs-CZ" sz="5400" b="1" spc="50" dirty="0" smtClean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hypertextové odkazy</a:t>
            </a:r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,</a:t>
            </a:r>
          </a:p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které nás z dané www</a:t>
            </a:r>
          </a:p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stránky „přesměrují“</a:t>
            </a:r>
          </a:p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na jinou www stránku.</a:t>
            </a:r>
            <a:endParaRPr lang="cs-CZ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6411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8" presetClass="entr" presetSubtype="0" accel="5000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7265" y="476672"/>
            <a:ext cx="8849887" cy="600164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Hypertextový odkaz bývá nejčastěji součástí nějakého </a:t>
            </a:r>
            <a:r>
              <a:rPr lang="cs-CZ" sz="48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textu</a:t>
            </a:r>
            <a:r>
              <a:rPr lang="cs-CZ" sz="48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nebo </a:t>
            </a:r>
            <a:r>
              <a:rPr lang="cs-CZ" sz="48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obrázku</a:t>
            </a:r>
            <a:r>
              <a:rPr lang="cs-CZ" sz="48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, proto dříve než hypertextový odkaz vytvoříme, musíme do www stránky vložit text nebo obrázek, kterému pak hypertext. odkaz přiřadíme.</a:t>
            </a:r>
            <a:endParaRPr lang="cs-CZ" sz="4800" b="1" spc="50" dirty="0">
              <a:ln w="11430"/>
              <a:gradFill flip="none" rotWithShape="1">
                <a:gsLst>
                  <a:gs pos="0">
                    <a:schemeClr val="accent5">
                      <a:lumMod val="75000"/>
                      <a:shade val="30000"/>
                      <a:satMod val="115000"/>
                    </a:schemeClr>
                  </a:gs>
                  <a:gs pos="50000">
                    <a:schemeClr val="accent5">
                      <a:lumMod val="75000"/>
                      <a:shade val="67500"/>
                      <a:satMod val="115000"/>
                    </a:schemeClr>
                  </a:gs>
                  <a:gs pos="100000">
                    <a:schemeClr val="accent5">
                      <a:lumMod val="75000"/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486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8" presetClass="entr" presetSubtype="0" accel="5000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80717" y="446575"/>
            <a:ext cx="8849887" cy="563231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0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Ze všeho nejdříve si ale musíme vytvořit na</a:t>
            </a:r>
          </a:p>
          <a:p>
            <a:pPr algn="ctr"/>
            <a:r>
              <a:rPr lang="cs-CZ" sz="50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pevném disku složku</a:t>
            </a:r>
          </a:p>
          <a:p>
            <a:pPr algn="ctr"/>
            <a:r>
              <a:rPr lang="cs-CZ" sz="50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( např. </a:t>
            </a:r>
            <a:r>
              <a:rPr lang="cs-CZ" sz="6000" b="1" spc="50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www-pokus</a:t>
            </a:r>
            <a:r>
              <a:rPr lang="cs-CZ" sz="50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)</a:t>
            </a:r>
          </a:p>
          <a:p>
            <a:pPr algn="ctr"/>
            <a:r>
              <a:rPr lang="cs-CZ" sz="50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 do ní uložíme 2 obrázky medvědů (jeden velký</a:t>
            </a:r>
          </a:p>
          <a:p>
            <a:pPr algn="ctr"/>
            <a:r>
              <a:rPr lang="cs-CZ" sz="50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 druhý podstatně menší).</a:t>
            </a:r>
            <a:endParaRPr lang="cs-CZ" sz="5000" b="1" spc="50" dirty="0">
              <a:ln w="11430"/>
              <a:gradFill flip="none" rotWithShape="1">
                <a:gsLst>
                  <a:gs pos="0">
                    <a:schemeClr val="accent5">
                      <a:lumMod val="75000"/>
                      <a:shade val="30000"/>
                      <a:satMod val="115000"/>
                    </a:schemeClr>
                  </a:gs>
                  <a:gs pos="50000">
                    <a:schemeClr val="accent5">
                      <a:lumMod val="75000"/>
                      <a:shade val="67500"/>
                      <a:satMod val="115000"/>
                    </a:schemeClr>
                  </a:gs>
                  <a:gs pos="100000">
                    <a:schemeClr val="accent5">
                      <a:lumMod val="75000"/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5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536" y="1101098"/>
            <a:ext cx="2376264" cy="2376264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872518" y="3477362"/>
            <a:ext cx="699229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250x250 obrazových bodů</a:t>
            </a:r>
            <a:endParaRPr lang="cs-CZ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56" y="148171"/>
            <a:ext cx="8424936" cy="58788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1109510" y="6027003"/>
            <a:ext cx="699229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600x450 obrazových bodů</a:t>
            </a:r>
            <a:endParaRPr lang="cs-CZ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122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6" grpId="0"/>
      <p:bldP spid="8" grpId="0"/>
      <p:bldP spid="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80717" y="605001"/>
            <a:ext cx="8849887" cy="563231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Pak vytvoříme www stránku, na </a:t>
            </a:r>
            <a:r>
              <a:rPr lang="cs-CZ" sz="4800" b="1" spc="50" dirty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kterou „přeskočíme“</a:t>
            </a:r>
          </a:p>
          <a:p>
            <a:pPr algn="ctr"/>
            <a:r>
              <a:rPr lang="cs-CZ" sz="48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po kliknutí na náš hypertextový odkaz</a:t>
            </a:r>
          </a:p>
          <a:p>
            <a:pPr algn="ctr"/>
            <a:r>
              <a:rPr lang="cs-CZ" sz="48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( např. </a:t>
            </a:r>
            <a:r>
              <a:rPr lang="cs-CZ" sz="4800" b="1" dirty="0" smtClean="0">
                <a:ln w="1905"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medvedi.htm</a:t>
            </a:r>
            <a:r>
              <a:rPr lang="cs-CZ" sz="48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)</a:t>
            </a:r>
          </a:p>
          <a:p>
            <a:pPr algn="ctr"/>
            <a:r>
              <a:rPr lang="cs-CZ" sz="48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 uložíme ji do složky</a:t>
            </a:r>
          </a:p>
          <a:p>
            <a:pPr algn="ctr"/>
            <a:r>
              <a:rPr lang="cs-CZ" sz="7200" b="1" spc="50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www-pokus</a:t>
            </a:r>
            <a:r>
              <a:rPr lang="cs-CZ" sz="48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cs-CZ" sz="4800" b="1" spc="50" dirty="0">
              <a:ln w="11430"/>
              <a:gradFill flip="none" rotWithShape="1">
                <a:gsLst>
                  <a:gs pos="0">
                    <a:schemeClr val="accent5">
                      <a:lumMod val="75000"/>
                      <a:shade val="30000"/>
                      <a:satMod val="115000"/>
                    </a:schemeClr>
                  </a:gs>
                  <a:gs pos="50000">
                    <a:schemeClr val="accent5">
                      <a:lumMod val="75000"/>
                      <a:shade val="67500"/>
                      <a:satMod val="115000"/>
                    </a:schemeClr>
                  </a:gs>
                  <a:gs pos="100000">
                    <a:schemeClr val="accent5">
                      <a:lumMod val="75000"/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4535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6734" y="44624"/>
            <a:ext cx="5350839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medvedi.htm</a:t>
            </a:r>
            <a:endParaRPr lang="cs-CZ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7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" y="133350"/>
            <a:ext cx="8890000" cy="6591300"/>
          </a:xfrm>
          <a:prstGeom prst="rect">
            <a:avLst/>
          </a:prstGeom>
          <a:ln w="38100" cap="sq">
            <a:solidFill>
              <a:schemeClr val="accent5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71656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8" presetClass="entr" presetSubtype="0" accel="5000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7265" y="1299532"/>
            <a:ext cx="8849887" cy="406265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Teď vytvoříme hlavní www stránku s názvem </a:t>
            </a:r>
            <a:r>
              <a:rPr lang="cs-CZ" sz="4800" b="1" spc="50" dirty="0" smtClean="0">
                <a:ln w="11430"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index.htm</a:t>
            </a:r>
            <a:r>
              <a:rPr lang="cs-CZ" sz="48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a uložíme ji tak jako </a:t>
            </a:r>
            <a:r>
              <a:rPr lang="cs-CZ" sz="4800" b="1" spc="50" dirty="0" smtClean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medvedi.htm</a:t>
            </a:r>
            <a:r>
              <a:rPr lang="cs-CZ" sz="48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do složky </a:t>
            </a:r>
            <a:r>
              <a:rPr lang="cs-CZ" sz="6600" b="1" spc="50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www-pokus</a:t>
            </a:r>
            <a:r>
              <a:rPr lang="cs-CZ" sz="48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</a:t>
            </a:r>
            <a:endParaRPr lang="cs-CZ" sz="4800" b="1" spc="50" dirty="0">
              <a:ln w="11430"/>
              <a:gradFill flip="none" rotWithShape="1">
                <a:gsLst>
                  <a:gs pos="0">
                    <a:schemeClr val="accent5">
                      <a:lumMod val="75000"/>
                      <a:shade val="30000"/>
                      <a:satMod val="115000"/>
                    </a:schemeClr>
                  </a:gs>
                  <a:gs pos="50000">
                    <a:schemeClr val="accent5">
                      <a:lumMod val="75000"/>
                      <a:shade val="67500"/>
                      <a:satMod val="115000"/>
                    </a:schemeClr>
                  </a:gs>
                  <a:gs pos="100000">
                    <a:schemeClr val="accent5">
                      <a:lumMod val="75000"/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8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" y="133350"/>
            <a:ext cx="8890000" cy="6591300"/>
          </a:xfrm>
          <a:prstGeom prst="rect">
            <a:avLst/>
          </a:prstGeom>
          <a:ln w="38100" cap="sq">
            <a:solidFill>
              <a:schemeClr val="accent5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Obdélník 5"/>
          <p:cNvSpPr/>
          <p:nvPr/>
        </p:nvSpPr>
        <p:spPr>
          <a:xfrm>
            <a:off x="614242" y="4221088"/>
            <a:ext cx="3985065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Klikneme pravým</a:t>
            </a:r>
          </a:p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tlačítkem myši</a:t>
            </a:r>
          </a:p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obrázek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198" y="356311"/>
            <a:ext cx="2907420" cy="5004916"/>
          </a:xfrm>
          <a:prstGeom prst="rect">
            <a:avLst/>
          </a:prstGeom>
          <a:ln w="9525" cap="sq">
            <a:solidFill>
              <a:schemeClr val="accent5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Popisek se šipkou doleva 7"/>
          <p:cNvSpPr/>
          <p:nvPr/>
        </p:nvSpPr>
        <p:spPr>
          <a:xfrm>
            <a:off x="4270618" y="4002452"/>
            <a:ext cx="4320480" cy="2376264"/>
          </a:xfrm>
          <a:prstGeom prst="leftArrowCallout">
            <a:avLst/>
          </a:prstGeom>
          <a:solidFill>
            <a:srgbClr val="FFFF99"/>
          </a:solidFill>
          <a:ln w="38100">
            <a:solidFill>
              <a:srgbClr val="FF0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Klikneme na:</a:t>
            </a:r>
          </a:p>
          <a:p>
            <a:pPr algn="ctr"/>
            <a:endParaRPr lang="cs-CZ" sz="11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cs-CZ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Hypertextový odkaz...</a:t>
            </a:r>
            <a:endParaRPr lang="cs-CZ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207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8" presetClass="entr" presetSubtype="0" accel="5000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6" grpId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0082" y="422513"/>
            <a:ext cx="545003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Objeví se okno :</a:t>
            </a:r>
            <a:endParaRPr lang="cs-CZ" sz="4800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9</a:t>
            </a:fld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72" y="1628800"/>
            <a:ext cx="8948306" cy="4875586"/>
          </a:xfrm>
          <a:prstGeom prst="rect">
            <a:avLst/>
          </a:prstGeom>
          <a:ln w="38100" cap="sq">
            <a:solidFill>
              <a:schemeClr val="accent5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7" name="TextovéPole 16"/>
          <p:cNvSpPr txBox="1"/>
          <p:nvPr/>
        </p:nvSpPr>
        <p:spPr>
          <a:xfrm>
            <a:off x="114601" y="1412776"/>
            <a:ext cx="8849887" cy="37856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V otevřeném okně zvolíme www stránku, která se má otevřít po kliknutí na malý obrázek s medvědy.</a:t>
            </a:r>
          </a:p>
          <a:p>
            <a:pPr algn="ctr"/>
            <a:r>
              <a:rPr lang="cs-CZ" sz="48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( medvedi.htm )</a:t>
            </a:r>
            <a:endParaRPr lang="cs-CZ" sz="4800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92" y="913209"/>
            <a:ext cx="8938386" cy="5616624"/>
          </a:xfrm>
          <a:prstGeom prst="rect">
            <a:avLst/>
          </a:prstGeom>
          <a:ln w="38100" cap="sq">
            <a:solidFill>
              <a:schemeClr val="accent5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aoblený obdélník 7"/>
          <p:cNvSpPr/>
          <p:nvPr/>
        </p:nvSpPr>
        <p:spPr>
          <a:xfrm>
            <a:off x="2578354" y="2780928"/>
            <a:ext cx="4752528" cy="36004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1583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5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17" grpId="0"/>
      <p:bldP spid="17" grpId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836712"/>
            <a:ext cx="8712968" cy="550920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Teď vytvoříme hypertextový odkaz u textu </a:t>
            </a:r>
            <a:r>
              <a:rPr lang="cs-CZ" sz="4400" b="1" spc="50" dirty="0" smtClean="0">
                <a:ln w="11430"/>
                <a:gradFill flip="none" rotWithShape="1">
                  <a:gsLst>
                    <a:gs pos="0">
                      <a:schemeClr val="accent2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50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MEDVĚDI</a:t>
            </a:r>
            <a:r>
              <a:rPr lang="cs-CZ" sz="44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. Text </a:t>
            </a:r>
            <a:r>
              <a:rPr lang="cs-CZ" sz="4400" b="1" spc="50" dirty="0">
                <a:ln w="11430"/>
                <a:gradFill flip="none" rotWithShape="1">
                  <a:gsLst>
                    <a:gs pos="0">
                      <a:schemeClr val="accent2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50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MEDVĚDI</a:t>
            </a:r>
            <a:r>
              <a:rPr lang="cs-CZ" sz="44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dáme do výběru a klikneme na něj pravým tlačítkem myši. Následuje stejný postup jako při tvorbě hypertextového odkazu u obrázku s medvědy.</a:t>
            </a:r>
            <a:endParaRPr lang="cs-CZ" sz="4400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018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11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79815"/>
            <a:ext cx="8890000" cy="6348357"/>
          </a:xfrm>
          <a:prstGeom prst="rect">
            <a:avLst/>
          </a:prstGeom>
          <a:ln w="38100" cap="sq">
            <a:solidFill>
              <a:schemeClr val="accent5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8876" y="548680"/>
            <a:ext cx="2907420" cy="5004916"/>
          </a:xfrm>
          <a:prstGeom prst="rect">
            <a:avLst/>
          </a:prstGeom>
          <a:ln w="9525" cap="sq">
            <a:solidFill>
              <a:schemeClr val="accent5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Popisek se šipkou doprava 9"/>
          <p:cNvSpPr/>
          <p:nvPr/>
        </p:nvSpPr>
        <p:spPr>
          <a:xfrm>
            <a:off x="107504" y="4365104"/>
            <a:ext cx="4163114" cy="2013612"/>
          </a:xfrm>
          <a:prstGeom prst="rightArrowCallout">
            <a:avLst/>
          </a:prstGeom>
          <a:solidFill>
            <a:srgbClr val="FFFF99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Klikneme na:</a:t>
            </a:r>
          </a:p>
          <a:p>
            <a:pPr algn="ctr"/>
            <a:endParaRPr lang="cs-CZ" sz="9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cs-CZ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Hypertextový odkaz</a:t>
            </a:r>
            <a:r>
              <a:rPr lang="cs-CZ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...</a:t>
            </a:r>
            <a:endParaRPr lang="cs-CZ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514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0082" y="422513"/>
            <a:ext cx="545003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Objeví se okno :</a:t>
            </a:r>
            <a:endParaRPr lang="cs-CZ" sz="4800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12</a:t>
            </a:fld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72" y="1628800"/>
            <a:ext cx="8948306" cy="4875586"/>
          </a:xfrm>
          <a:prstGeom prst="rect">
            <a:avLst/>
          </a:prstGeom>
          <a:ln w="38100" cap="sq">
            <a:solidFill>
              <a:schemeClr val="accent5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7" name="TextovéPole 16"/>
          <p:cNvSpPr txBox="1"/>
          <p:nvPr/>
        </p:nvSpPr>
        <p:spPr>
          <a:xfrm>
            <a:off x="114601" y="1412776"/>
            <a:ext cx="8849887" cy="37856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V otevřeném okně zvolíme www stránku, která se má otevřít po kliknutí na</a:t>
            </a:r>
          </a:p>
          <a:p>
            <a:pPr algn="ctr"/>
            <a:r>
              <a:rPr lang="cs-CZ" sz="48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text </a:t>
            </a:r>
            <a:r>
              <a:rPr lang="cs-CZ" sz="4800" b="1" spc="50" dirty="0">
                <a:ln w="11430"/>
                <a:gradFill flip="none" rotWithShape="1">
                  <a:gsLst>
                    <a:gs pos="0">
                      <a:schemeClr val="accent2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50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MEDVĚDI</a:t>
            </a:r>
            <a:r>
              <a:rPr lang="cs-CZ" sz="48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.</a:t>
            </a:r>
          </a:p>
          <a:p>
            <a:pPr algn="ctr"/>
            <a:r>
              <a:rPr lang="cs-CZ" sz="48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( medvedi.htm )</a:t>
            </a:r>
            <a:endParaRPr lang="cs-CZ" sz="4800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73" y="980728"/>
            <a:ext cx="8885316" cy="5616624"/>
          </a:xfrm>
          <a:prstGeom prst="rect">
            <a:avLst/>
          </a:prstGeom>
          <a:ln w="38100" cap="sq">
            <a:solidFill>
              <a:schemeClr val="accent5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aoblený obdélník 4"/>
          <p:cNvSpPr/>
          <p:nvPr/>
        </p:nvSpPr>
        <p:spPr>
          <a:xfrm>
            <a:off x="2555776" y="2852936"/>
            <a:ext cx="4752528" cy="36004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656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5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17" grpId="0"/>
      <p:bldP spid="17" grpId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836712"/>
            <a:ext cx="8712968" cy="41549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Teď vytvoříme hypertextový odkaz u textu </a:t>
            </a:r>
            <a:r>
              <a:rPr lang="cs-CZ" sz="4400" b="1" spc="50" dirty="0" smtClean="0">
                <a:ln w="11430"/>
                <a:gradFill flip="none" rotWithShape="1">
                  <a:gsLst>
                    <a:gs pos="0">
                      <a:schemeClr val="accent2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50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ZPĚT</a:t>
            </a:r>
            <a:r>
              <a:rPr lang="cs-CZ" sz="44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na www stránce </a:t>
            </a:r>
            <a:r>
              <a:rPr lang="cs-CZ" sz="44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medvedi.htm</a:t>
            </a:r>
            <a:r>
              <a:rPr lang="cs-CZ" sz="44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. Po kliknutí na slovo </a:t>
            </a:r>
            <a:r>
              <a:rPr lang="cs-CZ" sz="4400" b="1" spc="50" dirty="0">
                <a:ln w="11430"/>
                <a:gradFill flip="none" rotWithShape="1">
                  <a:gsLst>
                    <a:gs pos="0">
                      <a:schemeClr val="accent2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50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ZPĚT</a:t>
            </a:r>
            <a:r>
              <a:rPr lang="cs-CZ" sz="44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dojde k návratu na původní www stránku </a:t>
            </a:r>
            <a:r>
              <a:rPr lang="cs-CZ" sz="44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index.htm</a:t>
            </a:r>
            <a:r>
              <a:rPr lang="cs-CZ" sz="44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.</a:t>
            </a:r>
            <a:endParaRPr lang="cs-CZ" sz="4400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071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14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372" y="279815"/>
            <a:ext cx="8124263" cy="6348357"/>
          </a:xfrm>
          <a:prstGeom prst="rect">
            <a:avLst/>
          </a:prstGeom>
          <a:ln w="38100" cap="sq">
            <a:solidFill>
              <a:schemeClr val="accent5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159" y="1052736"/>
            <a:ext cx="2907420" cy="5004916"/>
          </a:xfrm>
          <a:prstGeom prst="rect">
            <a:avLst/>
          </a:prstGeom>
          <a:ln w="9525" cap="sq">
            <a:solidFill>
              <a:schemeClr val="accent5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Popisek se šipkou doprava 9"/>
          <p:cNvSpPr/>
          <p:nvPr/>
        </p:nvSpPr>
        <p:spPr>
          <a:xfrm>
            <a:off x="107504" y="4797152"/>
            <a:ext cx="4163114" cy="2013612"/>
          </a:xfrm>
          <a:prstGeom prst="rightArrowCallout">
            <a:avLst/>
          </a:prstGeom>
          <a:solidFill>
            <a:srgbClr val="FFFF99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Klikneme na:</a:t>
            </a:r>
          </a:p>
          <a:p>
            <a:pPr algn="ctr"/>
            <a:endParaRPr lang="cs-CZ" sz="9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cs-CZ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Hypertextový odkaz</a:t>
            </a:r>
            <a:r>
              <a:rPr lang="cs-CZ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...</a:t>
            </a:r>
            <a:endParaRPr lang="cs-CZ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6073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0082" y="422513"/>
            <a:ext cx="545003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Objeví se okno :</a:t>
            </a:r>
            <a:endParaRPr lang="cs-CZ" sz="4800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15</a:t>
            </a:fld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72" y="1628800"/>
            <a:ext cx="8948306" cy="4875586"/>
          </a:xfrm>
          <a:prstGeom prst="rect">
            <a:avLst/>
          </a:prstGeom>
          <a:ln w="38100" cap="sq">
            <a:solidFill>
              <a:schemeClr val="accent5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7" name="TextovéPole 16"/>
          <p:cNvSpPr txBox="1"/>
          <p:nvPr/>
        </p:nvSpPr>
        <p:spPr>
          <a:xfrm>
            <a:off x="114601" y="1412776"/>
            <a:ext cx="8849887" cy="37856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V otevřeném okně zvolíme www stránku, která se má objevit po kliknutí na</a:t>
            </a:r>
          </a:p>
          <a:p>
            <a:pPr algn="ctr"/>
            <a:r>
              <a:rPr lang="cs-CZ" sz="48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slovo </a:t>
            </a:r>
            <a:r>
              <a:rPr lang="cs-CZ" sz="4800" b="1" spc="50" dirty="0">
                <a:ln w="11430"/>
                <a:gradFill flip="none" rotWithShape="1">
                  <a:gsLst>
                    <a:gs pos="0">
                      <a:schemeClr val="accent2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2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2">
                        <a:lumMod val="50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ZPĚT </a:t>
            </a:r>
            <a:r>
              <a:rPr lang="cs-CZ" sz="48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.</a:t>
            </a:r>
          </a:p>
          <a:p>
            <a:pPr algn="ctr"/>
            <a:r>
              <a:rPr lang="cs-CZ" sz="48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( index.htm )</a:t>
            </a:r>
            <a:endParaRPr lang="cs-CZ" sz="4800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58" y="1436783"/>
            <a:ext cx="8885316" cy="5088561"/>
          </a:xfrm>
          <a:prstGeom prst="rect">
            <a:avLst/>
          </a:prstGeom>
          <a:ln w="38100" cap="sq">
            <a:solidFill>
              <a:schemeClr val="accent5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aoblený obdélník 7"/>
          <p:cNvSpPr/>
          <p:nvPr/>
        </p:nvSpPr>
        <p:spPr>
          <a:xfrm>
            <a:off x="2555776" y="2852936"/>
            <a:ext cx="4752528" cy="36004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020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5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17" grpId="0"/>
      <p:bldP spid="17" grpId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56652" y="260648"/>
            <a:ext cx="8047796" cy="37856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Při tvorbě www stránek</a:t>
            </a:r>
          </a:p>
          <a:p>
            <a:pPr algn="ctr"/>
            <a:r>
              <a:rPr lang="cs-CZ" sz="40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v programu FrontPage bychom je měli průběžně ukládat. Nejrychlejší způsob je kliknutí na ikonu diskety, která se nachází na nástrojové liště. </a:t>
            </a:r>
            <a:endParaRPr lang="cs-CZ" sz="4000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16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63" y="4149080"/>
            <a:ext cx="8762136" cy="2623059"/>
          </a:xfrm>
          <a:prstGeom prst="rect">
            <a:avLst/>
          </a:prstGeom>
          <a:ln w="38100" cap="sq">
            <a:solidFill>
              <a:schemeClr val="accent5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5143109"/>
            <a:ext cx="635000" cy="635000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784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14992" y="0"/>
            <a:ext cx="152900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56652" y="836712"/>
            <a:ext cx="8047796" cy="54476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Abychom zjistili, jestli byly hypertextové odkazy vytvořeny správně, otevřeme na pevném disku soubor </a:t>
            </a:r>
            <a:r>
              <a:rPr lang="cs-CZ" sz="48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50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index.htm</a:t>
            </a:r>
            <a:r>
              <a:rPr lang="cs-CZ" sz="48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, který se nachází ve složce </a:t>
            </a:r>
            <a:r>
              <a:rPr lang="cs-CZ" sz="6000" b="1" spc="50" dirty="0" smtClean="0">
                <a:ln w="1143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www-pokus</a:t>
            </a:r>
            <a:r>
              <a:rPr lang="cs-CZ" sz="48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. </a:t>
            </a:r>
            <a:endParaRPr lang="cs-CZ" sz="4800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6622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8093" y="85527"/>
            <a:ext cx="6871754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VLOŽENÍ  HYPERTEXTOVÉHO  ODKAZU</a:t>
            </a:r>
            <a:endParaRPr lang="cs-CZ" sz="32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63838" y="1634024"/>
            <a:ext cx="785022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Kde by měly být uloženy</a:t>
            </a: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všechny soubory, které</a:t>
            </a: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 týkají tvorby www stránek?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179512" y="3617148"/>
            <a:ext cx="787606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</a:t>
            </a:r>
            <a:r>
              <a:rPr lang="cs-CZ" sz="6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v samostatné složce</a:t>
            </a:r>
            <a:endParaRPr lang="cs-CZ" sz="66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316284" y="5705380"/>
            <a:ext cx="424674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c) </a:t>
            </a:r>
            <a:r>
              <a:rPr lang="cs-CZ" sz="6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 action="ppaction://hlinksldjump"/>
              </a:rPr>
              <a:t>ve Wordu</a:t>
            </a:r>
            <a:endParaRPr lang="cs-CZ" sz="66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55576" y="4769276"/>
            <a:ext cx="5744778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</a:t>
            </a:r>
            <a:r>
              <a:rPr lang="cs-CZ" sz="6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 action="ppaction://hlinksldjump"/>
              </a:rPr>
              <a:t>na </a:t>
            </a:r>
            <a:r>
              <a:rPr lang="cs-CZ" sz="6600" b="1" dirty="0" err="1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 action="ppaction://hlinksldjump"/>
              </a:rPr>
              <a:t>flashdisku</a:t>
            </a:r>
            <a:endParaRPr lang="cs-CZ" sz="6600" b="1" cap="none" spc="0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636905" y="5450740"/>
            <a:ext cx="24500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DALŠÍ</a:t>
            </a:r>
          </a:p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OTÁZKA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931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8077" y="85527"/>
            <a:ext cx="6871753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VLOŽENÍ  HYPERTEXTOVÉHO  ODKAZU</a:t>
            </a: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47060" y="1700808"/>
            <a:ext cx="804739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Na kolik www stránek mohou</a:t>
            </a: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odkazovat hypertextové odkazy</a:t>
            </a:r>
          </a:p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z www stránky index.htm?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179512" y="3789040"/>
            <a:ext cx="890748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na více než 1 a méně než 10 </a:t>
            </a:r>
            <a:endParaRPr lang="cs-CZ" sz="54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53045" y="4653136"/>
            <a:ext cx="79746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na libovolný počet stran </a:t>
            </a:r>
            <a:endParaRPr lang="cs-CZ" sz="54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134550" y="5589240"/>
            <a:ext cx="41104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c) </a:t>
            </a:r>
            <a:r>
              <a:rPr lang="cs-CZ" sz="5400" b="1" dirty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pouze na 1</a:t>
            </a:r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 </a:t>
            </a:r>
            <a:endParaRPr lang="cs-CZ" sz="5400" b="1" cap="none" spc="0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636905" y="5489937"/>
            <a:ext cx="24500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DALŠÍ</a:t>
            </a:r>
          </a:p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OTÁZKA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725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8076" y="85527"/>
            <a:ext cx="6871753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VLOŽENÍ  HYPERTEXTOVÉHO  ODKAZU</a:t>
            </a: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1786242"/>
            <a:ext cx="903649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 názvu neuložené www stránky tvořené v programu FrontPage</a:t>
            </a:r>
          </a:p>
          <a:p>
            <a:pPr algn="ctr"/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je určitý symbol. Který?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2771800" y="4005064"/>
            <a:ext cx="293715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 </a:t>
            </a:r>
            <a:r>
              <a:rPr lang="cs-CZ" sz="60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křížek</a:t>
            </a:r>
            <a:endParaRPr lang="cs-CZ" sz="60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123728" y="4861609"/>
            <a:ext cx="418306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 </a:t>
            </a:r>
            <a:r>
              <a:rPr lang="cs-CZ" sz="60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hvězdička</a:t>
            </a:r>
            <a:endParaRPr lang="cs-CZ" sz="60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547664" y="5725705"/>
            <a:ext cx="344902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c)  </a:t>
            </a:r>
            <a:r>
              <a:rPr lang="cs-CZ" sz="60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lomítko</a:t>
            </a:r>
            <a:endParaRPr lang="cs-CZ" sz="6000" b="1" cap="none" spc="0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542445" y="5971927"/>
            <a:ext cx="249405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KLIKNI</a:t>
            </a:r>
            <a:endParaRPr lang="cs-CZ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056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14500" y="571500"/>
            <a:ext cx="5715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71450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14325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57200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000871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71450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14325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57200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00075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71450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14325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57200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00075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71450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14325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457200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00075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67" name="TextovéPole 19"/>
          <p:cNvSpPr txBox="1">
            <a:spLocks noChangeArrowheads="1"/>
          </p:cNvSpPr>
          <p:nvPr/>
        </p:nvSpPr>
        <p:spPr bwMode="auto">
          <a:xfrm>
            <a:off x="1071563" y="57150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2068" name="TextovéPole 20"/>
          <p:cNvSpPr txBox="1">
            <a:spLocks noChangeArrowheads="1"/>
          </p:cNvSpPr>
          <p:nvPr/>
        </p:nvSpPr>
        <p:spPr bwMode="auto">
          <a:xfrm>
            <a:off x="1071563" y="200025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2069" name="TextovéPole 21"/>
          <p:cNvSpPr txBox="1">
            <a:spLocks noChangeArrowheads="1"/>
          </p:cNvSpPr>
          <p:nvPr/>
        </p:nvSpPr>
        <p:spPr bwMode="auto">
          <a:xfrm>
            <a:off x="1071563" y="342900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2070" name="TextovéPole 22"/>
          <p:cNvSpPr txBox="1">
            <a:spLocks noChangeArrowheads="1"/>
          </p:cNvSpPr>
          <p:nvPr/>
        </p:nvSpPr>
        <p:spPr bwMode="auto">
          <a:xfrm>
            <a:off x="1071563" y="485775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D</a:t>
            </a:r>
          </a:p>
        </p:txBody>
      </p:sp>
      <p:sp>
        <p:nvSpPr>
          <p:cNvPr id="2071" name="TextovéPole 23"/>
          <p:cNvSpPr txBox="1">
            <a:spLocks noChangeArrowheads="1"/>
          </p:cNvSpPr>
          <p:nvPr/>
        </p:nvSpPr>
        <p:spPr bwMode="auto">
          <a:xfrm>
            <a:off x="1692275" y="0"/>
            <a:ext cx="1500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1</a:t>
            </a:r>
          </a:p>
        </p:txBody>
      </p:sp>
      <p:sp>
        <p:nvSpPr>
          <p:cNvPr id="2072" name="TextovéPole 24"/>
          <p:cNvSpPr txBox="1">
            <a:spLocks noChangeArrowheads="1"/>
          </p:cNvSpPr>
          <p:nvPr/>
        </p:nvSpPr>
        <p:spPr bwMode="auto">
          <a:xfrm>
            <a:off x="3071813" y="0"/>
            <a:ext cx="15001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2</a:t>
            </a:r>
          </a:p>
        </p:txBody>
      </p:sp>
      <p:sp>
        <p:nvSpPr>
          <p:cNvPr id="2073" name="TextovéPole 25"/>
          <p:cNvSpPr txBox="1">
            <a:spLocks noChangeArrowheads="1"/>
          </p:cNvSpPr>
          <p:nvPr/>
        </p:nvSpPr>
        <p:spPr bwMode="auto">
          <a:xfrm>
            <a:off x="4572000" y="0"/>
            <a:ext cx="1500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3</a:t>
            </a:r>
          </a:p>
        </p:txBody>
      </p:sp>
      <p:sp>
        <p:nvSpPr>
          <p:cNvPr id="2074" name="TextovéPole 27"/>
          <p:cNvSpPr txBox="1">
            <a:spLocks noChangeArrowheads="1"/>
          </p:cNvSpPr>
          <p:nvPr/>
        </p:nvSpPr>
        <p:spPr bwMode="auto">
          <a:xfrm>
            <a:off x="5973763" y="0"/>
            <a:ext cx="15001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4</a:t>
            </a:r>
          </a:p>
        </p:txBody>
      </p:sp>
      <p:sp>
        <p:nvSpPr>
          <p:cNvPr id="2075" name="TextovéPole 28"/>
          <p:cNvSpPr txBox="1">
            <a:spLocks noChangeArrowheads="1"/>
          </p:cNvSpPr>
          <p:nvPr/>
        </p:nvSpPr>
        <p:spPr bwMode="auto">
          <a:xfrm>
            <a:off x="611560" y="6357938"/>
            <a:ext cx="82089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O</a:t>
            </a:r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dkryj </a:t>
            </a:r>
            <a:r>
              <a:rPr lang="cs-CZ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jednotlivá </a:t>
            </a:r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okénka a uhodni, co je na obrázku.</a:t>
            </a:r>
            <a:endParaRPr lang="cs-CZ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0091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343861" y="-1"/>
            <a:ext cx="178722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FRONTPAGE</a:t>
            </a:r>
            <a:endParaRPr lang="cs-CZ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9592" y="869811"/>
            <a:ext cx="62646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POUŽITÉ  ZDROJE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22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53056" y="1700808"/>
            <a:ext cx="856895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http://www.nvf.cz/profuturo/logo_esf.jpg</a:t>
            </a:r>
          </a:p>
          <a:p>
            <a:r>
              <a:rPr lang="cs-CZ" sz="2000" dirty="0" smtClean="0"/>
              <a:t>http://repeatingislands.files-wordpress.com/2009/06/eu-logo.jpg</a:t>
            </a:r>
          </a:p>
          <a:p>
            <a:r>
              <a:rPr lang="cs-CZ" sz="2000" dirty="0" smtClean="0"/>
              <a:t>http://www.teiresias.muni.cz/gifs/web/msmt-logo.gif</a:t>
            </a:r>
          </a:p>
          <a:p>
            <a:r>
              <a:rPr lang="cs-CZ" sz="2000" dirty="0" smtClean="0"/>
              <a:t>http://www.ucitelskyzpravodaj.cz/Portals/5/tema/Logo_OP_VK.jpg</a:t>
            </a:r>
          </a:p>
          <a:p>
            <a:r>
              <a:rPr lang="cs-CZ" sz="2000" dirty="0" smtClean="0"/>
              <a:t>http</a:t>
            </a:r>
            <a:r>
              <a:rPr lang="cs-CZ" sz="2000" dirty="0"/>
              <a:t>://</a:t>
            </a:r>
            <a:r>
              <a:rPr lang="cs-CZ" sz="2000" dirty="0" smtClean="0"/>
              <a:t>static2.grsites.com/archive/textures/lgren/lgren051.jpg</a:t>
            </a:r>
          </a:p>
          <a:p>
            <a:r>
              <a:rPr lang="cs-CZ" sz="2000" dirty="0"/>
              <a:t>http://</a:t>
            </a:r>
            <a:r>
              <a:rPr lang="cs-CZ" sz="2000" dirty="0" smtClean="0"/>
              <a:t>images.freepicturesweb.com/img1/11/16/201.jpg</a:t>
            </a:r>
            <a:endParaRPr lang="cs-CZ" sz="2000" dirty="0"/>
          </a:p>
          <a:p>
            <a:r>
              <a:rPr lang="cs-CZ" sz="2000" dirty="0" smtClean="0"/>
              <a:t>http</a:t>
            </a:r>
            <a:r>
              <a:rPr lang="cs-CZ" sz="2000" dirty="0"/>
              <a:t>://office.microsoft.com/cs-cz/images/results.aspx?qu</a:t>
            </a:r>
            <a:r>
              <a:rPr lang="cs-CZ" sz="2000" dirty="0" smtClean="0"/>
              <a:t>=</a:t>
            </a:r>
          </a:p>
          <a:p>
            <a:r>
              <a:rPr lang="cs-CZ" sz="2000" dirty="0" smtClean="0"/>
              <a:t>palec#ai:MC900441321</a:t>
            </a:r>
            <a:r>
              <a:rPr lang="cs-CZ" sz="2000" dirty="0"/>
              <a:t>|</a:t>
            </a:r>
          </a:p>
          <a:p>
            <a:r>
              <a:rPr lang="cs-CZ" sz="2000" dirty="0"/>
              <a:t>http://office.microsoft.com/cs-cz/images/results.aspx?qu=aplaus&amp;origin=</a:t>
            </a:r>
          </a:p>
          <a:p>
            <a:r>
              <a:rPr lang="cs-CZ" sz="2000" dirty="0"/>
              <a:t>FX010132103#ai:MM900041090|</a:t>
            </a:r>
          </a:p>
          <a:p>
            <a:r>
              <a:rPr lang="cs-CZ" sz="2000" dirty="0"/>
              <a:t>http://</a:t>
            </a:r>
            <a:r>
              <a:rPr lang="cs-CZ" sz="2000" dirty="0" smtClean="0"/>
              <a:t>www.freesound.org/samplesViewSingle.php?id=33658</a:t>
            </a:r>
          </a:p>
          <a:p>
            <a:r>
              <a:rPr lang="cs-CZ" sz="2000" dirty="0"/>
              <a:t>http://</a:t>
            </a:r>
            <a:r>
              <a:rPr lang="cs-CZ" sz="2000" dirty="0" smtClean="0"/>
              <a:t>www.freedigitalphotos.net/images/39296dxcb0k0lkf.jpg</a:t>
            </a:r>
          </a:p>
          <a:p>
            <a:r>
              <a:rPr lang="cs-CZ" sz="2000" dirty="0"/>
              <a:t>http://www.freedigitalphotos.net/images/3580229ld3l25ii.jpg</a:t>
            </a:r>
          </a:p>
          <a:p>
            <a:r>
              <a:rPr lang="cs-CZ" sz="2000" dirty="0"/>
              <a:t>http://</a:t>
            </a:r>
            <a:r>
              <a:rPr lang="cs-CZ" sz="2000" dirty="0" smtClean="0"/>
              <a:t>www.freedigitalphotos.net/images/486630sdbrurv0v.jpg</a:t>
            </a:r>
            <a:endParaRPr lang="cs-CZ" sz="2000" dirty="0"/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1397597" y="6372742"/>
            <a:ext cx="6400800" cy="40689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sz="1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Ladislav Králíček, 2. ZŠ Dobříš, 2011</a:t>
            </a:r>
            <a:endParaRPr lang="cs-CZ" sz="1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1226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652" y="184816"/>
            <a:ext cx="3810000" cy="235267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576920"/>
            <a:ext cx="7632848" cy="4137064"/>
          </a:xfrm>
          <a:prstGeom prst="rect">
            <a:avLst/>
          </a:prstGeom>
          <a:ln w="38100" cap="sq">
            <a:solidFill>
              <a:srgbClr val="E8B56A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Obdélník 1"/>
          <p:cNvSpPr/>
          <p:nvPr/>
        </p:nvSpPr>
        <p:spPr>
          <a:xfrm>
            <a:off x="2146897" y="3837538"/>
            <a:ext cx="5043368" cy="161582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900" b="1" cap="none" spc="50" dirty="0" smtClean="0">
                <a:ln w="11430"/>
                <a:gradFill flip="none" rotWithShape="1">
                  <a:gsLst>
                    <a:gs pos="0">
                      <a:srgbClr val="FFFF66">
                        <a:tint val="66000"/>
                        <a:satMod val="160000"/>
                      </a:srgbClr>
                    </a:gs>
                    <a:gs pos="50000">
                      <a:srgbClr val="FFFF66">
                        <a:tint val="44500"/>
                        <a:satMod val="160000"/>
                      </a:srgbClr>
                    </a:gs>
                    <a:gs pos="100000">
                      <a:srgbClr val="FFFF66">
                        <a:tint val="23500"/>
                        <a:satMod val="160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KONEC</a:t>
            </a:r>
            <a:endParaRPr lang="cs-CZ" sz="9900" b="1" cap="none" spc="50" dirty="0">
              <a:ln w="11430"/>
              <a:gradFill flip="none" rotWithShape="1">
                <a:gsLst>
                  <a:gs pos="0">
                    <a:srgbClr val="FFFF66">
                      <a:tint val="66000"/>
                      <a:satMod val="160000"/>
                    </a:srgbClr>
                  </a:gs>
                  <a:gs pos="50000">
                    <a:srgbClr val="FFFF66">
                      <a:tint val="44500"/>
                      <a:satMod val="160000"/>
                    </a:srgbClr>
                  </a:gs>
                  <a:gs pos="100000">
                    <a:srgbClr val="FFFF66">
                      <a:tint val="23500"/>
                      <a:satMod val="160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8745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5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556792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6904199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39927" y="57654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24</a:t>
            </a:fld>
            <a:endParaRPr lang="cs-CZ"/>
          </a:p>
        </p:txBody>
      </p:sp>
      <p:pic>
        <p:nvPicPr>
          <p:cNvPr id="7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708748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693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473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4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 animBg="1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496" y="1628800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7092280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30913" y="5689908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25</a:t>
            </a:fld>
            <a:endParaRPr lang="cs-CZ"/>
          </a:p>
        </p:txBody>
      </p:sp>
      <p:pic>
        <p:nvPicPr>
          <p:cNvPr id="7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708748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85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473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231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731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3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618" y="1628800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7092280" y="449539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30913" y="5750548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26</a:t>
            </a:fld>
            <a:endParaRPr lang="cs-CZ"/>
          </a:p>
        </p:txBody>
      </p:sp>
      <p:pic>
        <p:nvPicPr>
          <p:cNvPr id="7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9349" y="230012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708748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94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474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231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731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3" fill="remove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103775" y="4477595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42408" y="57303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27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9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1520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6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07381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097081" y="4517298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35714" y="572655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28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7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1520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08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32742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6901293" y="4568814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439927" y="57654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29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7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1520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84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Vlastní 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B8CCE4"/>
      </a:hlink>
      <a:folHlink>
        <a:srgbClr val="B8CCE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6385</TotalTime>
  <Words>663</Words>
  <Application>Microsoft Office PowerPoint</Application>
  <PresentationFormat>Předvádění na obrazovce (4:3)</PresentationFormat>
  <Paragraphs>181</Paragraphs>
  <Slides>29</Slides>
  <Notes>1</Notes>
  <HiddenSlides>7</HiddenSlides>
  <MMClips>9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7" baseType="lpstr">
      <vt:lpstr>Arial</vt:lpstr>
      <vt:lpstr>Comic Sans MS</vt:lpstr>
      <vt:lpstr>Calibri</vt:lpstr>
      <vt:lpstr>Times New Roman,Bold</vt:lpstr>
      <vt:lpstr>Guanine</vt:lpstr>
      <vt:lpstr>Times New Roman</vt:lpstr>
      <vt:lpstr>Brooklyn</vt:lpstr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360</cp:revision>
  <dcterms:created xsi:type="dcterms:W3CDTF">2011-05-01T03:53:33Z</dcterms:created>
  <dcterms:modified xsi:type="dcterms:W3CDTF">2011-09-08T12:20:52Z</dcterms:modified>
</cp:coreProperties>
</file>