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6"/>
  </p:notesMasterIdLst>
  <p:sldIdLst>
    <p:sldId id="295" r:id="rId2"/>
    <p:sldId id="256" r:id="rId3"/>
    <p:sldId id="257" r:id="rId4"/>
    <p:sldId id="289" r:id="rId5"/>
    <p:sldId id="290" r:id="rId6"/>
    <p:sldId id="291" r:id="rId7"/>
    <p:sldId id="292" r:id="rId8"/>
    <p:sldId id="293" r:id="rId9"/>
    <p:sldId id="276" r:id="rId10"/>
    <p:sldId id="277" r:id="rId11"/>
    <p:sldId id="278" r:id="rId12"/>
    <p:sldId id="294" r:id="rId13"/>
    <p:sldId id="263" r:id="rId14"/>
    <p:sldId id="266" r:id="rId15"/>
    <p:sldId id="269" r:id="rId16"/>
    <p:sldId id="288" r:id="rId17"/>
    <p:sldId id="279" r:id="rId18"/>
    <p:sldId id="272" r:id="rId19"/>
    <p:sldId id="282" r:id="rId20"/>
    <p:sldId id="283" r:id="rId21"/>
    <p:sldId id="284" r:id="rId22"/>
    <p:sldId id="285" r:id="rId23"/>
    <p:sldId id="286" r:id="rId24"/>
    <p:sldId id="287" r:id="rId25"/>
  </p:sldIdLst>
  <p:sldSz cx="9144000" cy="6858000" type="screen4x3"/>
  <p:notesSz cx="6858000" cy="9144000"/>
  <p:embeddedFontLst>
    <p:embeddedFont>
      <p:font typeface="Guanine" pitchFamily="2" charset="-18"/>
      <p:regular r:id="rId27"/>
    </p:embeddedFont>
    <p:embeddedFont>
      <p:font typeface="Brooklyn" pitchFamily="2" charset="0"/>
      <p:regular r:id="rId28"/>
      <p:bold r:id="rId29"/>
    </p:embeddedFont>
    <p:embeddedFont>
      <p:font typeface="Comic Sans MS" pitchFamily="66" charset="0"/>
      <p:regular r:id="rId30"/>
      <p:bold r:id="rId31"/>
    </p:embeddedFont>
    <p:embeddedFont>
      <p:font typeface="Calibri" pitchFamily="34" charset="0"/>
      <p:regular r:id="rId32"/>
      <p:bold r:id="rId33"/>
      <p:italic r:id="rId34"/>
      <p:boldItalic r:id="rId35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B56A"/>
    <a:srgbClr val="FFFF66"/>
    <a:srgbClr val="F0F8FA"/>
    <a:srgbClr val="E5FFFF"/>
    <a:srgbClr val="CCFFFF"/>
    <a:srgbClr val="BDD3FF"/>
    <a:srgbClr val="FFFFFF"/>
    <a:srgbClr val="5A1E0E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7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0F8F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9.xml"/><Relationship Id="rId4" Type="http://schemas.openxmlformats.org/officeDocument/2006/relationships/slide" Target="slide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23.xml"/><Relationship Id="rId4" Type="http://schemas.openxmlformats.org/officeDocument/2006/relationships/slide" Target="slide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2.jpg"/><Relationship Id="rId4" Type="http://schemas.openxmlformats.org/officeDocument/2006/relationships/slide" Target="slide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5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7.GIF"/><Relationship Id="rId5" Type="http://schemas.openxmlformats.org/officeDocument/2006/relationships/image" Target="../media/image16.png"/><Relationship Id="rId4" Type="http://schemas.openxmlformats.org/officeDocument/2006/relationships/slide" Target="slide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7.GIF"/><Relationship Id="rId5" Type="http://schemas.openxmlformats.org/officeDocument/2006/relationships/image" Target="../media/image16.png"/><Relationship Id="rId4" Type="http://schemas.openxmlformats.org/officeDocument/2006/relationships/slide" Target="slide1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7.GIF"/><Relationship Id="rId5" Type="http://schemas.openxmlformats.org/officeDocument/2006/relationships/image" Target="../media/image16.png"/><Relationship Id="rId4" Type="http://schemas.openxmlformats.org/officeDocument/2006/relationships/slide" Target="slide1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PNG"/><Relationship Id="rId5" Type="http://schemas.openxmlformats.org/officeDocument/2006/relationships/slide" Target="slide13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PNG"/><Relationship Id="rId5" Type="http://schemas.openxmlformats.org/officeDocument/2006/relationships/slide" Target="slide14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PNG"/><Relationship Id="rId5" Type="http://schemas.openxmlformats.org/officeDocument/2006/relationships/slide" Target="slide15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467278"/>
              </p:ext>
            </p:extLst>
          </p:nvPr>
        </p:nvGraphicFramePr>
        <p:xfrm>
          <a:off x="107504" y="4963746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3F9F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VY_32_INOVACE_19_Tvorba internetových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stránek </a:t>
                      </a: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–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– FrontPage – Samostatná práce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5347" y="1512627"/>
            <a:ext cx="3392837" cy="33928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633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64426" y="44625"/>
            <a:ext cx="6159902" cy="79208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5204" y="1484784"/>
            <a:ext cx="8821646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SAMOSTATNÁ  PRÁCE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NA  TÉMA</a:t>
            </a:r>
          </a:p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„STÁT  SVĚTA“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4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9497" y="1843076"/>
            <a:ext cx="8344430" cy="3170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chemeClr val="bg1"/>
                  </a:solidFill>
                </a:ln>
                <a:gradFill flip="none" rotWithShape="1">
                  <a:gsLst>
                    <a:gs pos="0">
                      <a:schemeClr val="accent2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2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2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Vytvoř www stránky zadaného</a:t>
            </a:r>
          </a:p>
          <a:p>
            <a:pPr algn="ctr"/>
            <a:r>
              <a:rPr lang="cs-CZ" sz="4000" b="1" dirty="0" smtClean="0">
                <a:ln>
                  <a:solidFill>
                    <a:schemeClr val="bg1"/>
                  </a:solidFill>
                </a:ln>
                <a:gradFill flip="none" rotWithShape="1">
                  <a:gsLst>
                    <a:gs pos="0">
                      <a:schemeClr val="accent2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2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2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státu světa s výjimkou toho státu, jehož prezentaci</a:t>
            </a:r>
          </a:p>
          <a:p>
            <a:pPr algn="ctr"/>
            <a:r>
              <a:rPr lang="cs-CZ" sz="4000" b="1" dirty="0">
                <a:ln>
                  <a:solidFill>
                    <a:schemeClr val="bg1"/>
                  </a:solidFill>
                </a:ln>
                <a:gradFill flip="none" rotWithShape="1">
                  <a:gsLst>
                    <a:gs pos="0">
                      <a:schemeClr val="accent2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2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2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jsi </a:t>
            </a:r>
            <a:r>
              <a:rPr lang="cs-CZ" sz="4000" b="1" dirty="0" smtClean="0">
                <a:ln>
                  <a:solidFill>
                    <a:schemeClr val="bg1"/>
                  </a:solidFill>
                </a:ln>
                <a:gradFill flip="none" rotWithShape="1">
                  <a:gsLst>
                    <a:gs pos="0">
                      <a:schemeClr val="accent2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2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2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dělal(a) v prezentačním programu PowerPoint.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44624"/>
            <a:ext cx="7808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Stránky budou mít následující podobu: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340768"/>
            <a:ext cx="8424937" cy="532453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NÁZEV  STÁTU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vlajka, mapa a základní informace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tabulka ( 2 sloupce, 4 řádky )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 odkazy na zemědělství, průmysl,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historii a sport daného státu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stránky vytvořil (jméno, škola,...)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237" y="476672"/>
            <a:ext cx="4899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cap="none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1. </a:t>
            </a:r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www stránka</a:t>
            </a:r>
            <a:r>
              <a:rPr lang="cs-CZ" sz="5400" b="1" cap="none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: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00" y="1268760"/>
            <a:ext cx="8920710" cy="1613374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41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500"/>
                            </p:stCondLst>
                            <p:childTnLst>
                              <p:par>
                                <p:cTn id="2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L 0.00087 -1.54352 " pathEditMode="relative" rAng="0" ptsTypes="AA">
                                      <p:cBhvr>
                                        <p:cTn id="49" dur="1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77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5" grpId="0" animBg="1"/>
      <p:bldP spid="5" grpId="1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163071"/>
            <a:ext cx="8100900" cy="563231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ZEMĚDĚLSTVÍ</a:t>
            </a:r>
          </a:p>
          <a:p>
            <a:pPr algn="ctr"/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tabulka ( 2 sloupce</a:t>
            </a: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řádky )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fotografie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stručné informace o rostlinné a živočišné výrobě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daného státu</a:t>
            </a:r>
            <a:endParaRPr lang="cs-CZ" sz="3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236" y="239741"/>
            <a:ext cx="48998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www stránka: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052736"/>
            <a:ext cx="8928992" cy="807436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4721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0 -0.36806 " pathEditMode="relative" rAng="0" ptsTypes="AA">
                                      <p:cBhvr>
                                        <p:cTn id="44" dur="7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5" grpId="1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63071"/>
            <a:ext cx="8172908" cy="563231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PRŮMYSL</a:t>
            </a:r>
          </a:p>
          <a:p>
            <a:pPr algn="ctr"/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tabulka ( 2 sloupce</a:t>
            </a: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řádky )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fotografie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stručné informace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 průmyslové výrobě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daného státu</a:t>
            </a:r>
            <a:endParaRPr lang="cs-CZ" sz="3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236" y="239741"/>
            <a:ext cx="4899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</a:t>
            </a:r>
            <a:r>
              <a:rPr lang="cs-CZ" sz="5400" b="1" cap="none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www stránka: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32" y="1052736"/>
            <a:ext cx="8955013" cy="761176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8353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0.00104 -0.29236 " pathEditMode="relative" rAng="0" ptsTypes="AA">
                                      <p:cBhvr>
                                        <p:cTn id="44" dur="6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-1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5" grpId="1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333792"/>
            <a:ext cx="8028892" cy="504753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OKNO  DO  HISTORIE</a:t>
            </a:r>
          </a:p>
          <a:p>
            <a:pPr algn="ctr"/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tabulka ( 2 sloupce</a:t>
            </a: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řádky )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fotografie ( nebo obrázky )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stručné informace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jedné historické události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236" y="239741"/>
            <a:ext cx="4899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4</a:t>
            </a:r>
            <a:r>
              <a:rPr lang="cs-CZ" sz="5400" b="1" cap="none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www stránka: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052736"/>
            <a:ext cx="8928992" cy="1044692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588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6 L 0 -0.66713 " pathEditMode="relative" rAng="0" ptsTypes="AA">
                                      <p:cBhvr>
                                        <p:cTn id="44" dur="9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5" grpId="1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548" y="1163071"/>
            <a:ext cx="8100900" cy="563231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SPORT</a:t>
            </a:r>
          </a:p>
          <a:p>
            <a:pPr algn="ctr"/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tabulka ( 2 sloupce</a:t>
            </a: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řádky )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fotografie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stručné informace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 2 sportovcích </a:t>
            </a:r>
          </a:p>
          <a:p>
            <a:pPr algn="ctr"/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(nebo národních družstvech)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236" y="239741"/>
            <a:ext cx="4899803" cy="923330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5</a:t>
            </a:r>
            <a:r>
              <a:rPr lang="cs-CZ" sz="5400" b="1" cap="none" spc="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www stránka: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50" y="1052736"/>
            <a:ext cx="8969236" cy="911018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8250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59259E-6 L 0 -0.50648 " pathEditMode="relative" rAng="0" ptsTypes="AA">
                                      <p:cBhvr>
                                        <p:cTn id="44" dur="8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5" grpId="1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</a:p>
          <a:p>
            <a:pPr algn="ctr"/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052736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A)  POZADÍ  MUSÍ  BÝT  TVOŘENO</a:t>
            </a:r>
          </a:p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 VHODNOU  TEXTUROU </a:t>
            </a:r>
            <a:endParaRPr lang="cs-CZ" sz="31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solidFill>
                <a:srgbClr val="5A1E0E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23728" y="44624"/>
            <a:ext cx="4469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!  INSTRUKCE  !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420888"/>
            <a:ext cx="914399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B)  </a:t>
            </a:r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PŘI  POUŽITÍ  TMAVÉHO  POZADÍ</a:t>
            </a:r>
          </a:p>
          <a:p>
            <a:r>
              <a:rPr lang="cs-CZ" sz="28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</a:t>
            </a:r>
            <a:r>
              <a:rPr lang="cs-CZ" sz="28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POUŽÍT  </a:t>
            </a:r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SVĚTLÉ  PÍSMO  </a:t>
            </a:r>
            <a:r>
              <a:rPr lang="cs-CZ" sz="28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(A  NAOPAK</a:t>
            </a:r>
            <a:r>
              <a:rPr lang="cs-CZ" sz="28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)</a:t>
            </a:r>
            <a:endParaRPr lang="cs-CZ" sz="28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solidFill>
                <a:srgbClr val="5A1E0E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822720"/>
            <a:ext cx="891127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C</a:t>
            </a:r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)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POZADÍ  </a:t>
            </a:r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BUDE  NA 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VŠECH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WWW  STRÁNKÁCH  STEJNÉ</a:t>
            </a:r>
            <a:endParaRPr lang="cs-CZ" sz="31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solidFill>
                <a:srgbClr val="5A1E0E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5301208"/>
            <a:ext cx="8911277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D)  </a:t>
            </a:r>
            <a:r>
              <a:rPr lang="cs-CZ" sz="28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PÍSMO  </a:t>
            </a:r>
            <a:r>
              <a:rPr lang="cs-CZ" sz="28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MUSÍ  BÝT STEJNÉ  NA</a:t>
            </a:r>
          </a:p>
          <a:p>
            <a:r>
              <a:rPr lang="cs-CZ" sz="28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</a:t>
            </a:r>
            <a:r>
              <a:rPr lang="cs-CZ" sz="28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VŠECH  STRÁNKÁCH ( KROMĚ  NADPISŮ )</a:t>
            </a:r>
            <a:endParaRPr lang="cs-CZ" sz="28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solidFill>
                <a:srgbClr val="5A1E0E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742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25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75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4" grpId="0"/>
      <p:bldP spid="6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4622" y="1052736"/>
            <a:ext cx="901937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E) TEXTURU  </a:t>
            </a:r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A  OBRÁZKY  VYHLEDAT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NA  INTERNETU  A  ULOŽIT  JE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DO  SLOŽKY  S 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NÁZVEM </a:t>
            </a:r>
          </a:p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endParaRPr lang="cs-CZ" sz="31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solidFill>
                <a:srgbClr val="5A1E0E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Comic Sans MS" pitchFamily="66" charset="0"/>
            </a:endParaRP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</a:t>
            </a:r>
            <a:r>
              <a:rPr lang="cs-CZ" sz="40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WWW-STAT SVETA-JMENO</a:t>
            </a:r>
            <a:endParaRPr lang="cs-CZ" sz="40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73988" y="44624"/>
            <a:ext cx="4469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!  INSTRUKCE  !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646" y="4263767"/>
            <a:ext cx="9003354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F</a:t>
            </a:r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)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VŠECHNY  SOUBORY  ULOŽENÉ  VE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SLOŽCE  MUSÍ  JASNĚ  URČOVAT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JEJICH  POUŽITÍ  NA  STRÁNKÁCH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(NAPŘ. </a:t>
            </a:r>
            <a:r>
              <a:rPr lang="cs-CZ" sz="3100" b="1" dirty="0" smtClean="0">
                <a:ln w="1905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vlajka.jpg, mapa.gif, prumysl.htm,</a:t>
            </a:r>
          </a:p>
          <a:p>
            <a:r>
              <a:rPr lang="cs-CZ" sz="3100" b="1" dirty="0" smtClean="0">
                <a:ln w="1905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sport1.jpg, sport2.jpg, index.htm,...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)</a:t>
            </a:r>
            <a:endParaRPr lang="cs-CZ" sz="31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solidFill>
                <a:srgbClr val="5A1E0E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53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75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4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90803" y="116632"/>
            <a:ext cx="4469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!  INSTRUKCE  !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633" y="1628800"/>
            <a:ext cx="901786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H)  PŘI  VÝBĚRU  POUŽITÉHO  PÍSMA 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ZAJISTIT, ABY  ZVLÁDLO  ČESKOU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DIAKRITIKU (NAPŘ.  ARIAL, TIMES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NEW  ROMAN, CALIBRI, VERDANA,...)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" y="3717032"/>
            <a:ext cx="9036495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CH)  U  NADPISŮ  POUŽÍT  WORDART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8430" y="980728"/>
            <a:ext cx="8814174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G)  OBRÁZKY  </a:t>
            </a:r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MUSÍ  MÍT  RÁMEČKY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8430" y="4365104"/>
            <a:ext cx="9220200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AutoNum type="romanUcParenR"/>
            </a:pP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WWW STRÁNKY ZAMĚŘENÉ  NA ZEMĚDĚLSTVÍ, PRŮMYSL, HISTORII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A  SPORT  MUSÍ  OBSAHOVAT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HYPERTEXTOVÝ  ODKAZ  UMOŽŇUJÍCÍ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NÁVRAT  NA  ÚVODNÍ STRÁNKU (=ZPĚT)</a:t>
            </a:r>
          </a:p>
        </p:txBody>
      </p:sp>
    </p:spTree>
    <p:extLst>
      <p:ext uri="{BB962C8B-B14F-4D97-AF65-F5344CB8AC3E}">
        <p14:creationId xmlns:p14="http://schemas.microsoft.com/office/powerpoint/2010/main" val="2635192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75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8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951" y="116631"/>
            <a:ext cx="7735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NA  TÉMA  „STÁT  SVĚTA“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90803" y="116632"/>
            <a:ext cx="4469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!  INSTRUKCE  !</a:t>
            </a:r>
            <a:endParaRPr lang="cs-CZ" sz="54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" y="3356992"/>
            <a:ext cx="9143999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CH)  ZÁKLADNÍ  INFORMACE, KTERÉ  SE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 TÝKAJÍ  DANÉHO  STÁTU : 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 POČET  OBYVATEL, HL. MĚSTO, 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  ÚŘEDNÍ  JAZYK, STÁTNÍ  ZŘÍZENÍ,</a:t>
            </a:r>
            <a:r>
              <a:rPr lang="cs-CZ" sz="20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...</a:t>
            </a:r>
            <a:r>
              <a:rPr lang="cs-CZ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8430" y="980728"/>
            <a:ext cx="901806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 startAt="10"/>
            </a:pP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NA  ÚVODNÍ  WWW  STRÁNCE  MUSÍ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BÝT  PRO  ZEMĚDĚLSTVÍ, PRŮMYSL,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HISTORII  A  SPORT  PO  2  HYPER-</a:t>
            </a:r>
          </a:p>
          <a:p>
            <a:r>
              <a:rPr lang="cs-CZ" sz="3100" b="1" dirty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</a:t>
            </a:r>
            <a:r>
              <a:rPr lang="cs-CZ" sz="3100" b="1" dirty="0" smtClean="0">
                <a:ln w="12700" cmpd="sng">
                  <a:solidFill>
                    <a:schemeClr val="tx1">
                      <a:alpha val="55000"/>
                    </a:schemeClr>
                  </a:solidFill>
                  <a:prstDash val="solid"/>
                </a:ln>
                <a:solidFill>
                  <a:srgbClr val="5A1E0E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Comic Sans MS" pitchFamily="66" charset="0"/>
              </a:rPr>
              <a:t>   TEXTOVÝCH  ODKAZECH (OBR.+TEXT)</a:t>
            </a:r>
            <a:endParaRPr lang="cs-CZ" sz="3100" b="1" dirty="0">
              <a:ln w="12700" cmpd="sng">
                <a:solidFill>
                  <a:schemeClr val="tx1">
                    <a:alpha val="55000"/>
                  </a:schemeClr>
                </a:solidFill>
                <a:prstDash val="solid"/>
              </a:ln>
              <a:solidFill>
                <a:srgbClr val="5A1E0E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093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xit" presetSubtype="32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6504" y="85527"/>
            <a:ext cx="783490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 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 TÉMA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„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STÁT  SVĚTA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“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6085" y="1795133"/>
            <a:ext cx="676659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 kolika vytvořených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www stránkách bude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hypertext. odkaz 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ZPĚT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403648" y="3789040"/>
            <a:ext cx="36271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na žádné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96170" y="4809926"/>
            <a:ext cx="30829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na pěti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3568" y="5818038"/>
            <a:ext cx="39840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na čtyřech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17929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6501" y="85527"/>
            <a:ext cx="783490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NA  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TÉMA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„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STÁT  SVĚTA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“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6965" y="1778297"/>
            <a:ext cx="771397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název www stránky je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naprosto nepřípustný 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01694" y="3351301"/>
            <a:ext cx="39164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sport.hmt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0510" y="4686222"/>
            <a:ext cx="49382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hystorije.htm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5576" y="5855855"/>
            <a:ext cx="50436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PrUmYsL.htm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6194" y="85527"/>
            <a:ext cx="7735516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NA  TÉMA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„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STÁT  SVĚTA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“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89537"/>
            <a:ext cx="53816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 vhodná je tato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textura pro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pozadí www stránek?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60970" y="4220875"/>
            <a:ext cx="679923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je vhodná bez omezení</a:t>
            </a:r>
            <a:endParaRPr lang="cs-CZ" sz="48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8699" y="5051872"/>
            <a:ext cx="899530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je vhodná jen pro tmavé písmo</a:t>
            </a:r>
            <a:endParaRPr lang="cs-CZ" sz="4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8445" y="5934670"/>
            <a:ext cx="421320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 </a:t>
            </a:r>
            <a:r>
              <a:rPr lang="cs-CZ" sz="48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je nevhodná</a:t>
            </a:r>
            <a:endParaRPr lang="cs-CZ" sz="48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6043935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710" y="1773183"/>
            <a:ext cx="19050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1274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929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0547" y="0"/>
            <a:ext cx="78349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WWW  STRÁNKY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NA  TÉMA  „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STÁT  SVĚTA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“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825" y="980728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7504" y="2132856"/>
            <a:ext cx="8886664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http://www.nvf.cz/profuturo/logo_esf.jpg</a:t>
            </a:r>
          </a:p>
          <a:p>
            <a:r>
              <a:rPr lang="cs-CZ" sz="2000" dirty="0" smtClean="0"/>
              <a:t>http://repeatingislands.files-wordpress.com/2009/06/eu-logo.jpg</a:t>
            </a:r>
          </a:p>
          <a:p>
            <a:r>
              <a:rPr lang="cs-CZ" sz="2000" dirty="0" smtClean="0"/>
              <a:t>http://www.teiresias.muni.cz/gifs/web/msmt-logo.gif</a:t>
            </a:r>
          </a:p>
          <a:p>
            <a:r>
              <a:rPr lang="cs-CZ" sz="2000" dirty="0" smtClean="0"/>
              <a:t>http://www.ucitelskyzpravodaj.cz/Portals/5/tema/Logo_OP_VK.jpg</a:t>
            </a:r>
          </a:p>
          <a:p>
            <a:r>
              <a:rPr lang="cs-CZ" sz="2000" dirty="0"/>
              <a:t>http://office.microsoft.com/cs-cz/images/results.aspx?qu=palec#ai:MC900441321|</a:t>
            </a:r>
          </a:p>
          <a:p>
            <a:r>
              <a:rPr lang="cs-CZ" sz="2000" dirty="0"/>
              <a:t>http://office.microsoft.com/cs-cz/images/results.aspx?qu=aplaus&amp;origin=</a:t>
            </a:r>
          </a:p>
          <a:p>
            <a:r>
              <a:rPr lang="cs-CZ" sz="2000" dirty="0"/>
              <a:t>FX010132103#ai:MM900041090</a:t>
            </a:r>
            <a:r>
              <a:rPr lang="cs-CZ" sz="2000" dirty="0" smtClean="0"/>
              <a:t>|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www.freedigitalphotos.net/images/486630sdbrurv0v.jpg</a:t>
            </a:r>
            <a:endParaRPr lang="cs-CZ" sz="2000" dirty="0"/>
          </a:p>
          <a:p>
            <a:r>
              <a:rPr lang="cs-CZ" sz="2000" dirty="0"/>
              <a:t>http://</a:t>
            </a:r>
            <a:r>
              <a:rPr lang="cs-CZ" sz="2000" dirty="0" smtClean="0"/>
              <a:t>www.freesound.org/samplesViewSingle.php?id=33658</a:t>
            </a:r>
          </a:p>
          <a:p>
            <a:r>
              <a:rPr lang="cs-CZ" sz="2000" dirty="0"/>
              <a:t>http://www.freedigitalphotos.net/images/39296dxcb0k0lkf.jpg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static2.grsites.com/archive/textures/misc/misc181.jpg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www.freedigitalphotos.net/images/3580229ld3l25ii.jpg</a:t>
            </a:r>
          </a:p>
          <a:p>
            <a:endParaRPr lang="cs-CZ" sz="2000" dirty="0" smtClean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8652" y="184816"/>
            <a:ext cx="3810000" cy="23526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576920"/>
            <a:ext cx="7632848" cy="4137064"/>
          </a:xfrm>
          <a:prstGeom prst="rect">
            <a:avLst/>
          </a:prstGeom>
          <a:ln w="38100" cap="sq">
            <a:solidFill>
              <a:srgbClr val="E8B56A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Obdélník 1"/>
          <p:cNvSpPr/>
          <p:nvPr/>
        </p:nvSpPr>
        <p:spPr>
          <a:xfrm>
            <a:off x="2146897" y="3837538"/>
            <a:ext cx="5043368" cy="161582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gradFill flip="none" rotWithShape="1">
                  <a:gsLst>
                    <a:gs pos="0">
                      <a:srgbClr val="FFFF66">
                        <a:tint val="66000"/>
                        <a:satMod val="160000"/>
                      </a:srgbClr>
                    </a:gs>
                    <a:gs pos="50000">
                      <a:srgbClr val="FFFF66">
                        <a:tint val="44500"/>
                        <a:satMod val="160000"/>
                      </a:srgbClr>
                    </a:gs>
                    <a:gs pos="100000">
                      <a:srgbClr val="FFFF66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gradFill flip="none" rotWithShape="1">
                <a:gsLst>
                  <a:gs pos="0">
                    <a:srgbClr val="FFFF66">
                      <a:tint val="66000"/>
                      <a:satMod val="160000"/>
                    </a:srgbClr>
                  </a:gs>
                  <a:gs pos="50000">
                    <a:srgbClr val="FFFF66">
                      <a:tint val="44500"/>
                      <a:satMod val="160000"/>
                    </a:srgbClr>
                  </a:gs>
                  <a:gs pos="100000">
                    <a:srgbClr val="FFFF66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03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13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7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5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13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7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5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13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7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5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22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2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23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2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24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2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3425</TotalTime>
  <Words>790</Words>
  <Application>Microsoft Office PowerPoint</Application>
  <PresentationFormat>Předvádění na obrazovce (4:3)</PresentationFormat>
  <Paragraphs>211</Paragraphs>
  <Slides>24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32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203</cp:revision>
  <dcterms:created xsi:type="dcterms:W3CDTF">2011-05-01T03:53:33Z</dcterms:created>
  <dcterms:modified xsi:type="dcterms:W3CDTF">2011-08-25T16:27:30Z</dcterms:modified>
</cp:coreProperties>
</file>