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6755969"/>
              </p:ext>
            </p:extLst>
          </p:nvPr>
        </p:nvGraphicFramePr>
        <p:xfrm>
          <a:off x="2339752" y="1916832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1916832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2777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/>
              <a:t>SHODNOST GEOMETRICKÝCH ÚTVARŮ</a:t>
            </a:r>
            <a:endParaRPr lang="cs-CZ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5">
                  <a:lumMod val="60000"/>
                  <a:lumOff val="4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6600" b="1" dirty="0">
                    <a:ea typeface="Cambria Math"/>
                  </a:rPr>
                  <a:t> </a:t>
                </a:r>
                <a:r>
                  <a:rPr lang="cs-CZ" sz="16600" b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138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/>
                  <a:t>               </a:t>
                </a:r>
              </a:p>
              <a:p>
                <a:pPr marL="0" indent="0" algn="ctr">
                  <a:spcBef>
                    <a:spcPts val="0"/>
                  </a:spcBef>
                  <a:buNone/>
                </a:pPr>
                <a:r>
                  <a:rPr lang="cs-CZ" b="1" dirty="0" smtClean="0"/>
                  <a:t>    Prezentace je zaměřená  na výklad a procvičení shodnosti v rovině.      </a:t>
                </a:r>
              </a:p>
              <a:p>
                <a:pPr marL="0" indent="0" algn="ctr">
                  <a:spcBef>
                    <a:spcPts val="0"/>
                  </a:spcBef>
                  <a:buNone/>
                </a:pPr>
                <a:endParaRPr lang="cs-CZ" b="1" dirty="0"/>
              </a:p>
              <a:p>
                <a:pPr marL="0" indent="0" algn="r">
                  <a:spcBef>
                    <a:spcPts val="0"/>
                  </a:spcBef>
                  <a:buNone/>
                </a:pPr>
                <a:r>
                  <a:rPr lang="cs-CZ" sz="1400" b="1" dirty="0" smtClean="0"/>
                  <a:t>Autor. Mgr. Věra Benáková, 2. ZŠ Dobříš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r="-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036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VŽDY PLATÍ VĚTA: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bg1"/>
              </a:solidFill>
            </p:spPr>
            <p:txBody>
              <a:bodyPr>
                <a:normAutofit fontScale="25000" lnSpcReduction="20000"/>
              </a:bodyPr>
              <a:lstStyle/>
              <a:p>
                <a:pPr marL="0" indent="0" algn="ctr">
                  <a:buNone/>
                </a:pPr>
                <a:r>
                  <a:rPr lang="cs-CZ" sz="12800" dirty="0" smtClean="0"/>
                  <a:t>Útvary, které můžeme přemístit tak, že se kryjí, jsou shodné (mají stejný tvar i velikost).                                                        </a:t>
                </a:r>
              </a:p>
              <a:p>
                <a:pPr marL="0" indent="0" algn="ctr">
                  <a:buNone/>
                </a:pPr>
                <a:endParaRPr lang="cs-CZ" sz="12800" dirty="0"/>
              </a:p>
              <a:p>
                <a:pPr marL="0" indent="0">
                  <a:buNone/>
                </a:pPr>
                <a:endParaRPr lang="cs-CZ" sz="14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sz="9800" dirty="0" smtClean="0"/>
                  <a:t>Trojúhelníky jsou shodné. Znak shodnosti je </a:t>
                </a:r>
                <a14:m>
                  <m:oMath xmlns:m="http://schemas.openxmlformats.org/officeDocument/2006/math">
                    <m:r>
                      <a:rPr lang="cs-CZ" sz="9800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9800" dirty="0" smtClean="0"/>
                  <a:t>.</a:t>
                </a:r>
              </a:p>
              <a:p>
                <a:pPr marL="0" indent="0" algn="ctr">
                  <a:buNone/>
                </a:pPr>
                <a:r>
                  <a:rPr lang="cs-CZ" sz="9800" dirty="0" smtClean="0"/>
                  <a:t>Zapíšeme tedy </a:t>
                </a:r>
                <a14:m>
                  <m:oMath xmlns:m="http://schemas.openxmlformats.org/officeDocument/2006/math">
                    <m:r>
                      <a:rPr lang="cs-CZ" sz="98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9800" dirty="0" smtClean="0"/>
                  <a:t> </a:t>
                </a:r>
                <a14:m>
                  <m:oMath xmlns:m="http://schemas.openxmlformats.org/officeDocument/2006/math">
                    <m:r>
                      <a:rPr lang="cs-CZ" sz="9800" i="1" dirty="0" smtClean="0">
                        <a:latin typeface="Cambria Math"/>
                        <a:ea typeface="Cambria Math"/>
                      </a:rPr>
                      <m:t>≅∆</m:t>
                    </m:r>
                  </m:oMath>
                </a14:m>
                <a:r>
                  <a:rPr lang="cs-CZ" sz="9800" dirty="0" smtClean="0"/>
                  <a:t>.</a:t>
                </a:r>
                <a:endParaRPr lang="cs-CZ" sz="9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3639" r="-55037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403648" y="3212976"/>
            <a:ext cx="2088232" cy="15121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5220072" y="3330261"/>
            <a:ext cx="2088232" cy="15121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19672" y="2924944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59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u="sng" dirty="0" smtClean="0"/>
              <a:t>SHODNOST ÚSEČEK</a:t>
            </a:r>
            <a:endParaRPr lang="cs-CZ" sz="48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484784"/>
                <a:ext cx="8229600" cy="4525963"/>
              </a:xfrm>
              <a:solidFill>
                <a:schemeClr val="bg1"/>
              </a:solidFill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</a:t>
                </a:r>
                <a:r>
                  <a:rPr lang="cs-CZ" sz="2800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A                     B                             K                     L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Pokus se definovat větu o shodnosti úseček.</a:t>
                </a:r>
              </a:p>
              <a:p>
                <a:pPr marL="0" indent="0" algn="ctr">
                  <a:buNone/>
                </a:pPr>
                <a:r>
                  <a:rPr lang="cs-CZ" sz="4000" b="1" u="sng" dirty="0" smtClean="0">
                    <a:solidFill>
                      <a:schemeClr val="tx2"/>
                    </a:solidFill>
                  </a:rPr>
                  <a:t>ÚSEČKY, KTERÉ MAJÍ STEJNÉ DÉLKY, JSOU SHODNÉ.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Příklad: Úsečky mají délky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/AB/ = 6,8 cm       /KL/ = 6,8 cm.</a:t>
                </a:r>
              </a:p>
              <a:p>
                <a:pPr marL="0" indent="0">
                  <a:buNone/>
                </a:pPr>
                <a:r>
                  <a:rPr lang="cs-CZ" dirty="0" smtClean="0"/>
                  <a:t>Jsou shodné? Pokud ano, shodnost zapiš.</a:t>
                </a:r>
              </a:p>
              <a:p>
                <a:pPr marL="0" indent="0">
                  <a:buNone/>
                </a:pPr>
                <a:r>
                  <a:rPr lang="cs-CZ" sz="5800" dirty="0" smtClean="0">
                    <a:solidFill>
                      <a:schemeClr val="tx2"/>
                    </a:solidFill>
                  </a:rPr>
                  <a:t>      AB</a:t>
                </a:r>
                <a14:m>
                  <m:oMath xmlns:m="http://schemas.openxmlformats.org/officeDocument/2006/math">
                    <m:r>
                      <a:rPr lang="cs-CZ" sz="5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5800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5800" dirty="0" smtClean="0">
                    <a:solidFill>
                      <a:schemeClr val="tx2"/>
                    </a:solidFill>
                  </a:rPr>
                  <a:t> KL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                                    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484784"/>
                <a:ext cx="8229600" cy="4525963"/>
              </a:xfrm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716016" y="17728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9632" y="17728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32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u="sng" dirty="0" smtClean="0"/>
              <a:t>SHODNOST ÚHLŮ</a:t>
            </a:r>
            <a:endParaRPr lang="cs-CZ" sz="48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62880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Snaž se vymyslet větu o shodnosti úhlů:</a:t>
                </a:r>
                <a:endParaRPr lang="cs-CZ" b="1" dirty="0"/>
              </a:p>
              <a:p>
                <a:pPr marL="0" indent="0" algn="ctr">
                  <a:buNone/>
                </a:pP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ÚHLY,  KTERÉ MAJÍ STEJNOU VELIKOST,</a:t>
                </a:r>
              </a:p>
              <a:p>
                <a:pPr marL="0" indent="0" algn="ctr">
                  <a:buNone/>
                </a:pP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 JSOU SHODNÉ.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Příklad: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𝑨𝑩𝑪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á: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dirty="0" smtClean="0"/>
                  <a:t> 58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𝛃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𝟔𝟒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°,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𝟓𝟖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Které úhly jsou shodné? Zapiš. </a:t>
                </a:r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Jaký je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𝐩𝐨𝐝𝐥𝐞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ú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𝐡𝐥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ů? 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Jaký je 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𝐀𝐁𝐂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𝐩𝐨𝐝𝐥𝐞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𝐬𝐭𝐫𝐚𝐧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?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3600" b="1" u="sng" dirty="0">
                    <a:solidFill>
                      <a:schemeClr val="tx2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 </m:t>
                    </m:r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36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;   </m:t>
                    </m:r>
                  </m:oMath>
                </a14:m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  <a:ea typeface="Cambria Math"/>
                  </a:rPr>
                  <a:t> OSTROÚHLÝ; </a:t>
                </a:r>
                <a:r>
                  <a:rPr lang="cs-CZ" sz="3600" dirty="0" smtClean="0">
                    <a:solidFill>
                      <a:schemeClr val="tx1"/>
                    </a:solidFill>
                    <a:ea typeface="Cambria Math"/>
                  </a:rPr>
                  <a:t> </a:t>
                </a: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  <a:ea typeface="Cambria Math"/>
                  </a:rPr>
                  <a:t>ROVNORAMENNÝ</a:t>
                </a:r>
                <a:endParaRPr lang="cs-CZ" sz="3600" dirty="0" smtClean="0">
                  <a:solidFill>
                    <a:schemeClr val="tx1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628800"/>
                <a:ext cx="8229600" cy="4525963"/>
              </a:xfrm>
              <a:blipFill rotWithShape="1">
                <a:blip r:embed="rId2"/>
                <a:stretch>
                  <a:fillRect l="-1852" t="-1750" r="-1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31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SHODNOST KRUŽNIC (KRUHŮ)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Věta o shodnosti kružnic (kruhů):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DVĚ KRUŽNICE (DVA KRUHY) JSOU SHODNÉ,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MÁ-LI JEJICH POLOMĚR STEJNOU DÉLKU.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1043608" y="3789040"/>
            <a:ext cx="1224136" cy="1177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464426" y="3823310"/>
            <a:ext cx="1224136" cy="1177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339752" y="5062480"/>
            <a:ext cx="648072" cy="5886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364088" y="4653136"/>
            <a:ext cx="1008112" cy="9837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444208" y="3889010"/>
            <a:ext cx="432048" cy="40408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18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SHODNOST ČTVERCŮ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Věta o shodnosti čtverců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tx2">
                    <a:lumMod val="50000"/>
                  </a:schemeClr>
                </a:solidFill>
              </a:rPr>
              <a:t>DVA ČTVERCE JSOU SHODNÉ, 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tx2">
                    <a:lumMod val="50000"/>
                  </a:schemeClr>
                </a:solidFill>
              </a:rPr>
              <a:t>MAJÍ-LI  STEJNOU DÉLKU STRANY.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68760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08304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4314800"/>
            <a:ext cx="1296144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884118" y="3857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61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PŘEMÝŠLEJ, ODPOVÍDEJ</a:t>
            </a:r>
            <a:endParaRPr lang="cs-CZ" b="1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Jsou každé dva čtverce se stejným obvodem shodné? Dokaž.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4040188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Například obvod je 20 cm.</a:t>
            </a:r>
          </a:p>
          <a:p>
            <a:pPr marL="0" indent="0">
              <a:buNone/>
            </a:pPr>
            <a:r>
              <a:rPr lang="cs-CZ" dirty="0" smtClean="0"/>
              <a:t>Vzorec o = 4 . a</a:t>
            </a:r>
          </a:p>
          <a:p>
            <a:pPr marL="0" indent="0">
              <a:buNone/>
            </a:pPr>
            <a:r>
              <a:rPr lang="cs-CZ" dirty="0" smtClean="0"/>
              <a:t>           20 = 4 . a</a:t>
            </a:r>
          </a:p>
          <a:p>
            <a:pPr marL="0" indent="0">
              <a:buNone/>
            </a:pPr>
            <a:r>
              <a:rPr lang="cs-CZ" dirty="0" smtClean="0"/>
              <a:t>            a= 20 : 4 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a = 5 cm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Jiným způsobem nelze vypočítat, proto: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Každé dva čtverce se stejným obvodem jsou shodné.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Jsou každé dva čtverce se stejným obsahem shodné? Dokaž.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Například obsah je </a:t>
            </a:r>
            <a:r>
              <a:rPr lang="cs-CZ" smtClean="0"/>
              <a:t>36 cm</a:t>
            </a:r>
            <a:r>
              <a:rPr lang="cs-CZ" baseline="30000" smtClean="0"/>
              <a:t>2</a:t>
            </a:r>
            <a:r>
              <a:rPr lang="cs-CZ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Vzorec     S = a .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36 = a . a </a:t>
            </a:r>
          </a:p>
          <a:p>
            <a:pPr marL="0" indent="0">
              <a:buNone/>
            </a:pPr>
            <a:r>
              <a:rPr lang="cs-CZ" sz="1800" b="1" dirty="0" smtClean="0"/>
              <a:t>36 musím rozložit na součin</a:t>
            </a:r>
          </a:p>
          <a:p>
            <a:pPr marL="0" indent="0">
              <a:buNone/>
            </a:pPr>
            <a:r>
              <a:rPr lang="cs-CZ" sz="1800" b="1" dirty="0" smtClean="0"/>
              <a:t>dvou stejných čísel – jediná možnost je:</a:t>
            </a:r>
          </a:p>
          <a:p>
            <a:pPr marL="0" indent="0">
              <a:buNone/>
            </a:pPr>
            <a:r>
              <a:rPr lang="cs-CZ" sz="1800" b="1" dirty="0" smtClean="0"/>
              <a:t>36 = 6 . 6              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a = 6 cm</a:t>
            </a:r>
          </a:p>
          <a:p>
            <a:pPr marL="0" indent="0">
              <a:buNone/>
            </a:pPr>
            <a:r>
              <a:rPr lang="cs-CZ" dirty="0" smtClean="0"/>
              <a:t>Jiným způsobem nelze vypočítat, proto: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Každé dva čtverce se stejným obsahem jsou shodné.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67256" y="263691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52320" y="263691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95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JSOU SHODNÉ KAŽDÉ DVA OBDÉLNÍKY SE STEJNÝM OBSAHEM? Dokaž.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Například obsah obdélníku je 24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Obsah obdélníku:  S = a . b; 24 = a . b    </a:t>
            </a:r>
            <a:r>
              <a:rPr lang="cs-CZ" sz="2400" dirty="0" smtClean="0"/>
              <a:t>Rozložit </a:t>
            </a:r>
          </a:p>
          <a:p>
            <a:pPr marL="0" indent="0">
              <a:buNone/>
            </a:pPr>
            <a:r>
              <a:rPr lang="cs-CZ" sz="2400" dirty="0" smtClean="0"/>
              <a:t>číslo 24 na součin dvou různých čísel jde několika způsoby:</a:t>
            </a:r>
          </a:p>
          <a:p>
            <a:pPr marL="0" indent="0">
              <a:buNone/>
            </a:pPr>
            <a:r>
              <a:rPr lang="cs-CZ" sz="2800" dirty="0" smtClean="0"/>
              <a:t>třeba 24 = 2 . 12;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2 cm     b = 12 cm      </a:t>
            </a:r>
          </a:p>
          <a:p>
            <a:pPr marL="0" indent="0">
              <a:buNone/>
            </a:pPr>
            <a:r>
              <a:rPr lang="cs-CZ" sz="2800" dirty="0" smtClean="0"/>
              <a:t>nebo 24 = 3 .  8; 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3 cm     b = 8 cm       </a:t>
            </a:r>
          </a:p>
          <a:p>
            <a:pPr marL="0" indent="0">
              <a:buNone/>
            </a:pPr>
            <a:r>
              <a:rPr lang="cs-CZ" sz="2800" dirty="0" smtClean="0"/>
              <a:t>nebo 24 =  4 . 6;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4 cm     b = 6 cm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KAŽDÉ DVA OBDÉLNÍKY, KTERÉ MAJÍ STEJNÝ OBSAH, NEMUSÍ BÝT SHODNÉ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STEJNÁ VELIKOST NESTAČÍ, MUSÍ BÝT I STEJNÝ TVAR.</a:t>
            </a:r>
            <a:endParaRPr lang="cs-CZ" sz="2800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47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477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 aplikace Microsoft PowerPoint</vt:lpstr>
      <vt:lpstr>Prezentace aplikace PowerPoint</vt:lpstr>
      <vt:lpstr>SHODNOST GEOMETRICKÝCH ÚTVARŮ</vt:lpstr>
      <vt:lpstr> VŽDY PLATÍ VĚTA:</vt:lpstr>
      <vt:lpstr>SHODNOST ÚSEČEK</vt:lpstr>
      <vt:lpstr>SHODNOST ÚHLŮ</vt:lpstr>
      <vt:lpstr>SHODNOST KRUŽNIC (KRUHŮ)</vt:lpstr>
      <vt:lpstr>SHODNOST ČTVERCŮ</vt:lpstr>
      <vt:lpstr>PŘEMÝŠLEJ, ODPOVÍDEJ</vt:lpstr>
      <vt:lpstr>JSOU SHODNÉ KAŽDÉ DVA OBDÉLNÍKY SE STEJNÝM OBSAHEM? Dokaž.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GEOMETRICKÝCH ÚTVARŮ</dc:title>
  <dc:creator>OEM</dc:creator>
  <cp:lastModifiedBy>OEM</cp:lastModifiedBy>
  <cp:revision>29</cp:revision>
  <dcterms:created xsi:type="dcterms:W3CDTF">2011-07-05T03:18:03Z</dcterms:created>
  <dcterms:modified xsi:type="dcterms:W3CDTF">2011-08-20T12:56:54Z</dcterms:modified>
</cp:coreProperties>
</file>