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pptx" ContentType="application/vnd.openxmlformats-officedocument.presentationml.presentation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63" r:id="rId2"/>
    <p:sldId id="256" r:id="rId3"/>
    <p:sldId id="257" r:id="rId4"/>
    <p:sldId id="258" r:id="rId5"/>
    <p:sldId id="259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5F365E8-D177-4834-BDB0-E79D6CBC2860}" type="datetimeFigureOut">
              <a:rPr lang="cs-CZ" smtClean="0"/>
              <a:t>20.8.2011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61E90E8-40FD-49AA-8438-D9D8370590A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3215281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20.8.2011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20.8.2011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20.8.2011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20.8.2011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20.8.2011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20.8.2011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20.8.2011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Prezentace_aplikace_Microsoft_PowerPoint1.ppt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.e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2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7" Type="http://schemas.openxmlformats.org/officeDocument/2006/relationships/image" Target="../media/image15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14.png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289732769"/>
              </p:ext>
            </p:extLst>
          </p:nvPr>
        </p:nvGraphicFramePr>
        <p:xfrm>
          <a:off x="2286000" y="1714500"/>
          <a:ext cx="4570413" cy="342741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6" name="Prezentace" r:id="rId3" imgW="4570501" imgH="3427618" progId="PowerPoint.Show.12">
                  <p:embed/>
                </p:oleObj>
              </mc:Choice>
              <mc:Fallback>
                <p:oleObj name="Prezentace" r:id="rId3" imgW="4570501" imgH="3427618" progId="PowerPoint.Show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286000" y="1714500"/>
                        <a:ext cx="4570413" cy="3427413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66631903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50000"/>
            </a:schemeClr>
          </a:solidFill>
        </p:spPr>
        <p:txBody>
          <a:bodyPr/>
          <a:lstStyle/>
          <a:p>
            <a:r>
              <a:rPr lang="cs-CZ" b="1" u="sng" dirty="0" smtClean="0">
                <a:solidFill>
                  <a:schemeClr val="bg1"/>
                </a:solidFill>
              </a:rPr>
              <a:t>SHODNOST TROJÚHELNÍKŮ - usu</a:t>
            </a:r>
            <a:endParaRPr lang="cs-CZ" b="1" u="sng" dirty="0">
              <a:solidFill>
                <a:schemeClr val="bg1"/>
              </a:solidFill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sz="half" idx="2"/>
          </p:nvPr>
        </p:nvSpPr>
        <p:spPr>
          <a:solidFill>
            <a:schemeClr val="accent3">
              <a:lumMod val="40000"/>
              <a:lumOff val="60000"/>
            </a:schemeClr>
          </a:solidFill>
        </p:spPr>
        <p:txBody>
          <a:bodyPr>
            <a:normAutofit lnSpcReduction="10000"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b="1" dirty="0"/>
              <a:t>Prezentace </a:t>
            </a:r>
            <a:r>
              <a:rPr lang="cs-CZ" b="1"/>
              <a:t>je </a:t>
            </a:r>
            <a:r>
              <a:rPr lang="cs-CZ" b="1" smtClean="0"/>
              <a:t>zaměřená </a:t>
            </a:r>
            <a:r>
              <a:rPr lang="cs-CZ" b="1" dirty="0"/>
              <a:t>na výklad a procvičení shodnosti trojúhelníků podle věty </a:t>
            </a:r>
            <a:r>
              <a:rPr lang="cs-CZ" b="1" dirty="0" smtClean="0"/>
              <a:t>usu.</a:t>
            </a:r>
            <a:endParaRPr lang="cs-CZ" b="1" dirty="0"/>
          </a:p>
          <a:p>
            <a:pPr marL="0" indent="0">
              <a:buNone/>
            </a:pPr>
            <a:endParaRPr lang="cs-CZ" b="1" dirty="0"/>
          </a:p>
          <a:p>
            <a:pPr marL="0" indent="0">
              <a:buNone/>
            </a:pPr>
            <a:r>
              <a:rPr lang="cs-CZ" sz="1600" dirty="0"/>
              <a:t>Autor: Mgr. Věra Benáková, 2. ZŠ Dobříš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9" name="Rovnoramenný trojúhelník 8"/>
          <p:cNvSpPr/>
          <p:nvPr/>
        </p:nvSpPr>
        <p:spPr>
          <a:xfrm>
            <a:off x="971600" y="2060848"/>
            <a:ext cx="288032" cy="288032"/>
          </a:xfrm>
          <a:prstGeom prst="triangle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Rovnoramenný trojúhelník 9"/>
          <p:cNvSpPr/>
          <p:nvPr/>
        </p:nvSpPr>
        <p:spPr>
          <a:xfrm rot="20018693">
            <a:off x="1718504" y="2096852"/>
            <a:ext cx="504056" cy="504056"/>
          </a:xfrm>
          <a:prstGeom prst="triangle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1"/>
          </p:nvPr>
        </p:nvSpPr>
        <p:spPr>
          <a:xfrm>
            <a:off x="1619672" y="4005064"/>
            <a:ext cx="2592288" cy="1800200"/>
          </a:xfrm>
          <a:prstGeom prst="triangle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1"/>
            <a:endParaRPr lang="cs-CZ" dirty="0"/>
          </a:p>
        </p:txBody>
      </p:sp>
      <p:sp>
        <p:nvSpPr>
          <p:cNvPr id="12" name="Rovnoramenný trojúhelník 11"/>
          <p:cNvSpPr/>
          <p:nvPr/>
        </p:nvSpPr>
        <p:spPr>
          <a:xfrm rot="14393673">
            <a:off x="539552" y="3293402"/>
            <a:ext cx="1152128" cy="864096"/>
          </a:xfrm>
          <a:prstGeom prst="triangle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Rovnoramenný trojúhelník 12"/>
          <p:cNvSpPr/>
          <p:nvPr/>
        </p:nvSpPr>
        <p:spPr>
          <a:xfrm>
            <a:off x="3516423" y="3725450"/>
            <a:ext cx="504056" cy="504056"/>
          </a:xfrm>
          <a:prstGeom prst="triangle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Rovnoramenný trojúhelník 13"/>
          <p:cNvSpPr/>
          <p:nvPr/>
        </p:nvSpPr>
        <p:spPr>
          <a:xfrm>
            <a:off x="1490302" y="4352558"/>
            <a:ext cx="288032" cy="288032"/>
          </a:xfrm>
          <a:prstGeom prst="triangle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Rovnoramenný trojúhelník 14"/>
          <p:cNvSpPr/>
          <p:nvPr/>
        </p:nvSpPr>
        <p:spPr>
          <a:xfrm>
            <a:off x="2864937" y="2060848"/>
            <a:ext cx="1152128" cy="864096"/>
          </a:xfrm>
          <a:prstGeom prst="triangle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Rovnoramenný trojúhelník 15"/>
          <p:cNvSpPr/>
          <p:nvPr/>
        </p:nvSpPr>
        <p:spPr>
          <a:xfrm rot="18098513">
            <a:off x="1799262" y="3140361"/>
            <a:ext cx="984918" cy="739697"/>
          </a:xfrm>
          <a:prstGeom prst="triangle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Rovnoramenný trojúhelník 16"/>
          <p:cNvSpPr/>
          <p:nvPr/>
        </p:nvSpPr>
        <p:spPr>
          <a:xfrm rot="3733773">
            <a:off x="666007" y="4984297"/>
            <a:ext cx="950749" cy="288032"/>
          </a:xfrm>
          <a:prstGeom prst="triangle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3971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50000"/>
            </a:schemeClr>
          </a:solidFill>
        </p:spPr>
        <p:txBody>
          <a:bodyPr>
            <a:normAutofit/>
          </a:bodyPr>
          <a:lstStyle/>
          <a:p>
            <a:r>
              <a:rPr lang="cs-CZ" sz="3600" b="1" u="sng" dirty="0" smtClean="0">
                <a:solidFill>
                  <a:schemeClr val="bg1"/>
                </a:solidFill>
              </a:rPr>
              <a:t>VĚTA O SHODNOSTI TROJÚHELNÍKŮ usu</a:t>
            </a:r>
            <a:endParaRPr lang="cs-CZ" sz="3600" b="1" u="sng" dirty="0">
              <a:solidFill>
                <a:schemeClr val="bg1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67544" y="1556792"/>
            <a:ext cx="8229600" cy="4525963"/>
          </a:xfrm>
          <a:solidFill>
            <a:schemeClr val="accent3">
              <a:lumMod val="60000"/>
              <a:lumOff val="40000"/>
            </a:schemeClr>
          </a:solidFill>
        </p:spPr>
        <p:txBody>
          <a:bodyPr/>
          <a:lstStyle/>
          <a:p>
            <a:pPr marL="0" indent="0">
              <a:buNone/>
            </a:pPr>
            <a:r>
              <a:rPr lang="cs-CZ" b="1" dirty="0"/>
              <a:t>Zapamatuj si!</a:t>
            </a:r>
          </a:p>
          <a:p>
            <a:pPr marL="0" indent="0">
              <a:buNone/>
            </a:pPr>
            <a:r>
              <a:rPr lang="cs-CZ" sz="4400" b="1" dirty="0"/>
              <a:t>Jestliže se dva trojúhelníky shodují  </a:t>
            </a:r>
            <a:r>
              <a:rPr lang="cs-CZ" sz="4400" b="1" dirty="0" smtClean="0"/>
              <a:t>v jedné straně a ve dvou úhlech k ní přilehlých, </a:t>
            </a:r>
            <a:r>
              <a:rPr lang="cs-CZ" sz="4400" b="1" dirty="0"/>
              <a:t>jsou shodné.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496640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50000"/>
            </a:schemeClr>
          </a:solidFill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JAK POZNÁM A ZAPÍŠU SHODNOST?</a:t>
            </a:r>
            <a:endParaRPr lang="cs-CZ" b="1" dirty="0">
              <a:solidFill>
                <a:schemeClr val="bg1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Zástupný symbol pro obsah 3"/>
              <p:cNvSpPr>
                <a:spLocks noGrp="1"/>
              </p:cNvSpPr>
              <p:nvPr>
                <p:ph sz="half" idx="1"/>
              </p:nvPr>
            </p:nvSpPr>
            <p:spPr>
              <a:solidFill>
                <a:schemeClr val="accent3">
                  <a:lumMod val="60000"/>
                  <a:lumOff val="40000"/>
                </a:schemeClr>
              </a:solidFill>
            </p:spPr>
            <p:txBody>
              <a:bodyPr>
                <a:normAutofit lnSpcReduction="10000"/>
              </a:bodyPr>
              <a:lstStyle/>
              <a:p>
                <a:pPr marL="0" indent="0">
                  <a:buNone/>
                </a:pPr>
                <a:endParaRPr lang="cs-CZ" dirty="0" smtClean="0"/>
              </a:p>
              <a:p>
                <a:pPr marL="0" indent="0">
                  <a:buNone/>
                </a:pPr>
                <a:endParaRPr lang="cs-CZ" dirty="0"/>
              </a:p>
              <a:p>
                <a:pPr marL="0" indent="0">
                  <a:buNone/>
                </a:pPr>
                <a:endParaRPr lang="cs-CZ" dirty="0" smtClean="0"/>
              </a:p>
              <a:p>
                <a:pPr marL="0" indent="0">
                  <a:buNone/>
                </a:pPr>
                <a:endParaRPr lang="cs-CZ" dirty="0"/>
              </a:p>
              <a:p>
                <a:pPr marL="0" indent="0">
                  <a:buNone/>
                </a:pPr>
                <a:endParaRPr lang="cs-CZ" dirty="0"/>
              </a:p>
              <a:p>
                <a:pPr marL="0" indent="0">
                  <a:buNone/>
                </a:pPr>
                <a:r>
                  <a:rPr lang="cs-CZ" b="1" dirty="0" smtClean="0"/>
                  <a:t>AB </a:t>
                </a:r>
                <a14:m>
                  <m:oMath xmlns:m="http://schemas.openxmlformats.org/officeDocument/2006/math">
                    <m:r>
                      <a:rPr lang="cs-CZ" b="1" i="1" smtClean="0">
                        <a:latin typeface="Cambria Math"/>
                        <a:ea typeface="Cambria Math"/>
                      </a:rPr>
                      <m:t>≅ </m:t>
                    </m:r>
                  </m:oMath>
                </a14:m>
                <a:r>
                  <a:rPr lang="cs-CZ" b="1" dirty="0" smtClean="0"/>
                  <a:t> EF  (5 cm)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cs-CZ" i="1">
                        <a:latin typeface="Cambria Math"/>
                      </a:rPr>
                      <m:t>∡</m:t>
                    </m:r>
                  </m:oMath>
                </a14:m>
                <a:r>
                  <a:rPr lang="cs-CZ" b="1" dirty="0" smtClean="0"/>
                  <a:t> CAB </a:t>
                </a:r>
                <a14:m>
                  <m:oMath xmlns:m="http://schemas.openxmlformats.org/officeDocument/2006/math">
                    <m:r>
                      <a:rPr lang="cs-CZ" b="1" i="1" smtClean="0">
                        <a:latin typeface="Cambria Math"/>
                        <a:ea typeface="Cambria Math"/>
                      </a:rPr>
                      <m:t>≅</m:t>
                    </m:r>
                  </m:oMath>
                </a14:m>
                <a:r>
                  <a:rPr lang="cs-CZ" b="1" dirty="0" smtClean="0"/>
                  <a:t> </a:t>
                </a:r>
                <a14:m>
                  <m:oMath xmlns:m="http://schemas.openxmlformats.org/officeDocument/2006/math">
                    <m:r>
                      <a:rPr lang="cs-CZ" i="1">
                        <a:latin typeface="Cambria Math"/>
                      </a:rPr>
                      <m:t>∡</m:t>
                    </m:r>
                  </m:oMath>
                </a14:m>
                <a:r>
                  <a:rPr lang="cs-CZ" b="1" dirty="0" smtClean="0"/>
                  <a:t>DEF   (38</a:t>
                </a:r>
                <a14:m>
                  <m:oMath xmlns:m="http://schemas.openxmlformats.org/officeDocument/2006/math">
                    <m:r>
                      <a:rPr lang="cs-CZ" b="1" i="1" smtClean="0">
                        <a:latin typeface="Cambria Math"/>
                        <a:ea typeface="Cambria Math"/>
                      </a:rPr>
                      <m:t>°</m:t>
                    </m:r>
                  </m:oMath>
                </a14:m>
                <a:r>
                  <a:rPr lang="cs-CZ" b="1" dirty="0" smtClean="0"/>
                  <a:t>)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cs-CZ" i="1">
                        <a:latin typeface="Cambria Math"/>
                      </a:rPr>
                      <m:t>∡</m:t>
                    </m:r>
                  </m:oMath>
                </a14:m>
                <a:r>
                  <a:rPr lang="cs-CZ" b="1" dirty="0" smtClean="0"/>
                  <a:t> ABC </a:t>
                </a:r>
                <a14:m>
                  <m:oMath xmlns:m="http://schemas.openxmlformats.org/officeDocument/2006/math">
                    <m:r>
                      <a:rPr lang="cs-CZ" b="1" i="1" smtClean="0">
                        <a:latin typeface="Cambria Math"/>
                        <a:ea typeface="Cambria Math"/>
                      </a:rPr>
                      <m:t>≅</m:t>
                    </m:r>
                    <m:r>
                      <a:rPr lang="cs-CZ" i="1">
                        <a:latin typeface="Cambria Math"/>
                      </a:rPr>
                      <m:t>∡</m:t>
                    </m:r>
                  </m:oMath>
                </a14:m>
                <a:r>
                  <a:rPr lang="cs-CZ" b="1" dirty="0" smtClean="0"/>
                  <a:t>EFD   (52</a:t>
                </a:r>
                <a14:m>
                  <m:oMath xmlns:m="http://schemas.openxmlformats.org/officeDocument/2006/math">
                    <m:r>
                      <a:rPr lang="cs-CZ" b="1" i="1" smtClean="0">
                        <a:latin typeface="Cambria Math"/>
                        <a:ea typeface="Cambria Math"/>
                      </a:rPr>
                      <m:t>°</m:t>
                    </m:r>
                  </m:oMath>
                </a14:m>
                <a:r>
                  <a:rPr lang="cs-CZ" b="1" dirty="0" smtClean="0"/>
                  <a:t>)</a:t>
                </a:r>
              </a:p>
            </p:txBody>
          </p:sp>
        </mc:Choice>
        <mc:Fallback xmlns="">
          <p:sp>
            <p:nvSpPr>
              <p:cNvPr id="4" name="Zástupný symbol pro obsah 3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half" idx="1"/>
              </p:nvPr>
            </p:nvSpPr>
            <p:spPr>
              <a:blipFill rotWithShape="1">
                <a:blip r:embed="rId2"/>
                <a:stretch>
                  <a:fillRect l="-301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" name="Zástupný symbol pro obsah 4"/>
              <p:cNvSpPr>
                <a:spLocks noGrp="1"/>
              </p:cNvSpPr>
              <p:nvPr>
                <p:ph sz="half" idx="2"/>
              </p:nvPr>
            </p:nvSpPr>
            <p:spPr>
              <a:xfrm>
                <a:off x="4644008" y="1628800"/>
                <a:ext cx="4038600" cy="4525963"/>
              </a:xfrm>
              <a:solidFill>
                <a:schemeClr val="accent3">
                  <a:lumMod val="40000"/>
                  <a:lumOff val="60000"/>
                </a:schemeClr>
              </a:solidFill>
            </p:spPr>
            <p:txBody>
              <a:bodyPr>
                <a:normAutofit lnSpcReduction="10000"/>
              </a:bodyPr>
              <a:lstStyle/>
              <a:p>
                <a:pPr marL="0" indent="0">
                  <a:buNone/>
                </a:pPr>
                <a:r>
                  <a:rPr lang="cs-CZ" sz="3600" b="1" dirty="0" smtClean="0">
                    <a:solidFill>
                      <a:schemeClr val="tx1"/>
                    </a:solidFill>
                  </a:rPr>
                  <a:t>V zápisu shodnosti </a:t>
                </a:r>
              </a:p>
              <a:p>
                <a:pPr marL="0" indent="0">
                  <a:buNone/>
                </a:pPr>
                <a:r>
                  <a:rPr lang="cs-CZ" sz="3600" b="1" dirty="0" smtClean="0">
                    <a:solidFill>
                      <a:schemeClr val="tx1"/>
                    </a:solidFill>
                  </a:rPr>
                  <a:t>hlídám pořadí úhlů.</a:t>
                </a:r>
              </a:p>
              <a:p>
                <a:pPr marL="0" indent="0">
                  <a:buNone/>
                </a:pPr>
                <a:endParaRPr lang="cs-CZ" sz="2000" dirty="0" smtClean="0">
                  <a:solidFill>
                    <a:schemeClr val="tx1"/>
                  </a:solidFill>
                </a:endParaRP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4000" b="1" i="0" u="sng" smtClean="0">
                          <a:solidFill>
                            <a:schemeClr val="tx1"/>
                          </a:solidFill>
                          <a:latin typeface="Cambria Math"/>
                          <a:ea typeface="Cambria Math"/>
                        </a:rPr>
                        <m:t>∆</m:t>
                      </m:r>
                      <m:r>
                        <a:rPr lang="cs-CZ" sz="4000" b="1" i="0" u="sng" smtClean="0">
                          <a:solidFill>
                            <a:schemeClr val="tx1"/>
                          </a:solidFill>
                          <a:latin typeface="Cambria Math"/>
                          <a:ea typeface="Cambria Math"/>
                        </a:rPr>
                        <m:t>𝐀𝐁𝐂</m:t>
                      </m:r>
                      <m:r>
                        <a:rPr lang="cs-CZ" sz="4000" b="1" i="0" u="sng" smtClean="0">
                          <a:solidFill>
                            <a:schemeClr val="tx1"/>
                          </a:solidFill>
                          <a:latin typeface="Cambria Math"/>
                          <a:ea typeface="Cambria Math"/>
                        </a:rPr>
                        <m:t> ≅ ∆</m:t>
                      </m:r>
                      <m:r>
                        <a:rPr lang="cs-CZ" sz="4000" b="1" i="0" u="sng" smtClean="0">
                          <a:solidFill>
                            <a:schemeClr val="tx1"/>
                          </a:solidFill>
                          <a:latin typeface="Cambria Math"/>
                          <a:ea typeface="Cambria Math"/>
                        </a:rPr>
                        <m:t>𝐄𝐅𝐃</m:t>
                      </m:r>
                    </m:oMath>
                  </m:oMathPara>
                </a14:m>
                <a:endParaRPr lang="cs-CZ" sz="4000" b="1" u="sng" dirty="0" smtClean="0">
                  <a:solidFill>
                    <a:schemeClr val="tx1"/>
                  </a:solidFill>
                </a:endParaRPr>
              </a:p>
              <a:p>
                <a:pPr marL="0" indent="0">
                  <a:buNone/>
                </a:pPr>
                <a:endParaRPr lang="cs-CZ" sz="4000" b="1" u="sng" dirty="0" smtClean="0">
                  <a:solidFill>
                    <a:schemeClr val="tx1"/>
                  </a:solidFill>
                </a:endParaRPr>
              </a:p>
              <a:p>
                <a:pPr marL="0" indent="0">
                  <a:buNone/>
                </a:pPr>
                <a:r>
                  <a:rPr lang="cs-CZ" sz="2000" b="1" u="sng" dirty="0" smtClean="0">
                    <a:solidFill>
                      <a:schemeClr val="tx1"/>
                    </a:solidFill>
                  </a:rPr>
                  <a:t>Pořadí úhlů je:</a:t>
                </a:r>
              </a:p>
              <a:p>
                <a:pPr marL="0" indent="0">
                  <a:buNone/>
                </a:pPr>
                <a:r>
                  <a:rPr lang="cs-CZ" sz="2000" b="1" u="sng" dirty="0" smtClean="0">
                    <a:solidFill>
                      <a:schemeClr val="tx1"/>
                    </a:solidFill>
                  </a:rPr>
                  <a:t> 38</a:t>
                </a:r>
                <a14:m>
                  <m:oMath xmlns:m="http://schemas.openxmlformats.org/officeDocument/2006/math">
                    <m:r>
                      <a:rPr lang="cs-CZ" sz="2000" b="1" i="1" u="sng" smtClean="0">
                        <a:solidFill>
                          <a:schemeClr val="tx1"/>
                        </a:solidFill>
                        <a:latin typeface="Cambria Math"/>
                        <a:ea typeface="Cambria Math"/>
                      </a:rPr>
                      <m:t>° −</m:t>
                    </m:r>
                  </m:oMath>
                </a14:m>
                <a:r>
                  <a:rPr lang="cs-CZ" sz="2000" b="1" u="sng" dirty="0" smtClean="0">
                    <a:solidFill>
                      <a:schemeClr val="tx1"/>
                    </a:solidFill>
                  </a:rPr>
                  <a:t>52</a:t>
                </a:r>
                <a14:m>
                  <m:oMath xmlns:m="http://schemas.openxmlformats.org/officeDocument/2006/math">
                    <m:r>
                      <a:rPr lang="cs-CZ" sz="2000" b="1" i="1" dirty="0" smtClean="0">
                        <a:solidFill>
                          <a:schemeClr val="tx1"/>
                        </a:solidFill>
                        <a:latin typeface="Cambria Math"/>
                        <a:ea typeface="Cambria Math"/>
                      </a:rPr>
                      <m:t>° −</m:t>
                    </m:r>
                    <m:r>
                      <a:rPr lang="cs-CZ" sz="2000" b="1" i="0" dirty="0" smtClean="0">
                        <a:solidFill>
                          <a:schemeClr val="tx1"/>
                        </a:solidFill>
                        <a:latin typeface="Cambria Math"/>
                        <a:ea typeface="Cambria Math"/>
                      </a:rPr>
                      <m:t>𝐧𝐞𝐳𝐧</m:t>
                    </m:r>
                    <m:r>
                      <a:rPr lang="cs-CZ" sz="2000" b="1" i="0" dirty="0" smtClean="0">
                        <a:solidFill>
                          <a:schemeClr val="tx1"/>
                        </a:solidFill>
                        <a:latin typeface="Cambria Math"/>
                        <a:ea typeface="Cambria Math"/>
                      </a:rPr>
                      <m:t>á</m:t>
                    </m:r>
                    <m:r>
                      <a:rPr lang="cs-CZ" sz="2000" b="1" i="0" dirty="0" smtClean="0">
                        <a:solidFill>
                          <a:schemeClr val="tx1"/>
                        </a:solidFill>
                        <a:latin typeface="Cambria Math"/>
                        <a:ea typeface="Cambria Math"/>
                      </a:rPr>
                      <m:t>𝐦</m:t>
                    </m:r>
                    <m:r>
                      <a:rPr lang="cs-CZ" sz="2000" b="1" i="0" dirty="0" smtClean="0">
                        <a:solidFill>
                          <a:schemeClr val="tx1"/>
                        </a:solidFill>
                        <a:latin typeface="Cambria Math"/>
                        <a:ea typeface="Cambria Math"/>
                      </a:rPr>
                      <m:t>ý ú</m:t>
                    </m:r>
                    <m:r>
                      <a:rPr lang="cs-CZ" sz="2000" b="1" i="0" dirty="0" smtClean="0">
                        <a:solidFill>
                          <a:schemeClr val="tx1"/>
                        </a:solidFill>
                        <a:latin typeface="Cambria Math"/>
                        <a:ea typeface="Cambria Math"/>
                      </a:rPr>
                      <m:t>𝐡𝐞𝐥</m:t>
                    </m:r>
                  </m:oMath>
                </a14:m>
                <a:endParaRPr lang="cs-CZ" sz="2000" b="1" i="0" dirty="0" smtClean="0">
                  <a:solidFill>
                    <a:schemeClr val="tx1"/>
                  </a:solidFill>
                  <a:latin typeface="Cambria Math"/>
                  <a:ea typeface="Cambria Math"/>
                </a:endParaRP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000" b="0" i="0" dirty="0" smtClean="0">
                          <a:solidFill>
                            <a:schemeClr val="tx1"/>
                          </a:solidFill>
                          <a:latin typeface="Cambria Math"/>
                          <a:ea typeface="Cambria Math"/>
                        </a:rPr>
                        <m:t> (</m:t>
                      </m:r>
                      <m:r>
                        <m:rPr>
                          <m:sty m:val="p"/>
                        </m:rPr>
                        <a:rPr lang="cs-CZ" sz="2000" b="0" i="0" dirty="0" smtClean="0">
                          <a:solidFill>
                            <a:schemeClr val="tx1"/>
                          </a:solidFill>
                          <a:latin typeface="Cambria Math"/>
                          <a:ea typeface="Cambria Math"/>
                        </a:rPr>
                        <m:t>ten</m:t>
                      </m:r>
                      <m:r>
                        <a:rPr lang="cs-CZ" sz="2000" b="0" i="0" dirty="0" smtClean="0">
                          <a:solidFill>
                            <a:schemeClr val="tx1"/>
                          </a:solidFill>
                          <a:latin typeface="Cambria Math"/>
                          <a:ea typeface="Cambria Math"/>
                        </a:rPr>
                        <m:t> </m:t>
                      </m:r>
                      <m:r>
                        <m:rPr>
                          <m:sty m:val="p"/>
                        </m:rPr>
                        <a:rPr lang="cs-CZ" sz="2000" b="0" i="0" dirty="0" smtClean="0">
                          <a:solidFill>
                            <a:schemeClr val="tx1"/>
                          </a:solidFill>
                          <a:latin typeface="Cambria Math"/>
                          <a:ea typeface="Cambria Math"/>
                        </a:rPr>
                        <m:t>um</m:t>
                      </m:r>
                      <m:r>
                        <a:rPr lang="cs-CZ" sz="2000" b="0" i="0" dirty="0" smtClean="0">
                          <a:solidFill>
                            <a:schemeClr val="tx1"/>
                          </a:solidFill>
                          <a:latin typeface="Cambria Math"/>
                          <a:ea typeface="Cambria Math"/>
                        </a:rPr>
                        <m:t>í</m:t>
                      </m:r>
                      <m:r>
                        <m:rPr>
                          <m:sty m:val="p"/>
                        </m:rPr>
                        <a:rPr lang="cs-CZ" sz="2000" b="0" i="0" dirty="0" smtClean="0">
                          <a:solidFill>
                            <a:schemeClr val="tx1"/>
                          </a:solidFill>
                          <a:latin typeface="Cambria Math"/>
                          <a:ea typeface="Cambria Math"/>
                        </a:rPr>
                        <m:t>m</m:t>
                      </m:r>
                      <m:r>
                        <a:rPr lang="cs-CZ" sz="2000" b="0" i="0" dirty="0" smtClean="0">
                          <a:solidFill>
                            <a:schemeClr val="tx1"/>
                          </a:solidFill>
                          <a:latin typeface="Cambria Math"/>
                          <a:ea typeface="Cambria Math"/>
                        </a:rPr>
                        <m:t> </m:t>
                      </m:r>
                      <m:r>
                        <m:rPr>
                          <m:sty m:val="p"/>
                        </m:rPr>
                        <a:rPr lang="cs-CZ" sz="2000" b="0" i="0" dirty="0" smtClean="0">
                          <a:solidFill>
                            <a:schemeClr val="tx1"/>
                          </a:solidFill>
                          <a:latin typeface="Cambria Math"/>
                          <a:ea typeface="Cambria Math"/>
                        </a:rPr>
                        <m:t>dopo</m:t>
                      </m:r>
                      <m:r>
                        <a:rPr lang="cs-CZ" sz="2000" b="0" i="0" dirty="0" smtClean="0">
                          <a:solidFill>
                            <a:schemeClr val="tx1"/>
                          </a:solidFill>
                          <a:latin typeface="Cambria Math"/>
                          <a:ea typeface="Cambria Math"/>
                        </a:rPr>
                        <m:t>čí</m:t>
                      </m:r>
                      <m:r>
                        <m:rPr>
                          <m:sty m:val="p"/>
                        </m:rPr>
                        <a:rPr lang="cs-CZ" sz="2000" b="0" i="0" dirty="0" smtClean="0">
                          <a:solidFill>
                            <a:schemeClr val="tx1"/>
                          </a:solidFill>
                          <a:latin typeface="Cambria Math"/>
                          <a:ea typeface="Cambria Math"/>
                        </a:rPr>
                        <m:t>tat</m:t>
                      </m:r>
                      <m:r>
                        <a:rPr lang="cs-CZ" sz="2000" b="0" i="0" dirty="0" smtClean="0">
                          <a:solidFill>
                            <a:schemeClr val="tx1"/>
                          </a:solidFill>
                          <a:latin typeface="Cambria Math"/>
                          <a:ea typeface="Cambria Math"/>
                        </a:rPr>
                        <m:t> </m:t>
                      </m:r>
                    </m:oMath>
                  </m:oMathPara>
                </a14:m>
                <a:endParaRPr lang="cs-CZ" sz="2000" dirty="0" smtClean="0">
                  <a:solidFill>
                    <a:schemeClr val="tx1"/>
                  </a:solidFill>
                </a:endParaRPr>
              </a:p>
              <a:p>
                <a:pPr marL="0" indent="0">
                  <a:buNone/>
                </a:pPr>
                <a:r>
                  <a:rPr lang="cs-CZ" sz="2000" dirty="0">
                    <a:solidFill>
                      <a:schemeClr val="tx1"/>
                    </a:solidFill>
                  </a:rPr>
                  <a:t> </a:t>
                </a:r>
                <a:r>
                  <a:rPr lang="cs-CZ" sz="2000" dirty="0" smtClean="0">
                    <a:solidFill>
                      <a:schemeClr val="tx1"/>
                    </a:solidFill>
                  </a:rPr>
                  <a:t>   180 – (38 + 52) = 180 – 90 = 90</a:t>
                </a:r>
              </a:p>
              <a:p>
                <a:pPr marL="0" indent="0">
                  <a:buNone/>
                </a:pPr>
                <a:r>
                  <a:rPr lang="cs-CZ" sz="2000" dirty="0" smtClean="0">
                    <a:solidFill>
                      <a:schemeClr val="tx1"/>
                    </a:solidFill>
                  </a:rPr>
                  <a:t>Neznámý úhel je 90</a:t>
                </a:r>
                <a14:m>
                  <m:oMath xmlns:m="http://schemas.openxmlformats.org/officeDocument/2006/math">
                    <m:r>
                      <a:rPr lang="cs-CZ" sz="2000" i="1" smtClean="0">
                        <a:solidFill>
                          <a:schemeClr val="tx1"/>
                        </a:solidFill>
                        <a:latin typeface="Cambria Math"/>
                        <a:ea typeface="Cambria Math"/>
                      </a:rPr>
                      <m:t>°</m:t>
                    </m:r>
                  </m:oMath>
                </a14:m>
                <a:r>
                  <a:rPr lang="cs-CZ" sz="2000" dirty="0" smtClean="0">
                    <a:solidFill>
                      <a:schemeClr val="tx1"/>
                    </a:solidFill>
                  </a:rPr>
                  <a:t>.</a:t>
                </a:r>
                <a:endParaRPr lang="cs-CZ" sz="2000" dirty="0">
                  <a:solidFill>
                    <a:schemeClr val="bg1"/>
                  </a:solidFill>
                </a:endParaRPr>
              </a:p>
            </p:txBody>
          </p:sp>
        </mc:Choice>
        <mc:Fallback xmlns="">
          <p:sp>
            <p:nvSpPr>
              <p:cNvPr id="5" name="Zástupný symbol pro obsah 4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half" idx="2"/>
              </p:nvPr>
            </p:nvSpPr>
            <p:spPr>
              <a:xfrm>
                <a:off x="4644008" y="1628800"/>
                <a:ext cx="4038600" cy="4525963"/>
              </a:xfrm>
              <a:blipFill rotWithShape="1">
                <a:blip r:embed="rId3"/>
                <a:stretch>
                  <a:fillRect l="-4683" t="-3230" r="-1057" b="-67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026" name="Picture 2" descr="C:\Users\OEM\Desktop\TROJÚHELNÍKY 1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700808"/>
            <a:ext cx="3890732" cy="19500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209523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50000"/>
            </a:schemeClr>
          </a:solidFill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JSOU SHODNÉ TYTO TROJÚHELNÍKY?</a:t>
            </a:r>
            <a:endParaRPr lang="cs-CZ" dirty="0">
              <a:solidFill>
                <a:schemeClr val="bg1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Zástupný symbol pro obsah 5"/>
              <p:cNvSpPr>
                <a:spLocks noGrp="1"/>
              </p:cNvSpPr>
              <p:nvPr>
                <p:ph idx="1"/>
              </p:nvPr>
            </p:nvSpPr>
            <p:spPr>
              <a:xfrm>
                <a:off x="467544" y="1484784"/>
                <a:ext cx="8229600" cy="4525963"/>
              </a:xfrm>
            </p:spPr>
            <p:txBody>
              <a:bodyPr/>
              <a:lstStyle/>
              <a:p>
                <a:pPr marL="0" indent="0">
                  <a:buNone/>
                </a:pPr>
                <a:endParaRPr lang="cs-CZ" dirty="0" smtClean="0"/>
              </a:p>
              <a:p>
                <a:pPr marL="0" indent="0">
                  <a:buNone/>
                </a:pPr>
                <a:endParaRPr lang="cs-CZ" dirty="0"/>
              </a:p>
              <a:p>
                <a:pPr marL="0" indent="0">
                  <a:buNone/>
                </a:pPr>
                <a:endParaRPr lang="cs-CZ" dirty="0" smtClean="0"/>
              </a:p>
              <a:p>
                <a:pPr marL="0" indent="0" algn="ctr">
                  <a:buNone/>
                </a:pPr>
                <a:r>
                  <a:rPr lang="cs-CZ" b="1" u="sng" dirty="0" smtClean="0">
                    <a:solidFill>
                      <a:schemeClr val="accent3">
                        <a:lumMod val="50000"/>
                      </a:schemeClr>
                    </a:solidFill>
                  </a:rPr>
                  <a:t>Ano, jsou shodné podle věty usu.</a:t>
                </a:r>
                <a:endParaRPr lang="cs-CZ" b="1" u="sng" dirty="0">
                  <a:solidFill>
                    <a:schemeClr val="accent3">
                      <a:lumMod val="50000"/>
                    </a:schemeClr>
                  </a:solidFill>
                </a:endParaRPr>
              </a:p>
              <a:p>
                <a:pPr marL="0" indent="0">
                  <a:buNone/>
                </a:pPr>
                <a:r>
                  <a:rPr lang="cs-CZ" b="1" dirty="0" smtClean="0"/>
                  <a:t>Shodnost zapiš :   </a:t>
                </a:r>
              </a:p>
              <a:p>
                <a:pPr marL="0" indent="0" algn="ctr">
                  <a:buNone/>
                </a:pPr>
                <a14:m>
                  <m:oMath xmlns:m="http://schemas.openxmlformats.org/officeDocument/2006/math">
                    <m:r>
                      <a:rPr lang="cs-CZ" sz="5400" b="1" i="1" u="sng" smtClean="0">
                        <a:solidFill>
                          <a:schemeClr val="accent3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∆</m:t>
                    </m:r>
                  </m:oMath>
                </a14:m>
                <a:r>
                  <a:rPr lang="cs-CZ" sz="5400" b="1" u="sng" dirty="0" smtClean="0">
                    <a:solidFill>
                      <a:schemeClr val="accent3">
                        <a:lumMod val="50000"/>
                      </a:schemeClr>
                    </a:solidFill>
                  </a:rPr>
                  <a:t> KLM </a:t>
                </a:r>
                <a14:m>
                  <m:oMath xmlns:m="http://schemas.openxmlformats.org/officeDocument/2006/math">
                    <m:r>
                      <a:rPr lang="cs-CZ" sz="5400" b="1" i="1" u="sng" smtClean="0">
                        <a:solidFill>
                          <a:schemeClr val="accent3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≅</m:t>
                    </m:r>
                  </m:oMath>
                </a14:m>
                <a:r>
                  <a:rPr lang="cs-CZ" sz="5400" b="1" u="sng" dirty="0" smtClean="0">
                    <a:solidFill>
                      <a:schemeClr val="accent3">
                        <a:lumMod val="50000"/>
                      </a:schemeClr>
                    </a:solidFill>
                  </a:rPr>
                  <a:t> </a:t>
                </a:r>
                <a14:m>
                  <m:oMath xmlns:m="http://schemas.openxmlformats.org/officeDocument/2006/math">
                    <m:r>
                      <a:rPr lang="cs-CZ" sz="5400" b="1" i="1" u="sng" dirty="0" smtClean="0">
                        <a:solidFill>
                          <a:schemeClr val="accent3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∆</m:t>
                    </m:r>
                  </m:oMath>
                </a14:m>
                <a:r>
                  <a:rPr lang="cs-CZ" sz="5400" b="1" u="sng" dirty="0" smtClean="0">
                    <a:solidFill>
                      <a:schemeClr val="accent3">
                        <a:lumMod val="50000"/>
                      </a:schemeClr>
                    </a:solidFill>
                  </a:rPr>
                  <a:t> QOP  </a:t>
                </a:r>
              </a:p>
              <a:p>
                <a:pPr marL="0" indent="0">
                  <a:buNone/>
                </a:pPr>
                <a:r>
                  <a:rPr lang="cs-CZ" dirty="0" smtClean="0"/>
                  <a:t>Pořadí úhlů: 99</a:t>
                </a:r>
                <a14:m>
                  <m:oMath xmlns:m="http://schemas.openxmlformats.org/officeDocument/2006/math">
                    <m:r>
                      <a:rPr lang="cs-CZ" i="1" smtClean="0">
                        <a:latin typeface="Cambria Math"/>
                        <a:ea typeface="Cambria Math"/>
                      </a:rPr>
                      <m:t>°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 </m:t>
                    </m:r>
                  </m:oMath>
                </a14:m>
                <a:r>
                  <a:rPr lang="cs-CZ" dirty="0" smtClean="0"/>
                  <a:t>(dopočítaný úhel) - 23</a:t>
                </a:r>
                <a14:m>
                  <m:oMath xmlns:m="http://schemas.openxmlformats.org/officeDocument/2006/math">
                    <m:r>
                      <a:rPr lang="cs-CZ" i="1" smtClean="0">
                        <a:latin typeface="Cambria Math"/>
                        <a:ea typeface="Cambria Math"/>
                      </a:rPr>
                      <m:t>°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 </m:t>
                    </m:r>
                  </m:oMath>
                </a14:m>
                <a:r>
                  <a:rPr lang="cs-CZ" dirty="0" smtClean="0"/>
                  <a:t>- 58</a:t>
                </a:r>
                <a14:m>
                  <m:oMath xmlns:m="http://schemas.openxmlformats.org/officeDocument/2006/math">
                    <m:r>
                      <a:rPr lang="cs-CZ" i="1" smtClean="0">
                        <a:latin typeface="Cambria Math"/>
                        <a:ea typeface="Cambria Math"/>
                      </a:rPr>
                      <m:t>°</m:t>
                    </m:r>
                  </m:oMath>
                </a14:m>
                <a:endParaRPr lang="cs-CZ" dirty="0"/>
              </a:p>
            </p:txBody>
          </p:sp>
        </mc:Choice>
        <mc:Fallback xmlns="">
          <p:sp>
            <p:nvSpPr>
              <p:cNvPr id="6" name="Zástupný symbol pro obsah 5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67544" y="1484784"/>
                <a:ext cx="8229600" cy="4525963"/>
              </a:xfrm>
              <a:blipFill rotWithShape="1">
                <a:blip r:embed="rId2"/>
                <a:stretch>
                  <a:fillRect l="-1926" b="-390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026" name="Picture 2" descr="C:\Users\OEM\Desktop\TUPOÚHLÉ TROJÚHELNÍKY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1772816"/>
            <a:ext cx="6581775" cy="15906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337945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50000"/>
            </a:schemeClr>
          </a:solidFill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JSOU SHODNÉ TYTO TROJÚHELNÍKY?</a:t>
            </a:r>
            <a:endParaRPr lang="cs-CZ" dirty="0">
              <a:solidFill>
                <a:schemeClr val="bg1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Zástupný symbol pro text 4"/>
              <p:cNvSpPr>
                <a:spLocks noGrp="1"/>
              </p:cNvSpPr>
              <p:nvPr>
                <p:ph type="body" idx="1"/>
              </p:nvPr>
            </p:nvSpPr>
            <p:spPr>
              <a:solidFill>
                <a:schemeClr val="accent3">
                  <a:lumMod val="60000"/>
                  <a:lumOff val="40000"/>
                </a:schemeClr>
              </a:solidFill>
            </p:spPr>
            <p:txBody>
              <a:bodyPr>
                <a:normAutofit fontScale="85000" lnSpcReduction="10000"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1" i="1" smtClean="0">
                          <a:latin typeface="Cambria Math"/>
                          <a:ea typeface="Cambria Math"/>
                        </a:rPr>
                        <m:t>∆</m:t>
                      </m:r>
                      <m:r>
                        <a:rPr lang="cs-CZ" b="1" i="0" smtClean="0">
                          <a:latin typeface="Cambria Math"/>
                          <a:ea typeface="Cambria Math"/>
                        </a:rPr>
                        <m:t>𝐀𝐁𝐂</m:t>
                      </m:r>
                      <m:r>
                        <a:rPr lang="cs-CZ" b="1" i="0" smtClean="0">
                          <a:latin typeface="Cambria Math"/>
                          <a:ea typeface="Cambria Math"/>
                        </a:rPr>
                        <m:t>:</m:t>
                      </m:r>
                      <m:r>
                        <a:rPr lang="cs-CZ" b="1" i="1" smtClean="0">
                          <a:latin typeface="Cambria Math"/>
                          <a:ea typeface="Cambria Math"/>
                        </a:rPr>
                        <m:t>𝜶</m:t>
                      </m:r>
                      <m:r>
                        <a:rPr lang="cs-CZ" b="1" i="1" smtClean="0">
                          <a:latin typeface="Cambria Math"/>
                          <a:ea typeface="Cambria Math"/>
                        </a:rPr>
                        <m:t>=</m:t>
                      </m:r>
                      <m:r>
                        <a:rPr lang="cs-CZ" b="1" i="1" smtClean="0">
                          <a:latin typeface="Cambria Math"/>
                          <a:ea typeface="Cambria Math"/>
                        </a:rPr>
                        <m:t>𝟓𝟒</m:t>
                      </m:r>
                      <m:r>
                        <a:rPr lang="cs-CZ" b="1" i="1" smtClean="0">
                          <a:latin typeface="Cambria Math"/>
                          <a:ea typeface="Cambria Math"/>
                        </a:rPr>
                        <m:t>° </m:t>
                      </m:r>
                      <m:r>
                        <a:rPr lang="cs-CZ" b="1" i="1" smtClean="0">
                          <a:latin typeface="Cambria Math"/>
                          <a:ea typeface="Cambria Math"/>
                        </a:rPr>
                        <m:t>𝜷</m:t>
                      </m:r>
                      <m:r>
                        <a:rPr lang="cs-CZ" b="1" i="1" smtClean="0">
                          <a:latin typeface="Cambria Math"/>
                          <a:ea typeface="Cambria Math"/>
                        </a:rPr>
                        <m:t>=</m:t>
                      </m:r>
                      <m:r>
                        <a:rPr lang="cs-CZ" b="1" i="1" smtClean="0">
                          <a:latin typeface="Cambria Math"/>
                          <a:ea typeface="Cambria Math"/>
                        </a:rPr>
                        <m:t>𝟐𝟏</m:t>
                      </m:r>
                      <m:r>
                        <a:rPr lang="cs-CZ" b="1" i="1" smtClean="0">
                          <a:latin typeface="Cambria Math"/>
                          <a:ea typeface="Cambria Math"/>
                        </a:rPr>
                        <m:t>° </m:t>
                      </m:r>
                      <m:r>
                        <a:rPr lang="cs-CZ" b="1" i="1" smtClean="0">
                          <a:latin typeface="Cambria Math"/>
                          <a:ea typeface="Cambria Math"/>
                        </a:rPr>
                        <m:t>𝜸</m:t>
                      </m:r>
                      <m:r>
                        <a:rPr lang="cs-CZ" b="1" i="1" smtClean="0">
                          <a:latin typeface="Cambria Math"/>
                          <a:ea typeface="Cambria Math"/>
                        </a:rPr>
                        <m:t>=</m:t>
                      </m:r>
                      <m:r>
                        <a:rPr lang="cs-CZ" b="1" i="1" smtClean="0">
                          <a:latin typeface="Cambria Math"/>
                          <a:ea typeface="Cambria Math"/>
                        </a:rPr>
                        <m:t>𝟏𝟎𝟓</m:t>
                      </m:r>
                      <m:r>
                        <a:rPr lang="cs-CZ" b="1" i="1" smtClean="0">
                          <a:latin typeface="Cambria Math"/>
                          <a:ea typeface="Cambria Math"/>
                        </a:rPr>
                        <m:t>°</m:t>
                      </m:r>
                    </m:oMath>
                  </m:oMathPara>
                </a14:m>
                <a:endParaRPr lang="cs-CZ" dirty="0" smtClean="0"/>
              </a:p>
            </p:txBody>
          </p:sp>
        </mc:Choice>
        <mc:Fallback xmlns="">
          <p:sp>
            <p:nvSpPr>
              <p:cNvPr id="5" name="Zástupný symbol pro text 4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type="body" idx="1"/>
              </p:nvPr>
            </p:nvSpPr>
            <p:spPr>
              <a:blipFill rotWithShape="1">
                <a:blip r:embed="rId2"/>
                <a:stretch>
                  <a:fillRect b="-952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sz="4000" b="1" u="sng" dirty="0" smtClean="0">
                <a:solidFill>
                  <a:schemeClr val="accent3">
                    <a:lumMod val="50000"/>
                  </a:schemeClr>
                </a:solidFill>
              </a:rPr>
              <a:t>Tyto trojúhelníky nejsou shodné.</a:t>
            </a:r>
            <a:endParaRPr lang="cs-CZ" sz="4000" b="1" u="sng" dirty="0">
              <a:solidFill>
                <a:schemeClr val="accent3">
                  <a:lumMod val="50000"/>
                </a:schemeClr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Zástupný symbol pro text 6"/>
              <p:cNvSpPr>
                <a:spLocks noGrp="1"/>
              </p:cNvSpPr>
              <p:nvPr>
                <p:ph type="body" sz="quarter" idx="3"/>
              </p:nvPr>
            </p:nvSpPr>
            <p:spPr>
              <a:solidFill>
                <a:schemeClr val="accent3">
                  <a:lumMod val="60000"/>
                  <a:lumOff val="40000"/>
                </a:schemeClr>
              </a:solidFill>
            </p:spPr>
            <p:txBody>
              <a:bodyPr>
                <a:normAutofit fontScale="85000" lnSpcReduction="10000"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0" smtClean="0">
                          <a:latin typeface="Cambria Math"/>
                          <a:ea typeface="Cambria Math"/>
                        </a:rPr>
                        <m:t>∆</m:t>
                      </m:r>
                      <m:r>
                        <a:rPr lang="cs-CZ" b="1" i="0" smtClean="0">
                          <a:latin typeface="Cambria Math"/>
                          <a:ea typeface="Cambria Math"/>
                        </a:rPr>
                        <m:t>𝐃𝐄𝐅</m:t>
                      </m:r>
                      <m:r>
                        <a:rPr lang="cs-CZ" b="1" i="0" smtClean="0">
                          <a:latin typeface="Cambria Math"/>
                          <a:ea typeface="Cambria Math"/>
                        </a:rPr>
                        <m:t>:</m:t>
                      </m:r>
                      <m:r>
                        <a:rPr lang="cs-CZ" b="1" i="0" smtClean="0">
                          <a:latin typeface="Cambria Math"/>
                          <a:ea typeface="Cambria Math"/>
                        </a:rPr>
                        <m:t>𝛅</m:t>
                      </m:r>
                      <m:r>
                        <a:rPr lang="cs-CZ" b="1" i="0" smtClean="0">
                          <a:latin typeface="Cambria Math"/>
                          <a:ea typeface="Cambria Math"/>
                        </a:rPr>
                        <m:t>=</m:t>
                      </m:r>
                      <m:r>
                        <a:rPr lang="cs-CZ" b="1" i="0" smtClean="0">
                          <a:latin typeface="Cambria Math"/>
                          <a:ea typeface="Cambria Math"/>
                        </a:rPr>
                        <m:t>𝟏𝟎𝟓</m:t>
                      </m:r>
                      <m:r>
                        <a:rPr lang="cs-CZ" b="1" i="0" smtClean="0">
                          <a:latin typeface="Cambria Math"/>
                          <a:ea typeface="Cambria Math"/>
                        </a:rPr>
                        <m:t>° </m:t>
                      </m:r>
                      <m:r>
                        <a:rPr lang="cs-CZ" b="1" i="0" smtClean="0">
                          <a:latin typeface="Cambria Math"/>
                          <a:ea typeface="Cambria Math"/>
                        </a:rPr>
                        <m:t>𝛆</m:t>
                      </m:r>
                      <m:r>
                        <a:rPr lang="cs-CZ" b="1" i="0" smtClean="0">
                          <a:latin typeface="Cambria Math"/>
                          <a:ea typeface="Cambria Math"/>
                        </a:rPr>
                        <m:t>=</m:t>
                      </m:r>
                      <m:r>
                        <a:rPr lang="cs-CZ" b="1" i="0" smtClean="0">
                          <a:latin typeface="Cambria Math"/>
                          <a:ea typeface="Cambria Math"/>
                        </a:rPr>
                        <m:t>𝟐𝟏</m:t>
                      </m:r>
                      <m:r>
                        <a:rPr lang="cs-CZ" b="1" i="0" smtClean="0">
                          <a:latin typeface="Cambria Math"/>
                          <a:ea typeface="Cambria Math"/>
                        </a:rPr>
                        <m:t>° </m:t>
                      </m:r>
                      <m:r>
                        <a:rPr lang="cs-CZ" b="1" i="0" smtClean="0">
                          <a:latin typeface="Cambria Math"/>
                          <a:ea typeface="Cambria Math"/>
                        </a:rPr>
                        <m:t>𝛗</m:t>
                      </m:r>
                      <m:r>
                        <a:rPr lang="cs-CZ" b="1" i="0" smtClean="0">
                          <a:latin typeface="Cambria Math"/>
                          <a:ea typeface="Cambria Math"/>
                        </a:rPr>
                        <m:t>=</m:t>
                      </m:r>
                      <m:r>
                        <a:rPr lang="cs-CZ" b="1" i="0" smtClean="0">
                          <a:latin typeface="Cambria Math"/>
                          <a:ea typeface="Cambria Math"/>
                        </a:rPr>
                        <m:t>𝟓𝟒</m:t>
                      </m:r>
                      <m:r>
                        <a:rPr lang="cs-CZ" b="1" i="0" smtClean="0">
                          <a:latin typeface="Cambria Math"/>
                          <a:ea typeface="Cambria Math"/>
                        </a:rPr>
                        <m:t>°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7" name="Zástupný symbol pro text 6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type="body" sz="quarter" idx="3"/>
              </p:nvPr>
            </p:nvSpPr>
            <p:spPr>
              <a:blipFill rotWithShape="1">
                <a:blip r:embed="rId3"/>
                <a:stretch>
                  <a:fillRect b="-571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Zástupný symbol pro obsah 7"/>
              <p:cNvSpPr>
                <a:spLocks noGrp="1"/>
              </p:cNvSpPr>
              <p:nvPr>
                <p:ph sz="quarter" idx="4"/>
              </p:nvPr>
            </p:nvSpPr>
            <p:spPr>
              <a:xfrm>
                <a:off x="4623940" y="2204864"/>
                <a:ext cx="4041775" cy="3951288"/>
              </a:xfrm>
            </p:spPr>
            <p:txBody>
              <a:bodyPr>
                <a:normAutofit fontScale="92500" lnSpcReduction="10000"/>
              </a:bodyPr>
              <a:lstStyle/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000" i="1" smtClean="0">
                          <a:latin typeface="Cambria Math"/>
                          <a:ea typeface="Cambria Math"/>
                        </a:rPr>
                        <m:t>𝜀</m:t>
                      </m:r>
                      <m:r>
                        <a:rPr lang="cs-CZ" sz="2000" b="0" i="1" smtClean="0">
                          <a:latin typeface="Cambria Math"/>
                          <a:ea typeface="Cambria Math"/>
                        </a:rPr>
                        <m:t> −</m:t>
                      </m:r>
                      <m:r>
                        <a:rPr lang="cs-CZ" sz="2000" b="0" i="1" smtClean="0">
                          <a:latin typeface="Cambria Math"/>
                          <a:ea typeface="Cambria Math"/>
                        </a:rPr>
                        <m:t>𝑒𝑝𝑠𝑖𝑙𝑜𝑛</m:t>
                      </m:r>
                      <m:r>
                        <a:rPr lang="cs-CZ" sz="2000" b="0" i="1" smtClean="0">
                          <a:latin typeface="Cambria Math"/>
                          <a:ea typeface="Cambria Math"/>
                        </a:rPr>
                        <m:t> </m:t>
                      </m:r>
                      <m:d>
                        <m:dPr>
                          <m:ctrlPr>
                            <a:rPr lang="cs-CZ" sz="2000" b="0" i="1" smtClean="0"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r>
                            <a:rPr lang="cs-CZ" sz="2000" b="0" i="1" smtClean="0">
                              <a:latin typeface="Cambria Math"/>
                              <a:ea typeface="Cambria Math"/>
                            </a:rPr>
                            <m:t>𝑙𝑒</m:t>
                          </m:r>
                          <m:r>
                            <a:rPr lang="cs-CZ" sz="2000" b="0" i="1" smtClean="0">
                              <a:latin typeface="Cambria Math"/>
                              <a:ea typeface="Cambria Math"/>
                            </a:rPr>
                            <m:t>ží </m:t>
                          </m:r>
                          <m:r>
                            <a:rPr lang="cs-CZ" sz="2000" b="0" i="1" smtClean="0">
                              <a:latin typeface="Cambria Math"/>
                              <a:ea typeface="Cambria Math"/>
                            </a:rPr>
                            <m:t>𝑢</m:t>
                          </m:r>
                          <m:r>
                            <a:rPr lang="cs-CZ" sz="2000" b="0" i="1" smtClean="0">
                              <a:latin typeface="Cambria Math"/>
                              <a:ea typeface="Cambria Math"/>
                            </a:rPr>
                            <m:t> </m:t>
                          </m:r>
                          <m:r>
                            <a:rPr lang="cs-CZ" sz="2000" b="0" i="1" smtClean="0">
                              <a:latin typeface="Cambria Math"/>
                              <a:ea typeface="Cambria Math"/>
                            </a:rPr>
                            <m:t>𝑣𝑟𝑐h𝑜𝑙𝑢</m:t>
                          </m:r>
                          <m:r>
                            <a:rPr lang="cs-CZ" sz="2000" b="0" i="1" smtClean="0">
                              <a:latin typeface="Cambria Math"/>
                              <a:ea typeface="Cambria Math"/>
                            </a:rPr>
                            <m:t> </m:t>
                          </m:r>
                          <m:r>
                            <a:rPr lang="cs-CZ" sz="2000" b="0" i="1" smtClean="0">
                              <a:latin typeface="Cambria Math"/>
                              <a:ea typeface="Cambria Math"/>
                            </a:rPr>
                            <m:t>𝐸</m:t>
                          </m:r>
                        </m:e>
                      </m:d>
                    </m:oMath>
                  </m:oMathPara>
                </a14:m>
                <a:endParaRPr lang="cs-CZ" sz="2000" b="0" i="1" dirty="0" smtClean="0">
                  <a:latin typeface="Cambria Math"/>
                  <a:ea typeface="Cambria Math"/>
                </a:endParaRP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cs-CZ" sz="2000" i="1" smtClean="0">
                        <a:latin typeface="Cambria Math"/>
                        <a:ea typeface="Cambria Math"/>
                      </a:rPr>
                      <m:t>𝜑</m:t>
                    </m:r>
                    <m:r>
                      <a:rPr lang="cs-CZ" sz="2000" b="0" i="1" smtClean="0">
                        <a:latin typeface="Cambria Math"/>
                        <a:ea typeface="Cambria Math"/>
                      </a:rPr>
                      <m:t> −</m:t>
                    </m:r>
                    <m:r>
                      <a:rPr lang="cs-CZ" sz="2000" b="0" i="1" smtClean="0">
                        <a:latin typeface="Cambria Math"/>
                        <a:ea typeface="Cambria Math"/>
                      </a:rPr>
                      <m:t>𝑓</m:t>
                    </m:r>
                    <m:r>
                      <a:rPr lang="cs-CZ" sz="2000" b="0" i="1" smtClean="0">
                        <a:latin typeface="Cambria Math"/>
                        <a:ea typeface="Cambria Math"/>
                      </a:rPr>
                      <m:t>í (</m:t>
                    </m:r>
                    <m:r>
                      <a:rPr lang="cs-CZ" sz="2000" b="0" i="1" smtClean="0">
                        <a:latin typeface="Cambria Math"/>
                        <a:ea typeface="Cambria Math"/>
                      </a:rPr>
                      <m:t>𝑙𝑒</m:t>
                    </m:r>
                    <m:r>
                      <a:rPr lang="cs-CZ" sz="2000" b="0" i="1" smtClean="0">
                        <a:latin typeface="Cambria Math"/>
                        <a:ea typeface="Cambria Math"/>
                      </a:rPr>
                      <m:t>ží </m:t>
                    </m:r>
                    <m:r>
                      <a:rPr lang="cs-CZ" sz="2000" b="0" i="1" smtClean="0">
                        <a:latin typeface="Cambria Math"/>
                        <a:ea typeface="Cambria Math"/>
                      </a:rPr>
                      <m:t>𝑢</m:t>
                    </m:r>
                    <m:r>
                      <a:rPr lang="cs-CZ" sz="2000" b="0" i="1" smtClean="0">
                        <a:latin typeface="Cambria Math"/>
                        <a:ea typeface="Cambria Math"/>
                      </a:rPr>
                      <m:t> </m:t>
                    </m:r>
                    <m:r>
                      <a:rPr lang="cs-CZ" sz="2000" b="0" i="1" smtClean="0">
                        <a:latin typeface="Cambria Math"/>
                        <a:ea typeface="Cambria Math"/>
                      </a:rPr>
                      <m:t>𝑣𝑟𝑐h𝑜𝑙𝑢</m:t>
                    </m:r>
                    <m:r>
                      <a:rPr lang="cs-CZ" sz="2000" b="0" i="1" smtClean="0">
                        <a:latin typeface="Cambria Math"/>
                        <a:ea typeface="Cambria Math"/>
                      </a:rPr>
                      <m:t> </m:t>
                    </m:r>
                    <m:r>
                      <a:rPr lang="cs-CZ" sz="2000" b="0" i="1" smtClean="0">
                        <a:latin typeface="Cambria Math"/>
                        <a:ea typeface="Cambria Math"/>
                      </a:rPr>
                      <m:t>𝐹</m:t>
                    </m:r>
                    <m:r>
                      <a:rPr lang="cs-CZ" sz="2000" b="0" i="1" smtClean="0">
                        <a:latin typeface="Cambria Math"/>
                        <a:ea typeface="Cambria Math"/>
                      </a:rPr>
                      <m:t>)</m:t>
                    </m:r>
                  </m:oMath>
                </a14:m>
                <a:r>
                  <a:rPr lang="cs-CZ" sz="2000" dirty="0" smtClean="0"/>
                  <a:t> </a:t>
                </a:r>
              </a:p>
              <a:p>
                <a:pPr marL="0" indent="0">
                  <a:buNone/>
                </a:pPr>
                <a:endParaRPr lang="cs-CZ" sz="2000" dirty="0"/>
              </a:p>
              <a:p>
                <a:pPr marL="0" indent="0">
                  <a:buNone/>
                </a:pPr>
                <a:endParaRPr lang="cs-CZ" sz="2000" dirty="0" smtClean="0"/>
              </a:p>
              <a:p>
                <a:pPr marL="0" indent="0">
                  <a:buNone/>
                </a:pPr>
                <a:endParaRPr lang="cs-CZ" sz="2000" dirty="0"/>
              </a:p>
              <a:p>
                <a:pPr marL="0" indent="0">
                  <a:buNone/>
                </a:pPr>
                <a:endParaRPr lang="cs-CZ" sz="2000" dirty="0" smtClean="0"/>
              </a:p>
              <a:p>
                <a:pPr marL="0" indent="0">
                  <a:buNone/>
                </a:pPr>
                <a:endParaRPr lang="cs-CZ" sz="2000" dirty="0"/>
              </a:p>
              <a:p>
                <a:pPr marL="0" indent="0">
                  <a:buNone/>
                </a:pPr>
                <a:r>
                  <a:rPr lang="cs-CZ" sz="2000" dirty="0" smtClean="0"/>
                  <a:t>Zdůvodni:</a:t>
                </a:r>
              </a:p>
              <a:p>
                <a:pPr marL="0" indent="0">
                  <a:spcBef>
                    <a:spcPts val="0"/>
                  </a:spcBef>
                  <a:buNone/>
                </a:pPr>
                <a:r>
                  <a:rPr lang="cs-CZ" sz="2600" b="1" u="sng" dirty="0" smtClean="0">
                    <a:solidFill>
                      <a:schemeClr val="accent3">
                        <a:lumMod val="50000"/>
                      </a:schemeClr>
                    </a:solidFill>
                  </a:rPr>
                  <a:t>Věta o shodnosti </a:t>
                </a:r>
                <a14:m>
                  <m:oMath xmlns:m="http://schemas.openxmlformats.org/officeDocument/2006/math">
                    <m:r>
                      <a:rPr lang="cs-CZ" sz="2600" b="1" i="1" u="sng" smtClean="0">
                        <a:solidFill>
                          <a:schemeClr val="accent3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∆</m:t>
                    </m:r>
                  </m:oMath>
                </a14:m>
                <a:r>
                  <a:rPr lang="cs-CZ" sz="2600" b="1" u="sng" dirty="0" smtClean="0">
                    <a:solidFill>
                      <a:schemeClr val="accent3">
                        <a:lumMod val="50000"/>
                      </a:schemeClr>
                    </a:solidFill>
                  </a:rPr>
                  <a:t> „</a:t>
                </a:r>
                <a:r>
                  <a:rPr lang="cs-CZ" sz="2600" b="1" u="sng" dirty="0" err="1" smtClean="0">
                    <a:solidFill>
                      <a:schemeClr val="accent3">
                        <a:lumMod val="50000"/>
                      </a:schemeClr>
                    </a:solidFill>
                  </a:rPr>
                  <a:t>uuu</a:t>
                </a:r>
                <a:r>
                  <a:rPr lang="cs-CZ" sz="2600" b="1" u="sng" dirty="0" smtClean="0">
                    <a:solidFill>
                      <a:schemeClr val="accent3">
                        <a:lumMod val="50000"/>
                      </a:schemeClr>
                    </a:solidFill>
                  </a:rPr>
                  <a:t>“ neexistuje, proto nejsou shodné – mohou mít stejný tvar ale různou velikost.</a:t>
                </a:r>
                <a:endParaRPr lang="cs-CZ" sz="2600" b="1" u="sng" dirty="0">
                  <a:solidFill>
                    <a:schemeClr val="accent3">
                      <a:lumMod val="50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8" name="Zástupný symbol pro obsah 7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quarter" idx="4"/>
              </p:nvPr>
            </p:nvSpPr>
            <p:spPr>
              <a:xfrm>
                <a:off x="4623940" y="2204864"/>
                <a:ext cx="4041775" cy="3951288"/>
              </a:xfrm>
              <a:blipFill rotWithShape="1">
                <a:blip r:embed="rId4"/>
                <a:stretch>
                  <a:fillRect l="-2413" b="-293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2051" name="Picture 3" descr="C:\Users\OEM\Desktop\Bez názvu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2204864"/>
            <a:ext cx="3859212" cy="15906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OEM\Desktop\Bez názvu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2950064"/>
            <a:ext cx="3857625" cy="15906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49335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50000"/>
            </a:schemeClr>
          </a:solidFill>
        </p:spPr>
        <p:txBody>
          <a:bodyPr>
            <a:normAutofit fontScale="90000"/>
          </a:bodyPr>
          <a:lstStyle/>
          <a:p>
            <a:r>
              <a:rPr lang="cs-CZ" b="1" u="sng" dirty="0" smtClean="0">
                <a:solidFill>
                  <a:schemeClr val="bg1"/>
                </a:solidFill>
              </a:rPr>
              <a:t>JSOU TYTO TROJÚHELNÍKY SHODNÉ?</a:t>
            </a:r>
            <a:endParaRPr lang="cs-CZ" b="1" u="sng" dirty="0">
              <a:solidFill>
                <a:schemeClr val="bg1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text 2"/>
              <p:cNvSpPr>
                <a:spLocks noGrp="1"/>
              </p:cNvSpPr>
              <p:nvPr>
                <p:ph type="body" idx="1"/>
              </p:nvPr>
            </p:nvSpPr>
            <p:spPr>
              <a:solidFill>
                <a:schemeClr val="accent3">
                  <a:lumMod val="60000"/>
                  <a:lumOff val="40000"/>
                </a:schemeClr>
              </a:solidFill>
            </p:spPr>
            <p:txBody>
              <a:bodyPr>
                <a:normAutofit fontScale="77500" lnSpcReduction="20000"/>
              </a:bodyPr>
              <a:lstStyle/>
              <a:p>
                <a:r>
                  <a:rPr lang="cs-CZ" dirty="0" smtClean="0"/>
                  <a:t>Rovnoramenný </a:t>
                </a:r>
                <a14:m>
                  <m:oMath xmlns:m="http://schemas.openxmlformats.org/officeDocument/2006/math">
                    <m:r>
                      <a:rPr lang="cs-CZ" i="1" smtClean="0">
                        <a:latin typeface="Cambria Math"/>
                        <a:ea typeface="Cambria Math"/>
                      </a:rPr>
                      <m:t>∆</m:t>
                    </m:r>
                    <m:r>
                      <a:rPr lang="cs-CZ" b="1" i="1" smtClean="0">
                        <a:latin typeface="Cambria Math"/>
                        <a:ea typeface="Cambria Math"/>
                      </a:rPr>
                      <m:t> </m:t>
                    </m:r>
                  </m:oMath>
                </a14:m>
                <a:r>
                  <a:rPr lang="cs-CZ" dirty="0" smtClean="0"/>
                  <a:t>ABC má základnu </a:t>
                </a:r>
              </a:p>
              <a:p>
                <a:r>
                  <a:rPr lang="cs-CZ" dirty="0" smtClean="0"/>
                  <a:t>c = 5 cm, </a:t>
                </a:r>
                <a14:m>
                  <m:oMath xmlns:m="http://schemas.openxmlformats.org/officeDocument/2006/math">
                    <m:r>
                      <a:rPr lang="cs-CZ" i="1" smtClean="0">
                        <a:latin typeface="Cambria Math"/>
                        <a:ea typeface="Cambria Math"/>
                      </a:rPr>
                      <m:t>𝜶</m:t>
                    </m:r>
                    <m:r>
                      <a:rPr lang="cs-CZ" i="1" smtClean="0">
                        <a:latin typeface="Cambria Math"/>
                        <a:ea typeface="Cambria Math"/>
                      </a:rPr>
                      <m:t>=</m:t>
                    </m:r>
                  </m:oMath>
                </a14:m>
                <a:r>
                  <a:rPr lang="cs-CZ" dirty="0" smtClean="0"/>
                  <a:t> 40</a:t>
                </a:r>
                <a14:m>
                  <m:oMath xmlns:m="http://schemas.openxmlformats.org/officeDocument/2006/math">
                    <m:r>
                      <a:rPr lang="cs-CZ" i="1" dirty="0" smtClean="0">
                        <a:latin typeface="Cambria Math"/>
                        <a:ea typeface="Cambria Math"/>
                      </a:rPr>
                      <m:t>°</m:t>
                    </m:r>
                  </m:oMath>
                </a14:m>
                <a:endParaRPr lang="cs-CZ" dirty="0"/>
              </a:p>
            </p:txBody>
          </p:sp>
        </mc:Choice>
        <mc:Fallback xmlns="">
          <p:sp>
            <p:nvSpPr>
              <p:cNvPr id="3" name="Zástupný symbol pro text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type="body" idx="1"/>
              </p:nvPr>
            </p:nvSpPr>
            <p:spPr>
              <a:blipFill rotWithShape="1">
                <a:blip r:embed="rId2"/>
                <a:stretch>
                  <a:fillRect l="-1357" t="-8571" b="-1714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" name="Zástupný symbol pro obsah 3"/>
              <p:cNvSpPr>
                <a:spLocks noGrp="1"/>
              </p:cNvSpPr>
              <p:nvPr>
                <p:ph sz="half" idx="2"/>
              </p:nvPr>
            </p:nvSpPr>
            <p:spPr/>
            <p:txBody>
              <a:bodyPr/>
              <a:lstStyle/>
              <a:p>
                <a:pPr marL="0" indent="0">
                  <a:buNone/>
                </a:pPr>
                <a:endParaRPr lang="cs-CZ" dirty="0" smtClean="0"/>
              </a:p>
              <a:p>
                <a:pPr marL="0" indent="0">
                  <a:buNone/>
                </a:pPr>
                <a:endParaRPr lang="cs-CZ" dirty="0"/>
              </a:p>
              <a:p>
                <a:pPr marL="0" indent="0">
                  <a:buNone/>
                </a:pPr>
                <a:endParaRPr lang="cs-CZ" dirty="0" smtClean="0"/>
              </a:p>
              <a:p>
                <a:pPr marL="0" indent="0">
                  <a:buNone/>
                </a:pPr>
                <a:endParaRPr lang="cs-CZ" dirty="0"/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cs-CZ" b="1" i="1" smtClean="0">
                        <a:latin typeface="Cambria Math"/>
                        <a:ea typeface="Cambria Math"/>
                      </a:rPr>
                      <m:t>∝=</m:t>
                    </m:r>
                    <m:r>
                      <a:rPr lang="cs-CZ" b="1" i="1" smtClean="0">
                        <a:latin typeface="Cambria Math"/>
                        <a:ea typeface="Cambria Math"/>
                      </a:rPr>
                      <m:t>𝜷</m:t>
                    </m:r>
                  </m:oMath>
                </a14:m>
                <a:r>
                  <a:rPr lang="cs-CZ" b="1" dirty="0" smtClean="0"/>
                  <a:t>  </a:t>
                </a:r>
                <a:r>
                  <a:rPr lang="cs-CZ" sz="1800" b="1" dirty="0" smtClean="0"/>
                  <a:t>(úhly při základně jsou shodné) </a:t>
                </a:r>
              </a:p>
              <a:p>
                <a:pPr marL="0" indent="0">
                  <a:buNone/>
                </a:pPr>
                <a:r>
                  <a:rPr lang="cs-CZ" sz="1800" b="1" dirty="0" smtClean="0"/>
                  <a:t>Dopočítám:  </a:t>
                </a:r>
                <a14:m>
                  <m:oMath xmlns:m="http://schemas.openxmlformats.org/officeDocument/2006/math">
                    <m:r>
                      <a:rPr lang="cs-CZ" sz="1800" b="1" i="1" smtClean="0">
                        <a:latin typeface="Cambria Math"/>
                        <a:ea typeface="Cambria Math"/>
                      </a:rPr>
                      <m:t>𝜸</m:t>
                    </m:r>
                  </m:oMath>
                </a14:m>
                <a:r>
                  <a:rPr lang="cs-CZ" sz="1800" b="1" dirty="0" smtClean="0"/>
                  <a:t> = 180 – (40 + 40) = 100  </a:t>
                </a:r>
              </a:p>
              <a:p>
                <a:pPr marL="0" indent="0" algn="ctr">
                  <a:buNone/>
                </a:pPr>
                <a:r>
                  <a:rPr lang="cs-CZ" sz="2800" b="1" u="sng" dirty="0" smtClean="0">
                    <a:solidFill>
                      <a:schemeClr val="accent3">
                        <a:lumMod val="50000"/>
                      </a:schemeClr>
                    </a:solidFill>
                  </a:rPr>
                  <a:t>Trojúhelníky jsou shodné podle věty usu.</a:t>
                </a:r>
                <a:endParaRPr lang="cs-CZ" sz="2800" b="1" u="sng" dirty="0">
                  <a:solidFill>
                    <a:schemeClr val="accent3">
                      <a:lumMod val="50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4" name="Zástupný symbol pro obsah 3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half" idx="2"/>
              </p:nvPr>
            </p:nvSpPr>
            <p:spPr>
              <a:blipFill rotWithShape="1">
                <a:blip r:embed="rId3"/>
                <a:stretch>
                  <a:fillRect l="-1207" r="-301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" name="Zástupný symbol pro text 4"/>
              <p:cNvSpPr>
                <a:spLocks noGrp="1"/>
              </p:cNvSpPr>
              <p:nvPr>
                <p:ph type="body" sz="quarter" idx="3"/>
              </p:nvPr>
            </p:nvSpPr>
            <p:spPr>
              <a:xfrm>
                <a:off x="4632126" y="1524713"/>
                <a:ext cx="4041775" cy="639762"/>
              </a:xfrm>
              <a:solidFill>
                <a:schemeClr val="accent3">
                  <a:lumMod val="60000"/>
                  <a:lumOff val="40000"/>
                </a:schemeClr>
              </a:solidFill>
            </p:spPr>
            <p:txBody>
              <a:bodyPr>
                <a:normAutofit fontScale="77500" lnSpcReduction="20000"/>
              </a:bodyPr>
              <a:lstStyle/>
              <a:p>
                <a:r>
                  <a:rPr lang="cs-CZ" dirty="0" smtClean="0"/>
                  <a:t>Rovnoramenný </a:t>
                </a:r>
                <a14:m>
                  <m:oMath xmlns:m="http://schemas.openxmlformats.org/officeDocument/2006/math">
                    <m:r>
                      <a:rPr lang="cs-CZ" i="1" smtClean="0">
                        <a:latin typeface="Cambria Math"/>
                        <a:ea typeface="Cambria Math"/>
                      </a:rPr>
                      <m:t>∆</m:t>
                    </m:r>
                  </m:oMath>
                </a14:m>
                <a:r>
                  <a:rPr lang="cs-CZ" dirty="0" smtClean="0"/>
                  <a:t> XYZ má základnu y = 5 cm, úhel při hlavním vrcholu 100</a:t>
                </a:r>
                <a14:m>
                  <m:oMath xmlns:m="http://schemas.openxmlformats.org/officeDocument/2006/math">
                    <m:r>
                      <a:rPr lang="cs-CZ" i="1" smtClean="0">
                        <a:latin typeface="Cambria Math"/>
                        <a:ea typeface="Cambria Math"/>
                      </a:rPr>
                      <m:t>°</m:t>
                    </m:r>
                  </m:oMath>
                </a14:m>
                <a:endParaRPr lang="cs-CZ" dirty="0"/>
              </a:p>
            </p:txBody>
          </p:sp>
        </mc:Choice>
        <mc:Fallback xmlns="">
          <p:sp>
            <p:nvSpPr>
              <p:cNvPr id="5" name="Zástupný symbol pro text 4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type="body" sz="quarter" idx="3"/>
              </p:nvPr>
            </p:nvSpPr>
            <p:spPr>
              <a:xfrm>
                <a:off x="4632126" y="1524713"/>
                <a:ext cx="4041775" cy="639762"/>
              </a:xfrm>
              <a:blipFill rotWithShape="1">
                <a:blip r:embed="rId4"/>
                <a:stretch>
                  <a:fillRect l="-1508" r="-1659" b="-1809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" name="Zástupný symbol pro obsah 5"/>
              <p:cNvSpPr>
                <a:spLocks noGrp="1"/>
              </p:cNvSpPr>
              <p:nvPr>
                <p:ph sz="quarter" idx="4"/>
              </p:nvPr>
            </p:nvSpPr>
            <p:spPr>
              <a:xfrm>
                <a:off x="4632126" y="2198688"/>
                <a:ext cx="4041775" cy="3951288"/>
              </a:xfrm>
            </p:spPr>
            <p:txBody>
              <a:bodyPr>
                <a:normAutofit fontScale="92500"/>
              </a:bodyPr>
              <a:lstStyle/>
              <a:p>
                <a:endParaRPr lang="cs-CZ" dirty="0" smtClean="0"/>
              </a:p>
              <a:p>
                <a:endParaRPr lang="cs-CZ" dirty="0"/>
              </a:p>
              <a:p>
                <a:endParaRPr lang="cs-CZ" dirty="0" smtClean="0"/>
              </a:p>
              <a:p>
                <a:pPr marL="0" indent="0">
                  <a:buNone/>
                </a:pPr>
                <a:endParaRPr lang="cs-CZ" dirty="0" smtClean="0"/>
              </a:p>
              <a:p>
                <a:pPr marL="0" indent="0">
                  <a:buNone/>
                </a:pPr>
                <a:r>
                  <a:rPr lang="cs-CZ" sz="1800" b="1" dirty="0" smtClean="0"/>
                  <a:t>Dopočítám úhly při základně:  </a:t>
                </a:r>
              </a:p>
              <a:p>
                <a:pPr marL="0" indent="0">
                  <a:buNone/>
                </a:pPr>
                <a:r>
                  <a:rPr lang="cs-CZ" sz="1800" b="1" dirty="0" smtClean="0"/>
                  <a:t>(180 – 100) : 2 = 40  </a:t>
                </a:r>
              </a:p>
              <a:p>
                <a:pPr marL="0" indent="0">
                  <a:buNone/>
                </a:pPr>
                <a:r>
                  <a:rPr lang="cs-CZ" sz="1800" b="1" dirty="0" smtClean="0"/>
                  <a:t>Pořadí:  40</a:t>
                </a:r>
                <a14:m>
                  <m:oMath xmlns:m="http://schemas.openxmlformats.org/officeDocument/2006/math">
                    <m:r>
                      <a:rPr lang="cs-CZ" sz="1800" b="1" i="1" smtClean="0">
                        <a:latin typeface="Cambria Math"/>
                        <a:ea typeface="Cambria Math"/>
                      </a:rPr>
                      <m:t>° </m:t>
                    </m:r>
                  </m:oMath>
                </a14:m>
                <a:r>
                  <a:rPr lang="cs-CZ" sz="1800" b="1" dirty="0" smtClean="0"/>
                  <a:t>- 40</a:t>
                </a:r>
                <a14:m>
                  <m:oMath xmlns:m="http://schemas.openxmlformats.org/officeDocument/2006/math">
                    <m:r>
                      <a:rPr lang="cs-CZ" sz="1800" b="1" i="1" smtClean="0">
                        <a:latin typeface="Cambria Math"/>
                        <a:ea typeface="Cambria Math"/>
                      </a:rPr>
                      <m:t>°</m:t>
                    </m:r>
                  </m:oMath>
                </a14:m>
                <a:r>
                  <a:rPr lang="cs-CZ" sz="1800" b="1" dirty="0" smtClean="0"/>
                  <a:t> - 100</a:t>
                </a:r>
                <a14:m>
                  <m:oMath xmlns:m="http://schemas.openxmlformats.org/officeDocument/2006/math">
                    <m:r>
                      <a:rPr lang="cs-CZ" sz="1800" b="1" i="1" smtClean="0">
                        <a:latin typeface="Cambria Math"/>
                        <a:ea typeface="Cambria Math"/>
                      </a:rPr>
                      <m:t>°</m:t>
                    </m:r>
                  </m:oMath>
                </a14:m>
                <a:endParaRPr lang="cs-CZ" sz="1800" b="1" dirty="0" smtClean="0"/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cs-CZ" sz="4000" b="1" i="1" u="sng" smtClean="0">
                        <a:solidFill>
                          <a:schemeClr val="accent3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∆</m:t>
                    </m:r>
                  </m:oMath>
                </a14:m>
                <a:r>
                  <a:rPr lang="cs-CZ" sz="4000" b="1" u="sng" dirty="0" smtClean="0">
                    <a:solidFill>
                      <a:schemeClr val="accent3">
                        <a:lumMod val="50000"/>
                      </a:schemeClr>
                    </a:solidFill>
                  </a:rPr>
                  <a:t>ABC </a:t>
                </a:r>
                <a14:m>
                  <m:oMath xmlns:m="http://schemas.openxmlformats.org/officeDocument/2006/math">
                    <m:r>
                      <a:rPr lang="cs-CZ" sz="4000" b="1" i="1" u="sng" smtClean="0">
                        <a:solidFill>
                          <a:schemeClr val="accent3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≅ ∆</m:t>
                    </m:r>
                  </m:oMath>
                </a14:m>
                <a:r>
                  <a:rPr lang="cs-CZ" sz="4000" b="1" u="sng" dirty="0" smtClean="0">
                    <a:solidFill>
                      <a:schemeClr val="accent3">
                        <a:lumMod val="50000"/>
                      </a:schemeClr>
                    </a:solidFill>
                  </a:rPr>
                  <a:t>ZXY</a:t>
                </a:r>
                <a:r>
                  <a:rPr lang="cs-CZ" sz="4000" b="1" dirty="0" smtClean="0">
                    <a:solidFill>
                      <a:schemeClr val="accent3">
                        <a:lumMod val="50000"/>
                      </a:schemeClr>
                    </a:solidFill>
                  </a:rPr>
                  <a:t> nebo </a:t>
                </a:r>
                <a14:m>
                  <m:oMath xmlns:m="http://schemas.openxmlformats.org/officeDocument/2006/math">
                    <m:r>
                      <a:rPr lang="cs-CZ" sz="4000" b="1" i="1" u="sng" smtClean="0">
                        <a:solidFill>
                          <a:schemeClr val="accent3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∆</m:t>
                    </m:r>
                  </m:oMath>
                </a14:m>
                <a:r>
                  <a:rPr lang="cs-CZ" sz="4000" b="1" u="sng" dirty="0" smtClean="0">
                    <a:solidFill>
                      <a:schemeClr val="accent3">
                        <a:lumMod val="50000"/>
                      </a:schemeClr>
                    </a:solidFill>
                  </a:rPr>
                  <a:t>ABC </a:t>
                </a:r>
                <a14:m>
                  <m:oMath xmlns:m="http://schemas.openxmlformats.org/officeDocument/2006/math">
                    <m:r>
                      <a:rPr lang="cs-CZ" sz="4000" b="1" i="1" u="sng" smtClean="0">
                        <a:solidFill>
                          <a:schemeClr val="accent3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≅∆</m:t>
                    </m:r>
                  </m:oMath>
                </a14:m>
                <a:r>
                  <a:rPr lang="cs-CZ" sz="4000" b="1" u="sng" dirty="0" smtClean="0">
                    <a:solidFill>
                      <a:schemeClr val="accent3">
                        <a:lumMod val="50000"/>
                      </a:schemeClr>
                    </a:solidFill>
                  </a:rPr>
                  <a:t>XZY</a:t>
                </a:r>
                <a:endParaRPr lang="cs-CZ" sz="4000" b="1" u="sng" dirty="0">
                  <a:solidFill>
                    <a:schemeClr val="accent3">
                      <a:lumMod val="50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6" name="Zástupný symbol pro obsah 5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quarter" idx="4"/>
              </p:nvPr>
            </p:nvSpPr>
            <p:spPr>
              <a:xfrm>
                <a:off x="4632126" y="2198688"/>
                <a:ext cx="4041775" cy="3951288"/>
              </a:xfrm>
              <a:blipFill rotWithShape="1">
                <a:blip r:embed="rId5"/>
                <a:stretch>
                  <a:fillRect l="-4827" r="-2564" b="-246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3074" name="Picture 2" descr="C:\Users\OEM\Desktop\Bez názvu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2198688"/>
            <a:ext cx="3009900" cy="15906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OEM\Desktop\Bez názvu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2198688"/>
            <a:ext cx="3009900" cy="15906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537963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165</TotalTime>
  <Words>359</Words>
  <Application>Microsoft Office PowerPoint</Application>
  <PresentationFormat>Předvádění na obrazovce (4:3)</PresentationFormat>
  <Paragraphs>74</Paragraphs>
  <Slides>7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>Motiv sady Office</vt:lpstr>
      <vt:lpstr>Prezentace aplikace Microsoft PowerPoint</vt:lpstr>
      <vt:lpstr>Prezentace aplikace PowerPoint</vt:lpstr>
      <vt:lpstr>SHODNOST TROJÚHELNÍKŮ - usu</vt:lpstr>
      <vt:lpstr>VĚTA O SHODNOSTI TROJÚHELNÍKŮ usu</vt:lpstr>
      <vt:lpstr>JAK POZNÁM A ZAPÍŠU SHODNOST?</vt:lpstr>
      <vt:lpstr>JSOU SHODNÉ TYTO TROJÚHELNÍKY?</vt:lpstr>
      <vt:lpstr>JSOU SHODNÉ TYTO TROJÚHELNÍKY?</vt:lpstr>
      <vt:lpstr>JSOU TYTO TROJÚHELNÍKY SHODNÉ?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SHODNOST TROJÚHELNÍKŮ - usu</dc:title>
  <dc:creator>OEM</dc:creator>
  <cp:lastModifiedBy>OEM</cp:lastModifiedBy>
  <cp:revision>22</cp:revision>
  <dcterms:created xsi:type="dcterms:W3CDTF">2011-07-07T08:31:14Z</dcterms:created>
  <dcterms:modified xsi:type="dcterms:W3CDTF">2011-08-20T13:03:45Z</dcterms:modified>
</cp:coreProperties>
</file>