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90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702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942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460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552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367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778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915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803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146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829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054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1633110"/>
              </p:ext>
            </p:extLst>
          </p:nvPr>
        </p:nvGraphicFramePr>
        <p:xfrm>
          <a:off x="2286000" y="1714500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6000" y="1714500"/>
                        <a:ext cx="4570413" cy="34274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6003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PŘÍMÁ ÚMĚRNOST - TROJČLENKA</a:t>
            </a:r>
            <a:endParaRPr lang="cs-CZ" b="1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Prezentace </a:t>
            </a:r>
            <a:r>
              <a:rPr lang="cs-CZ" smtClean="0">
                <a:solidFill>
                  <a:schemeClr val="tx1"/>
                </a:solidFill>
              </a:rPr>
              <a:t>je zaměřená </a:t>
            </a:r>
            <a:r>
              <a:rPr lang="cs-CZ" dirty="0" smtClean="0">
                <a:solidFill>
                  <a:schemeClr val="tx1"/>
                </a:solidFill>
              </a:rPr>
              <a:t>na výklad a procvičení slovních úloh na přímou úměrnost trojčlenkou.</a:t>
            </a:r>
          </a:p>
          <a:p>
            <a:pPr algn="r"/>
            <a:r>
              <a:rPr lang="cs-CZ" sz="1500" dirty="0" smtClean="0">
                <a:solidFill>
                  <a:schemeClr val="tx1"/>
                </a:solidFill>
              </a:rPr>
              <a:t>Autor: Mgr. Věra Benáková, 2. ZŠ Dobříš</a:t>
            </a:r>
            <a:endParaRPr lang="cs-CZ" sz="1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79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JAK POZNÁM, ŽE SE JEDNÁ O PŘÍMOU ÚMĚRNOST?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u="sng" dirty="0" smtClean="0"/>
              <a:t>Řeknu si: </a:t>
            </a:r>
          </a:p>
          <a:p>
            <a:pPr marL="0" indent="0">
              <a:buNone/>
            </a:pPr>
            <a:r>
              <a:rPr lang="cs-CZ" b="1" dirty="0" smtClean="0"/>
              <a:t>Kolikrát se zvětší (zmenší) jedna veličina,  </a:t>
            </a:r>
          </a:p>
          <a:p>
            <a:pPr marL="0" indent="0">
              <a:buNone/>
            </a:pPr>
            <a:r>
              <a:rPr lang="cs-CZ" b="1" dirty="0" smtClean="0"/>
              <a:t>tolikrát se zvětší (zmenší) druhá veličina.</a:t>
            </a:r>
          </a:p>
          <a:p>
            <a:pPr marL="0" indent="0">
              <a:buNone/>
            </a:pPr>
            <a:r>
              <a:rPr lang="cs-CZ" sz="2400" u="sng" dirty="0" smtClean="0"/>
              <a:t>Příklady:</a:t>
            </a:r>
          </a:p>
          <a:p>
            <a:r>
              <a:rPr lang="cs-CZ" sz="2400" b="1" i="1" dirty="0" smtClean="0"/>
              <a:t>Kolikrát víc kg zboží koupím, tolikrát víc Kč zaplatím</a:t>
            </a:r>
          </a:p>
          <a:p>
            <a:pPr marL="0" indent="0">
              <a:buNone/>
            </a:pPr>
            <a:r>
              <a:rPr lang="cs-CZ" sz="2400" b="1" i="1" dirty="0" smtClean="0"/>
              <a:t>     (za podmínky, že se cena zboží nemění).</a:t>
            </a:r>
          </a:p>
          <a:p>
            <a:r>
              <a:rPr lang="cs-CZ" sz="2400" b="1" i="1" dirty="0" smtClean="0"/>
              <a:t>Kolikrát víc km ujedu, tolikrát víc litrů benzínu potřebuji</a:t>
            </a:r>
          </a:p>
          <a:p>
            <a:pPr marL="0" indent="0">
              <a:buNone/>
            </a:pPr>
            <a:r>
              <a:rPr lang="cs-CZ" sz="2400" b="1" i="1" dirty="0" smtClean="0"/>
              <a:t>      (za podmínky, že je stejná spotřeba benzínu).</a:t>
            </a:r>
          </a:p>
          <a:p>
            <a:r>
              <a:rPr lang="cs-CZ" sz="2400" b="1" i="1" dirty="0" smtClean="0"/>
              <a:t>Kolikrát míň kroků udělám, tolikrát míň metrů ujdu</a:t>
            </a:r>
          </a:p>
          <a:p>
            <a:pPr marL="0" indent="0">
              <a:buNone/>
            </a:pPr>
            <a:r>
              <a:rPr lang="cs-CZ" sz="2400" b="1" i="1" dirty="0" smtClean="0"/>
              <a:t>      (za podmínky, že je můj krok stále stejný).</a:t>
            </a:r>
          </a:p>
          <a:p>
            <a:pPr marL="0" indent="0">
              <a:buNone/>
            </a:pPr>
            <a:r>
              <a:rPr lang="cs-CZ" sz="2400" u="sng" dirty="0" smtClean="0"/>
              <a:t>Umíš vytvořit další příklady?</a:t>
            </a: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val="578329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Šest čokolád stojí 144 Kč. Kolik Kč stojí pět stejných čokolád?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r>
              <a:rPr lang="cs-CZ" u="sng" dirty="0" smtClean="0"/>
              <a:t>Řešení, které jsi zatím používal: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348880"/>
            <a:ext cx="4040188" cy="395128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6 čokolád ……………. 144 Kč</a:t>
            </a:r>
          </a:p>
          <a:p>
            <a:pPr marL="0" indent="0">
              <a:buNone/>
            </a:pPr>
            <a:r>
              <a:rPr lang="cs-CZ" b="1" u="sng" dirty="0" smtClean="0"/>
              <a:t>5 čokolád …………….    x   Kč  </a:t>
            </a:r>
          </a:p>
          <a:p>
            <a:pPr marL="0" indent="0">
              <a:buNone/>
            </a:pPr>
            <a:r>
              <a:rPr lang="cs-CZ" b="1" dirty="0" smtClean="0"/>
              <a:t>1 čokoláda …….. 144 : 6 = 24</a:t>
            </a:r>
          </a:p>
          <a:p>
            <a:pPr marL="0" indent="0">
              <a:buNone/>
            </a:pPr>
            <a:r>
              <a:rPr lang="cs-CZ" b="1" dirty="0" smtClean="0"/>
              <a:t>5 čokolád ……….. 24 . 5 = 120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Pět čokolád stojí 120 Kč.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u="sng" dirty="0" smtClean="0"/>
              <a:t>Řešení trojčlenkou:</a:t>
            </a:r>
            <a:endParaRPr lang="cs-CZ" sz="3200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644008" y="2348880"/>
                <a:ext cx="4041775" cy="3951288"/>
              </a:xfrm>
              <a:solidFill>
                <a:schemeClr val="accent2">
                  <a:lumMod val="20000"/>
                  <a:lumOff val="80000"/>
                </a:schemeClr>
              </a:solidFill>
            </p:spPr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b="1" dirty="0"/>
                  <a:t> </a:t>
                </a:r>
                <a:r>
                  <a:rPr lang="cs-CZ" b="1" dirty="0" smtClean="0"/>
                  <a:t>    6 čokolád …………. 144 Kč</a:t>
                </a:r>
              </a:p>
              <a:p>
                <a:pPr marL="0" indent="0">
                  <a:buNone/>
                </a:pPr>
                <a:r>
                  <a:rPr lang="cs-CZ" b="1" dirty="0"/>
                  <a:t> </a:t>
                </a:r>
                <a:r>
                  <a:rPr lang="cs-CZ" b="1" dirty="0" smtClean="0"/>
                  <a:t>    </a:t>
                </a:r>
                <a:r>
                  <a:rPr lang="cs-CZ" b="1" u="sng" dirty="0" smtClean="0"/>
                  <a:t>5 čokolád ………….    x  Kč</a:t>
                </a:r>
                <a:endParaRPr lang="cs-CZ" b="1" u="sng" dirty="0"/>
              </a:p>
              <a:p>
                <a:pPr marL="0" indent="0">
                  <a:buNone/>
                </a:pPr>
                <a:r>
                  <a:rPr lang="cs-CZ" b="1" dirty="0" smtClean="0"/>
                  <a:t>     x = 144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b="1" dirty="0" smtClean="0"/>
                  <a:t> = 120 </a:t>
                </a:r>
                <a:r>
                  <a:rPr lang="cs-CZ" sz="1700" i="1" dirty="0" smtClean="0"/>
                  <a:t>(od paty ke špičce) </a:t>
                </a:r>
              </a:p>
              <a:p>
                <a:pPr marL="0" indent="0">
                  <a:buNone/>
                </a:pPr>
                <a:r>
                  <a:rPr lang="cs-CZ" b="1" dirty="0"/>
                  <a:t> </a:t>
                </a:r>
                <a:r>
                  <a:rPr lang="cs-CZ" b="1" dirty="0" smtClean="0"/>
                  <a:t>Pět čokolád stojí 120 Kč.</a:t>
                </a:r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r>
                  <a:rPr lang="cs-CZ" b="1" i="1" u="sng" dirty="0" smtClean="0"/>
                  <a:t>Doporučení:</a:t>
                </a:r>
                <a:endParaRPr lang="cs-CZ" b="1" i="1" dirty="0" smtClean="0"/>
              </a:p>
              <a:p>
                <a:pPr marL="0" indent="0">
                  <a:buNone/>
                </a:pPr>
                <a:r>
                  <a:rPr lang="cs-CZ" b="1" i="1" dirty="0" smtClean="0"/>
                  <a:t>Další příklady počítej trojčlenkou, uvidíš, je výhodnější.</a:t>
                </a: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644008" y="2348880"/>
                <a:ext cx="4041775" cy="3951288"/>
              </a:xfrm>
              <a:blipFill rotWithShape="1">
                <a:blip r:embed="rId2"/>
                <a:stretch>
                  <a:fillRect l="-1961" r="-3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Šipka nahoru 8"/>
          <p:cNvSpPr/>
          <p:nvPr/>
        </p:nvSpPr>
        <p:spPr>
          <a:xfrm>
            <a:off x="4644008" y="2708920"/>
            <a:ext cx="360040" cy="648072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nahoru 9"/>
          <p:cNvSpPr/>
          <p:nvPr/>
        </p:nvSpPr>
        <p:spPr>
          <a:xfrm>
            <a:off x="8199750" y="2715647"/>
            <a:ext cx="360040" cy="648072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82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ZA 8 HODIN VYROBÍ  V TOVÁRNĚ 460 AUT. KOLIK STEJNÝCH AUT VYROBÍ ZA 18 HODIN?</a:t>
            </a:r>
            <a:endParaRPr lang="cs-CZ" sz="3200" b="1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Pokus se tento příklad spočítat sám.</a:t>
            </a:r>
            <a:endParaRPr lang="cs-CZ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11"/>
              <p:cNvSpPr>
                <a:spLocks noGrp="1"/>
              </p:cNvSpPr>
              <p:nvPr>
                <p:ph sz="half" idx="2"/>
              </p:nvPr>
            </p:nvSpPr>
            <p:spPr>
              <a:solidFill>
                <a:schemeClr val="accent2">
                  <a:lumMod val="20000"/>
                  <a:lumOff val="80000"/>
                </a:schemeClr>
              </a:solidFill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:r>
                  <a:rPr lang="cs-CZ" b="1" dirty="0" smtClean="0"/>
                  <a:t>8 hodin ………. 460 aut  </a:t>
                </a:r>
              </a:p>
              <a:p>
                <a:pPr marL="0" indent="0">
                  <a:buNone/>
                </a:pPr>
                <a:r>
                  <a:rPr lang="cs-CZ" b="1" dirty="0"/>
                  <a:t> </a:t>
                </a:r>
                <a:r>
                  <a:rPr lang="cs-CZ" b="1" dirty="0" smtClean="0"/>
                  <a:t>  </a:t>
                </a:r>
                <a:r>
                  <a:rPr lang="cs-CZ" b="1" u="sng" dirty="0" smtClean="0"/>
                  <a:t>18 hodin ………   x    aut 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  x = 460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𝟏𝟖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𝟖</m:t>
                        </m:r>
                      </m:den>
                    </m:f>
                    <m:r>
                      <a:rPr lang="cs-CZ" b="1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= 1035</a:t>
                </a:r>
              </a:p>
              <a:p>
                <a:pPr marL="0" indent="0">
                  <a:buNone/>
                </a:pPr>
                <a:r>
                  <a:rPr lang="cs-CZ" b="1" dirty="0"/>
                  <a:t> </a:t>
                </a:r>
                <a:r>
                  <a:rPr lang="cs-CZ" b="1" dirty="0" smtClean="0"/>
                  <a:t> </a:t>
                </a:r>
                <a:r>
                  <a:rPr lang="cs-CZ" b="1" u="sng" dirty="0" smtClean="0"/>
                  <a:t>x = 1035 aut</a:t>
                </a:r>
              </a:p>
              <a:p>
                <a:pPr marL="0" indent="0">
                  <a:buNone/>
                </a:pPr>
                <a:endParaRPr lang="cs-CZ" b="1" u="sng" dirty="0"/>
              </a:p>
              <a:p>
                <a:pPr marL="0" indent="0">
                  <a:buNone/>
                </a:pPr>
                <a:r>
                  <a:rPr lang="cs-CZ" b="1" dirty="0" smtClean="0"/>
                  <a:t>Za 18 hodin v továrně vyrobí 1035 aut.</a:t>
                </a:r>
              </a:p>
            </p:txBody>
          </p:sp>
        </mc:Choice>
        <mc:Fallback xmlns="">
          <p:sp>
            <p:nvSpPr>
              <p:cNvPr id="12" name="Zástupný symbol pro obsah 1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2"/>
                <a:stretch>
                  <a:fillRect l="-31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26" y="3068960"/>
            <a:ext cx="3555259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Šipka nahoru 12"/>
          <p:cNvSpPr/>
          <p:nvPr/>
        </p:nvSpPr>
        <p:spPr>
          <a:xfrm>
            <a:off x="8388424" y="2222114"/>
            <a:ext cx="242316" cy="775546"/>
          </a:xfrm>
          <a:prstGeom prst="up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nahoru 14"/>
          <p:cNvSpPr/>
          <p:nvPr/>
        </p:nvSpPr>
        <p:spPr>
          <a:xfrm>
            <a:off x="4716016" y="2241201"/>
            <a:ext cx="242316" cy="775546"/>
          </a:xfrm>
          <a:prstGeom prst="up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138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Z 7,5 l mléka se vyrobí 1,5 kg tvarohu. Kolik litrů mléka  je třeba na výrobu 23 kg tvarohu? 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1098" y="1628800"/>
            <a:ext cx="4038600" cy="4525963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Počítej sám: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8248" y="1628800"/>
            <a:ext cx="4038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Vyber správnou odpověď: 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Počítal jsi vůbec?</a:t>
            </a:r>
          </a:p>
          <a:p>
            <a:pPr marL="0" indent="0">
              <a:buNone/>
            </a:pPr>
            <a:r>
              <a:rPr lang="cs-CZ" sz="2000" b="1" dirty="0" smtClean="0"/>
              <a:t>Správná odpověď uvedena nebyla.</a:t>
            </a:r>
          </a:p>
          <a:p>
            <a:pPr marL="0" indent="0">
              <a:buNone/>
            </a:pPr>
            <a:r>
              <a:rPr lang="cs-CZ" sz="2000" b="1" dirty="0" smtClean="0"/>
              <a:t>Odpověď je:</a:t>
            </a:r>
          </a:p>
          <a:p>
            <a:pPr marL="0" indent="0">
              <a:buNone/>
            </a:pPr>
            <a:r>
              <a:rPr lang="cs-CZ" sz="4000" b="1" u="sng" dirty="0" smtClean="0"/>
              <a:t>  115 litrů mléka</a:t>
            </a:r>
            <a:endParaRPr lang="cs-CZ" sz="4000" b="1" u="sng" dirty="0"/>
          </a:p>
        </p:txBody>
      </p:sp>
      <p:pic>
        <p:nvPicPr>
          <p:cNvPr id="3074" name="Picture 2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08920"/>
            <a:ext cx="314161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4860032" y="2112505"/>
            <a:ext cx="2448272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2800" b="1" dirty="0">
                <a:solidFill>
                  <a:prstClr val="black"/>
                </a:solidFill>
              </a:rPr>
              <a:t>125 litrů</a:t>
            </a:r>
          </a:p>
        </p:txBody>
      </p:sp>
      <p:sp>
        <p:nvSpPr>
          <p:cNvPr id="7" name="Ovál 6"/>
          <p:cNvSpPr/>
          <p:nvPr/>
        </p:nvSpPr>
        <p:spPr>
          <a:xfrm>
            <a:off x="6812632" y="2570922"/>
            <a:ext cx="1944216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2800" b="1" dirty="0">
                <a:solidFill>
                  <a:prstClr val="black"/>
                </a:solidFill>
              </a:rPr>
              <a:t>86 litrů</a:t>
            </a:r>
          </a:p>
        </p:txBody>
      </p:sp>
      <p:sp>
        <p:nvSpPr>
          <p:cNvPr id="9" name="Ovál 8"/>
          <p:cNvSpPr/>
          <p:nvPr/>
        </p:nvSpPr>
        <p:spPr>
          <a:xfrm>
            <a:off x="6084168" y="3614869"/>
            <a:ext cx="2321024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2800" b="1" dirty="0">
                <a:solidFill>
                  <a:prstClr val="black"/>
                </a:solidFill>
              </a:rPr>
              <a:t>256 litrů</a:t>
            </a:r>
          </a:p>
        </p:txBody>
      </p:sp>
      <p:sp>
        <p:nvSpPr>
          <p:cNvPr id="10" name="Ovál 9"/>
          <p:cNvSpPr/>
          <p:nvPr/>
        </p:nvSpPr>
        <p:spPr>
          <a:xfrm>
            <a:off x="4950363" y="3002970"/>
            <a:ext cx="2304256" cy="43204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ct val="20000"/>
              </a:spcBef>
            </a:pPr>
            <a:r>
              <a:rPr lang="cs-CZ" sz="2800" b="1" dirty="0">
                <a:solidFill>
                  <a:prstClr val="black"/>
                </a:solidFill>
              </a:rPr>
              <a:t>116 litrů</a:t>
            </a:r>
          </a:p>
        </p:txBody>
      </p:sp>
    </p:spTree>
    <p:extLst>
      <p:ext uri="{BB962C8B-B14F-4D97-AF65-F5344CB8AC3E}">
        <p14:creationId xmlns:p14="http://schemas.microsoft.com/office/powerpoint/2010/main" val="3384329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Za 2 hodiny 30 minut přepíše písař 30 stran textu. Kolik stran přepíše za 1 hodinu 30 minut?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Počítej sám: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Vyber správnou odpověď:</a:t>
            </a:r>
          </a:p>
          <a:p>
            <a:pPr marL="0" indent="0">
              <a:buNone/>
            </a:pPr>
            <a:endParaRPr lang="cs-CZ" sz="3300" b="1" u="sng" dirty="0" smtClean="0"/>
          </a:p>
        </p:txBody>
      </p:sp>
      <p:pic>
        <p:nvPicPr>
          <p:cNvPr id="2051" name="Picture 3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80928"/>
            <a:ext cx="2808312" cy="266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5115103" y="2467980"/>
            <a:ext cx="1944216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u="sng" dirty="0">
                <a:solidFill>
                  <a:prstClr val="black"/>
                </a:solidFill>
              </a:rPr>
              <a:t> 12 stran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6358307" y="3284984"/>
            <a:ext cx="1944216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u="sng" dirty="0">
                <a:solidFill>
                  <a:prstClr val="black"/>
                </a:solidFill>
              </a:rPr>
              <a:t>19 stran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5004048" y="4113639"/>
            <a:ext cx="1944216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u="sng" dirty="0">
                <a:solidFill>
                  <a:prstClr val="black"/>
                </a:solidFill>
              </a:rPr>
              <a:t>18 stran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6372371" y="4929799"/>
            <a:ext cx="1944216" cy="504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u="sng" dirty="0">
                <a:solidFill>
                  <a:prstClr val="black"/>
                </a:solidFill>
              </a:rPr>
              <a:t>20 stran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954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171</TotalTime>
  <Words>384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Prezentace</vt:lpstr>
      <vt:lpstr>Prezentace aplikace PowerPoint</vt:lpstr>
      <vt:lpstr>PŘÍMÁ ÚMĚRNOST - TROJČLENKA</vt:lpstr>
      <vt:lpstr>JAK POZNÁM, ŽE SE JEDNÁ O PŘÍMOU ÚMĚRNOST?</vt:lpstr>
      <vt:lpstr>Šest čokolád stojí 144 Kč. Kolik Kč stojí pět stejných čokolád?</vt:lpstr>
      <vt:lpstr>ZA 8 HODIN VYROBÍ  V TOVÁRNĚ 460 AUT. KOLIK STEJNÝCH AUT VYROBÍ ZA 18 HODIN?</vt:lpstr>
      <vt:lpstr>Z 7,5 l mléka se vyrobí 1,5 kg tvarohu. Kolik litrů mléka  je třeba na výrobu 23 kg tvarohu? </vt:lpstr>
      <vt:lpstr>Za 2 hodiny 30 minut přepíše písař 30 stran textu. Kolik stran přepíše za 1 hodinu 30 minut?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 - TROJČLENKA</dc:title>
  <dc:creator>OEM</dc:creator>
  <cp:lastModifiedBy>OEM</cp:lastModifiedBy>
  <cp:revision>21</cp:revision>
  <dcterms:created xsi:type="dcterms:W3CDTF">2011-07-08T12:25:16Z</dcterms:created>
  <dcterms:modified xsi:type="dcterms:W3CDTF">2011-09-03T14:07:02Z</dcterms:modified>
</cp:coreProperties>
</file>