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42523A-F116-463F-8744-142976D9337B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7820ED-5EE3-4DE8-806D-9009DB8D1D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70447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7820ED-5EE3-4DE8-806D-9009DB8D1DE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956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21417758"/>
              </p:ext>
            </p:extLst>
          </p:nvPr>
        </p:nvGraphicFramePr>
        <p:xfrm>
          <a:off x="2286000" y="1714500"/>
          <a:ext cx="4570413" cy="3427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Prezentace" r:id="rId4" imgW="4570501" imgH="3427618" progId="PowerPoint.Show.12">
                  <p:embed/>
                </p:oleObj>
              </mc:Choice>
              <mc:Fallback>
                <p:oleObj name="Prezentace" r:id="rId4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286000" y="1714500"/>
                        <a:ext cx="4570413" cy="34274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23760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tx2">
              <a:lumMod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NEPŘÍMÁ </a:t>
            </a:r>
            <a:r>
              <a:rPr lang="cs-CZ" b="1" dirty="0">
                <a:solidFill>
                  <a:schemeClr val="bg1"/>
                </a:solidFill>
              </a:rPr>
              <a:t>ÚMĚRNOST - TROJČLENKA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>
                <a:solidFill>
                  <a:schemeClr val="tx1"/>
                </a:solidFill>
              </a:rPr>
              <a:t>Prezentace </a:t>
            </a:r>
            <a:r>
              <a:rPr lang="cs-CZ">
                <a:solidFill>
                  <a:schemeClr val="tx1"/>
                </a:solidFill>
              </a:rPr>
              <a:t>je </a:t>
            </a:r>
            <a:r>
              <a:rPr lang="cs-CZ" smtClean="0">
                <a:solidFill>
                  <a:schemeClr val="tx1"/>
                </a:solidFill>
              </a:rPr>
              <a:t>zaměřená </a:t>
            </a:r>
            <a:r>
              <a:rPr lang="cs-CZ" dirty="0">
                <a:solidFill>
                  <a:schemeClr val="tx1"/>
                </a:solidFill>
              </a:rPr>
              <a:t>na výklad a procvičení slovních úloh na </a:t>
            </a:r>
            <a:r>
              <a:rPr lang="cs-CZ" dirty="0" smtClean="0">
                <a:solidFill>
                  <a:schemeClr val="tx1"/>
                </a:solidFill>
              </a:rPr>
              <a:t>nepřímou </a:t>
            </a:r>
            <a:r>
              <a:rPr lang="cs-CZ" dirty="0">
                <a:solidFill>
                  <a:schemeClr val="tx1"/>
                </a:solidFill>
              </a:rPr>
              <a:t>úměrnost trojčlenkou.</a:t>
            </a:r>
          </a:p>
          <a:p>
            <a:pPr algn="r"/>
            <a:r>
              <a:rPr lang="cs-CZ" sz="1500" dirty="0">
                <a:solidFill>
                  <a:schemeClr val="tx1"/>
                </a:solidFill>
              </a:rPr>
              <a:t>Autor: Mgr. Věra Benáková, 2. ZŠ Dobříš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3186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JAK POZNÁM, ŽE SE JEDNÁ O </a:t>
            </a:r>
            <a:r>
              <a:rPr lang="cs-CZ" b="1" dirty="0" smtClean="0">
                <a:solidFill>
                  <a:schemeClr val="bg1"/>
                </a:solidFill>
              </a:rPr>
              <a:t>NEPŘÍMOU </a:t>
            </a:r>
            <a:r>
              <a:rPr lang="cs-CZ" b="1" dirty="0">
                <a:solidFill>
                  <a:schemeClr val="bg1"/>
                </a:solidFill>
              </a:rPr>
              <a:t>ÚMĚRNOST?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endParaRPr lang="cs-CZ" sz="4400" b="1" u="sng" dirty="0" smtClean="0"/>
          </a:p>
          <a:p>
            <a:pPr marL="0" indent="0" algn="ctr">
              <a:buNone/>
            </a:pPr>
            <a:r>
              <a:rPr lang="cs-CZ" sz="4400" b="1" u="sng" dirty="0" smtClean="0"/>
              <a:t>Kolikrát </a:t>
            </a:r>
            <a:r>
              <a:rPr lang="cs-CZ" sz="4400" b="1" u="sng" dirty="0"/>
              <a:t>se zvětší </a:t>
            </a:r>
            <a:r>
              <a:rPr lang="cs-CZ" sz="4400" b="1" u="sng" dirty="0" smtClean="0"/>
              <a:t>jedna </a:t>
            </a:r>
            <a:r>
              <a:rPr lang="cs-CZ" sz="4400" b="1" u="sng" dirty="0"/>
              <a:t>veličina, </a:t>
            </a:r>
            <a:r>
              <a:rPr lang="cs-CZ" sz="4400" b="1" u="sng" dirty="0" smtClean="0"/>
              <a:t>tolikrát </a:t>
            </a:r>
            <a:r>
              <a:rPr lang="cs-CZ" sz="4400" b="1" u="sng" dirty="0"/>
              <a:t>se </a:t>
            </a:r>
            <a:r>
              <a:rPr lang="cs-CZ" sz="4400" b="1" u="sng" dirty="0" smtClean="0"/>
              <a:t>zmenší </a:t>
            </a:r>
            <a:r>
              <a:rPr lang="cs-CZ" sz="4400" b="1" u="sng" dirty="0"/>
              <a:t>druhá veličina</a:t>
            </a:r>
            <a:r>
              <a:rPr lang="cs-CZ" sz="4400" b="1" u="sng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Nebo:  </a:t>
            </a:r>
            <a:r>
              <a:rPr lang="cs-CZ" sz="2400" b="1" dirty="0" smtClean="0"/>
              <a:t>Kolikrát </a:t>
            </a:r>
            <a:r>
              <a:rPr lang="cs-CZ" sz="2400" b="1" dirty="0"/>
              <a:t>se </a:t>
            </a:r>
            <a:r>
              <a:rPr lang="cs-CZ" sz="2400" b="1" dirty="0" smtClean="0"/>
              <a:t>zmenší </a:t>
            </a:r>
            <a:r>
              <a:rPr lang="cs-CZ" sz="2400" b="1" dirty="0"/>
              <a:t>jedna veličina, tolikrát se </a:t>
            </a:r>
            <a:r>
              <a:rPr lang="cs-CZ" sz="2400" b="1" dirty="0" smtClean="0"/>
              <a:t>zvětší </a:t>
            </a:r>
            <a:r>
              <a:rPr lang="cs-CZ" sz="2400" b="1" dirty="0"/>
              <a:t>druhá veličina</a:t>
            </a:r>
            <a:r>
              <a:rPr lang="cs-CZ" sz="2400" b="1" dirty="0" smtClean="0"/>
              <a:t>.</a:t>
            </a:r>
          </a:p>
          <a:p>
            <a:pPr marL="0" indent="0">
              <a:buNone/>
            </a:pPr>
            <a:endParaRPr lang="cs-CZ" sz="2000" i="1" dirty="0"/>
          </a:p>
          <a:p>
            <a:pPr marL="0" indent="0">
              <a:buNone/>
            </a:pPr>
            <a:r>
              <a:rPr lang="cs-CZ" sz="3300" u="sng" dirty="0"/>
              <a:t>Příklady</a:t>
            </a:r>
            <a:r>
              <a:rPr lang="cs-CZ" sz="3300" u="sng" dirty="0" smtClean="0"/>
              <a:t>:</a:t>
            </a:r>
          </a:p>
          <a:p>
            <a:r>
              <a:rPr lang="cs-CZ" sz="2000" b="1" i="1" dirty="0" smtClean="0"/>
              <a:t>Kolikrát jsou těžší bedny, tolikrát je počet naložených beden menší</a:t>
            </a:r>
          </a:p>
          <a:p>
            <a:pPr marL="0" indent="0">
              <a:buNone/>
            </a:pPr>
            <a:r>
              <a:rPr lang="cs-CZ" sz="2000" b="1" i="1" dirty="0"/>
              <a:t> </a:t>
            </a:r>
            <a:r>
              <a:rPr lang="cs-CZ" sz="2000" b="1" i="1" dirty="0" smtClean="0"/>
              <a:t>      (za podmínky, že se hmotnost nákladu nemění).</a:t>
            </a:r>
          </a:p>
          <a:p>
            <a:r>
              <a:rPr lang="cs-CZ" sz="2000" b="1" i="1" dirty="0" smtClean="0"/>
              <a:t>Kolikrát  se sníží počet pracovníků, tolikrát musí podat větší výkon</a:t>
            </a:r>
          </a:p>
          <a:p>
            <a:pPr marL="0" indent="0">
              <a:buNone/>
            </a:pPr>
            <a:r>
              <a:rPr lang="cs-CZ" sz="2000" b="1" i="1" dirty="0"/>
              <a:t> </a:t>
            </a:r>
            <a:r>
              <a:rPr lang="cs-CZ" sz="2000" b="1" i="1" dirty="0" smtClean="0"/>
              <a:t>      (za podmínky, že se nemění množství vykonané práce).</a:t>
            </a:r>
          </a:p>
          <a:p>
            <a:r>
              <a:rPr lang="cs-CZ" sz="2000" b="1" i="1" dirty="0" smtClean="0"/>
              <a:t>Kolikrát se zkrátí čas, tolikrát se zvýší rychlost</a:t>
            </a:r>
          </a:p>
          <a:p>
            <a:pPr marL="0" indent="0">
              <a:buNone/>
            </a:pPr>
            <a:r>
              <a:rPr lang="cs-CZ" sz="2000" b="1" i="1" dirty="0" smtClean="0"/>
              <a:t>       (za podmínky, že se nezmění ujetá vzdálenost).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u="sng" dirty="0" smtClean="0"/>
              <a:t>Umíš vytvořit další příklady?  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167749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Z města A do města B jede auto 4 hodiny rychlostí </a:t>
            </a:r>
            <a:br>
              <a:rPr lang="cs-CZ" sz="2800" b="1" dirty="0" smtClean="0">
                <a:solidFill>
                  <a:schemeClr val="bg1"/>
                </a:solidFill>
              </a:rPr>
            </a:br>
            <a:r>
              <a:rPr lang="cs-CZ" sz="2800" b="1" dirty="0" smtClean="0">
                <a:solidFill>
                  <a:schemeClr val="bg1"/>
                </a:solidFill>
              </a:rPr>
              <a:t>60 km/h. Jakou musí mít rychlost, aby dojelo za 3 hodiny? 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800" u="sng" dirty="0" smtClean="0"/>
              <a:t>Řešení, které jsi používal:</a:t>
            </a:r>
            <a:endParaRPr lang="cs-CZ" sz="280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7544" y="2132856"/>
            <a:ext cx="4040188" cy="39512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b="1" dirty="0" smtClean="0"/>
              <a:t>4 h …………………60 km/h</a:t>
            </a:r>
          </a:p>
          <a:p>
            <a:pPr marL="0" indent="0">
              <a:buNone/>
            </a:pPr>
            <a:r>
              <a:rPr lang="cs-CZ" b="1" u="sng" dirty="0" smtClean="0"/>
              <a:t>  3 h ………………...  x  km/h  </a:t>
            </a:r>
          </a:p>
          <a:p>
            <a:pPr marL="0" indent="0">
              <a:buNone/>
            </a:pPr>
            <a:r>
              <a:rPr lang="cs-CZ" b="1" dirty="0" smtClean="0"/>
              <a:t>  1 h ……………60 . 4 = 240 </a:t>
            </a:r>
            <a:r>
              <a:rPr lang="cs-CZ" sz="1800" b="1" dirty="0" smtClean="0"/>
              <a:t>(km/h)  </a:t>
            </a:r>
          </a:p>
          <a:p>
            <a:pPr marL="0" indent="0">
              <a:buNone/>
            </a:pPr>
            <a:r>
              <a:rPr lang="cs-CZ" sz="1800" b="1" dirty="0" smtClean="0"/>
              <a:t>   </a:t>
            </a:r>
            <a:r>
              <a:rPr lang="cs-CZ" b="1" dirty="0" smtClean="0"/>
              <a:t>x = 240 : 3 = 80</a:t>
            </a:r>
            <a:r>
              <a:rPr lang="cs-CZ" sz="1800" b="1" u="sng" dirty="0" smtClean="0"/>
              <a:t> </a:t>
            </a:r>
            <a:r>
              <a:rPr lang="cs-CZ" sz="1800" b="1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  </a:t>
            </a:r>
            <a:r>
              <a:rPr lang="cs-CZ" b="1" u="sng" dirty="0" smtClean="0"/>
              <a:t>x = 80 km/h  </a:t>
            </a:r>
          </a:p>
          <a:p>
            <a:pPr marL="0" indent="0">
              <a:buNone/>
            </a:pPr>
            <a:r>
              <a:rPr lang="cs-CZ" b="1" dirty="0" smtClean="0"/>
              <a:t>Auto dojede do města B za</a:t>
            </a:r>
          </a:p>
          <a:p>
            <a:pPr marL="0" indent="0">
              <a:buNone/>
            </a:pPr>
            <a:r>
              <a:rPr lang="cs-CZ" b="1" dirty="0" smtClean="0"/>
              <a:t>3 hodiny rychlostí 80 km/h.</a:t>
            </a:r>
          </a:p>
          <a:p>
            <a:pPr marL="0" indent="0">
              <a:buNone/>
            </a:pPr>
            <a:endParaRPr lang="cs-CZ" sz="1800" b="1" u="sng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800" u="sng" dirty="0" smtClean="0"/>
              <a:t>Řešení trojčlenkou:</a:t>
            </a:r>
            <a:endParaRPr lang="cs-CZ" sz="2800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sz="quarter" idx="4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</a:t>
                </a:r>
                <a:r>
                  <a:rPr lang="cs-CZ" b="1" dirty="0" smtClean="0"/>
                  <a:t>4 </a:t>
                </a:r>
                <a:r>
                  <a:rPr lang="cs-CZ" b="1" dirty="0"/>
                  <a:t>h …………………60 km/h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     </a:t>
                </a:r>
                <a:r>
                  <a:rPr lang="cs-CZ" b="1" u="sng" dirty="0" smtClean="0"/>
                  <a:t>3 </a:t>
                </a:r>
                <a:r>
                  <a:rPr lang="cs-CZ" b="1" u="sng" dirty="0"/>
                  <a:t>h ………………... </a:t>
                </a:r>
                <a:r>
                  <a:rPr lang="cs-CZ" b="1" u="sng" dirty="0" smtClean="0"/>
                  <a:t>x  </a:t>
                </a:r>
                <a:r>
                  <a:rPr lang="cs-CZ" b="1" u="sng" dirty="0"/>
                  <a:t>km/h  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   x = 60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  <m:r>
                          <a:rPr lang="cs-CZ" b="1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b="1" dirty="0" smtClean="0"/>
                  <a:t> = 80  </a:t>
                </a:r>
                <a:r>
                  <a:rPr lang="cs-CZ" sz="1800" i="1" dirty="0" smtClean="0"/>
                  <a:t>(od paty ke špičce)</a:t>
                </a:r>
              </a:p>
              <a:p>
                <a:pPr marL="0" indent="0">
                  <a:buNone/>
                </a:pPr>
                <a:r>
                  <a:rPr lang="cs-CZ" sz="1800" b="1" i="1" dirty="0"/>
                  <a:t> </a:t>
                </a:r>
                <a:r>
                  <a:rPr lang="cs-CZ" sz="1800" b="1" i="1" dirty="0" smtClean="0"/>
                  <a:t>   </a:t>
                </a:r>
                <a:r>
                  <a:rPr lang="cs-CZ" b="1" u="sng" dirty="0" smtClean="0"/>
                  <a:t>x = 80 km/h  </a:t>
                </a:r>
              </a:p>
              <a:p>
                <a:pPr marL="0" indent="0">
                  <a:buNone/>
                </a:pPr>
                <a:r>
                  <a:rPr lang="cs-CZ" b="1" dirty="0"/>
                  <a:t>Auto dojede do města B za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3 </a:t>
                </a:r>
                <a:r>
                  <a:rPr lang="cs-CZ" b="1" dirty="0"/>
                  <a:t>hodiny rychlostí 80 km/h</a:t>
                </a:r>
                <a:r>
                  <a:rPr lang="cs-CZ" b="1" dirty="0" smtClean="0"/>
                  <a:t>. </a:t>
                </a:r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sz="1800" i="1" dirty="0" smtClean="0"/>
                  <a:t>Doporučení: Výpočty trojčlenkou jsou výhodnější.</a:t>
                </a:r>
                <a:endParaRPr lang="cs-CZ" sz="1800" i="1" dirty="0"/>
              </a:p>
              <a:p>
                <a:pPr marL="0" indent="0">
                  <a:buNone/>
                </a:pPr>
                <a:endParaRPr lang="cs-CZ" sz="1800" b="1" u="sng" dirty="0"/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blipFill rotWithShape="1">
                <a:blip r:embed="rId2"/>
                <a:stretch>
                  <a:fillRect l="-19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Šipka nahoru 9"/>
          <p:cNvSpPr/>
          <p:nvPr/>
        </p:nvSpPr>
        <p:spPr>
          <a:xfrm>
            <a:off x="7971942" y="2533216"/>
            <a:ext cx="242316" cy="834075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4776863" y="2594925"/>
            <a:ext cx="242316" cy="7756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2052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Zásoba sena vystačí 15 králíkům 40 dní. Na kolik dní vystačí stejná zásoba sena pro 20 králíků?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Pokus se tento příklad spočítat sám.</a:t>
            </a:r>
          </a:p>
          <a:p>
            <a:pPr marL="0" indent="0">
              <a:buNone/>
            </a:pPr>
            <a:endParaRPr lang="cs-CZ" b="1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sz="half" idx="2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:r>
                  <a:rPr lang="cs-CZ" b="1" dirty="0" smtClean="0"/>
                  <a:t>15 králíků …….. 40 dní </a:t>
                </a:r>
              </a:p>
              <a:p>
                <a:pPr marL="0" indent="0">
                  <a:buNone/>
                </a:pPr>
                <a:r>
                  <a:rPr lang="cs-CZ" b="1" dirty="0"/>
                  <a:t> </a:t>
                </a:r>
                <a:r>
                  <a:rPr lang="cs-CZ" b="1" dirty="0" smtClean="0"/>
                  <a:t>   </a:t>
                </a:r>
                <a:r>
                  <a:rPr lang="cs-CZ" b="1" u="sng" dirty="0" smtClean="0"/>
                  <a:t>20 králíků ……..   x dní</a:t>
                </a:r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</a:t>
                </a:r>
                <a:r>
                  <a:rPr lang="cs-CZ" b="1" dirty="0" smtClean="0"/>
                  <a:t>x = 40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𝟏𝟓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𝟐𝟎</m:t>
                        </m:r>
                        <m:r>
                          <a:rPr lang="cs-CZ" b="1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b="1" dirty="0" smtClean="0"/>
                  <a:t> = 30</a:t>
                </a:r>
              </a:p>
              <a:p>
                <a:pPr marL="0" indent="0">
                  <a:buNone/>
                </a:pPr>
                <a:r>
                  <a:rPr lang="cs-CZ" b="1" dirty="0"/>
                  <a:t> </a:t>
                </a:r>
                <a:r>
                  <a:rPr lang="cs-CZ" b="1" dirty="0" smtClean="0"/>
                  <a:t>     x = 30 dní</a:t>
                </a:r>
              </a:p>
              <a:p>
                <a:pPr marL="0" indent="0">
                  <a:buNone/>
                </a:pPr>
                <a:r>
                  <a:rPr lang="cs-CZ" b="1" dirty="0"/>
                  <a:t> </a:t>
                </a:r>
                <a:r>
                  <a:rPr lang="cs-CZ" b="1" dirty="0" smtClean="0"/>
                  <a:t>Zásoba sena vystačí pro    </a:t>
                </a:r>
              </a:p>
              <a:p>
                <a:pPr marL="0" indent="0">
                  <a:buNone/>
                </a:pPr>
                <a:r>
                  <a:rPr lang="cs-CZ" b="1" dirty="0"/>
                  <a:t> </a:t>
                </a:r>
                <a:r>
                  <a:rPr lang="cs-CZ" b="1" dirty="0" smtClean="0"/>
                  <a:t>20 králíků na 30 dní.</a:t>
                </a:r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2"/>
                <a:stretch>
                  <a:fillRect l="-1208" r="-39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732947"/>
            <a:ext cx="2664296" cy="2442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Šipka nahoru 8"/>
          <p:cNvSpPr/>
          <p:nvPr/>
        </p:nvSpPr>
        <p:spPr>
          <a:xfrm>
            <a:off x="8316416" y="2147708"/>
            <a:ext cx="360040" cy="84924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4644008" y="2225352"/>
            <a:ext cx="340616" cy="8436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87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12 dělníků postaví zeď za 8 dní. Za jak dlouho by postavilo stejnou zeď 6 dělníků?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Vyber správnou odpověď:  </a:t>
            </a:r>
          </a:p>
          <a:p>
            <a:pPr marL="0" indent="0">
              <a:buNone/>
            </a:pPr>
            <a:endParaRPr lang="cs-CZ" b="1" u="sng" dirty="0"/>
          </a:p>
          <a:p>
            <a:pPr marL="0" indent="0">
              <a:buNone/>
            </a:pPr>
            <a:r>
              <a:rPr lang="cs-CZ" b="1" dirty="0" smtClean="0"/>
              <a:t> </a:t>
            </a:r>
            <a:endParaRPr lang="cs-CZ" sz="3600" b="1" u="sng" dirty="0" smtClean="0"/>
          </a:p>
        </p:txBody>
      </p:sp>
      <p:sp>
        <p:nvSpPr>
          <p:cNvPr id="12" name="Homepage"/>
          <p:cNvSpPr>
            <a:spLocks noGrp="1" noEditPoints="1" noChangeArrowheads="1"/>
          </p:cNvSpPr>
          <p:nvPr>
            <p:ph sz="half" idx="1"/>
          </p:nvPr>
        </p:nvSpPr>
        <p:spPr bwMode="auto">
          <a:xfrm>
            <a:off x="457200" y="1628800"/>
            <a:ext cx="4042792" cy="4497363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10800 h 21600"/>
              <a:gd name="T14" fmla="*/ 999 w 21600"/>
              <a:gd name="T15" fmla="*/ 12174 h 21600"/>
              <a:gd name="T16" fmla="*/ 20813 w 21600"/>
              <a:gd name="T17" fmla="*/ 1714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T14" t="T15" r="T16" b="T17"/>
            <a:pathLst>
              <a:path w="21600" h="21600" extrusionOk="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 extrusionOk="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  <a:path w="21600" h="21600" extrusionOk="0">
                <a:moveTo>
                  <a:pt x="5251" y="7101"/>
                </a:moveTo>
                <a:lnTo>
                  <a:pt x="5251" y="11160"/>
                </a:lnTo>
                <a:lnTo>
                  <a:pt x="16306" y="11160"/>
                </a:lnTo>
                <a:lnTo>
                  <a:pt x="16306" y="7052"/>
                </a:lnTo>
                <a:lnTo>
                  <a:pt x="16901" y="6561"/>
                </a:lnTo>
                <a:lnTo>
                  <a:pt x="15264" y="5236"/>
                </a:lnTo>
                <a:lnTo>
                  <a:pt x="15264" y="1636"/>
                </a:lnTo>
                <a:lnTo>
                  <a:pt x="13478" y="1636"/>
                </a:lnTo>
                <a:lnTo>
                  <a:pt x="13478" y="3698"/>
                </a:lnTo>
                <a:lnTo>
                  <a:pt x="11182" y="1669"/>
                </a:lnTo>
                <a:lnTo>
                  <a:pt x="4847" y="6561"/>
                </a:lnTo>
                <a:lnTo>
                  <a:pt x="5251" y="7101"/>
                </a:lnTo>
                <a:close/>
              </a:path>
              <a:path w="21600" h="21600" extrusionOk="0">
                <a:moveTo>
                  <a:pt x="9396" y="11160"/>
                </a:moveTo>
                <a:lnTo>
                  <a:pt x="9396" y="7772"/>
                </a:lnTo>
                <a:lnTo>
                  <a:pt x="11820" y="7772"/>
                </a:lnTo>
                <a:lnTo>
                  <a:pt x="11820" y="11160"/>
                </a:lnTo>
                <a:lnTo>
                  <a:pt x="9396" y="11160"/>
                </a:lnTo>
                <a:close/>
              </a:path>
            </a:pathLst>
          </a:custGeom>
          <a:solidFill>
            <a:schemeClr val="tx2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 algn="ctr">
              <a:buNone/>
            </a:pPr>
            <a:r>
              <a:rPr lang="cs-CZ" b="1" u="sng" dirty="0" smtClean="0"/>
              <a:t>Počítej sám:</a:t>
            </a:r>
            <a:endParaRPr lang="cs-CZ" b="1" u="sng" dirty="0"/>
          </a:p>
        </p:txBody>
      </p:sp>
      <p:sp>
        <p:nvSpPr>
          <p:cNvPr id="2" name="Ovál 1"/>
          <p:cNvSpPr/>
          <p:nvPr/>
        </p:nvSpPr>
        <p:spPr>
          <a:xfrm>
            <a:off x="5076056" y="2322173"/>
            <a:ext cx="2088232" cy="79208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dirty="0">
                <a:solidFill>
                  <a:prstClr val="black"/>
                </a:solidFill>
              </a:rPr>
              <a:t>25 dní</a:t>
            </a:r>
          </a:p>
        </p:txBody>
      </p:sp>
      <p:sp>
        <p:nvSpPr>
          <p:cNvPr id="6" name="Ovál 5"/>
          <p:cNvSpPr/>
          <p:nvPr/>
        </p:nvSpPr>
        <p:spPr>
          <a:xfrm>
            <a:off x="6634878" y="2996952"/>
            <a:ext cx="2088232" cy="79208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dirty="0">
                <a:solidFill>
                  <a:prstClr val="black"/>
                </a:solidFill>
              </a:rPr>
              <a:t>14 dní</a:t>
            </a:r>
          </a:p>
        </p:txBody>
      </p:sp>
      <p:sp>
        <p:nvSpPr>
          <p:cNvPr id="7" name="Ovál 6"/>
          <p:cNvSpPr/>
          <p:nvPr/>
        </p:nvSpPr>
        <p:spPr>
          <a:xfrm>
            <a:off x="4788024" y="3645024"/>
            <a:ext cx="2088232" cy="79208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dirty="0">
                <a:solidFill>
                  <a:prstClr val="black"/>
                </a:solidFill>
              </a:rPr>
              <a:t>18 dní</a:t>
            </a:r>
          </a:p>
        </p:txBody>
      </p:sp>
      <p:sp>
        <p:nvSpPr>
          <p:cNvPr id="10" name="Ovál 9"/>
          <p:cNvSpPr/>
          <p:nvPr/>
        </p:nvSpPr>
        <p:spPr>
          <a:xfrm>
            <a:off x="6570240" y="4370040"/>
            <a:ext cx="2088232" cy="79208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dirty="0">
                <a:solidFill>
                  <a:prstClr val="black"/>
                </a:solidFill>
              </a:rPr>
              <a:t>16 dní</a:t>
            </a:r>
          </a:p>
        </p:txBody>
      </p:sp>
      <p:sp>
        <p:nvSpPr>
          <p:cNvPr id="11" name="Ovál 10"/>
          <p:cNvSpPr/>
          <p:nvPr/>
        </p:nvSpPr>
        <p:spPr>
          <a:xfrm>
            <a:off x="5076056" y="5116760"/>
            <a:ext cx="2088232" cy="79208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dirty="0">
                <a:solidFill>
                  <a:prstClr val="black"/>
                </a:solidFill>
              </a:rPr>
              <a:t>6 dní</a:t>
            </a:r>
          </a:p>
        </p:txBody>
      </p:sp>
    </p:spTree>
    <p:extLst>
      <p:ext uri="{BB962C8B-B14F-4D97-AF65-F5344CB8AC3E}">
        <p14:creationId xmlns:p14="http://schemas.microsoft.com/office/powerpoint/2010/main" val="1895239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Jan obešel zahradu 160 kroky dlouhými 75 cm. Kolika kroky dlouhými 60 cm obejde tuto zahradu Petr?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tx2">
              <a:lumMod val="75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Počítej sám: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Vyber správnou odpověď: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Počítal jsi vůbec?</a:t>
            </a:r>
          </a:p>
          <a:p>
            <a:pPr marL="0" indent="0">
              <a:buNone/>
            </a:pPr>
            <a:r>
              <a:rPr lang="cs-CZ" sz="2000" b="1" dirty="0" smtClean="0"/>
              <a:t>Správná odpověď nebyla uvedena.</a:t>
            </a:r>
          </a:p>
          <a:p>
            <a:pPr marL="0" indent="0">
              <a:buNone/>
            </a:pPr>
            <a:r>
              <a:rPr lang="cs-CZ" sz="2000" b="1" dirty="0" smtClean="0"/>
              <a:t>Odpověď je:</a:t>
            </a:r>
          </a:p>
          <a:p>
            <a:pPr marL="0" indent="0">
              <a:buNone/>
            </a:pPr>
            <a:r>
              <a:rPr lang="cs-CZ" sz="2400" b="1" dirty="0" smtClean="0"/>
              <a:t>Zahradu obejde </a:t>
            </a:r>
            <a:r>
              <a:rPr lang="cs-CZ" sz="4000" b="1" dirty="0" smtClean="0"/>
              <a:t>200</a:t>
            </a:r>
            <a:r>
              <a:rPr lang="cs-CZ" sz="2400" b="1" dirty="0" smtClean="0"/>
              <a:t> kroky.</a:t>
            </a:r>
            <a:endParaRPr lang="cs-CZ" sz="2400" b="1" dirty="0"/>
          </a:p>
        </p:txBody>
      </p:sp>
      <p:pic>
        <p:nvPicPr>
          <p:cNvPr id="2051" name="Picture 3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564904"/>
            <a:ext cx="1728192" cy="28357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xtLst/>
        </p:spPr>
      </p:pic>
      <p:sp>
        <p:nvSpPr>
          <p:cNvPr id="5" name="Ovál 4"/>
          <p:cNvSpPr/>
          <p:nvPr/>
        </p:nvSpPr>
        <p:spPr>
          <a:xfrm>
            <a:off x="4932040" y="2132856"/>
            <a:ext cx="2448272" cy="576064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</a:pPr>
            <a:r>
              <a:rPr lang="cs-CZ" sz="2800" b="1" dirty="0">
                <a:solidFill>
                  <a:prstClr val="black"/>
                </a:solidFill>
              </a:rPr>
              <a:t>210 kroky</a:t>
            </a:r>
          </a:p>
        </p:txBody>
      </p:sp>
      <p:sp>
        <p:nvSpPr>
          <p:cNvPr id="7" name="Ovál 6"/>
          <p:cNvSpPr/>
          <p:nvPr/>
        </p:nvSpPr>
        <p:spPr>
          <a:xfrm>
            <a:off x="6495121" y="2708920"/>
            <a:ext cx="2448272" cy="576064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</a:pPr>
            <a:r>
              <a:rPr lang="cs-CZ" sz="2800" b="1" dirty="0">
                <a:solidFill>
                  <a:prstClr val="black"/>
                </a:solidFill>
              </a:rPr>
              <a:t>180 kroky</a:t>
            </a:r>
          </a:p>
        </p:txBody>
      </p:sp>
      <p:sp>
        <p:nvSpPr>
          <p:cNvPr id="8" name="Ovál 7"/>
          <p:cNvSpPr/>
          <p:nvPr/>
        </p:nvSpPr>
        <p:spPr>
          <a:xfrm>
            <a:off x="4906753" y="3212976"/>
            <a:ext cx="2376264" cy="576064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</a:pPr>
            <a:r>
              <a:rPr lang="cs-CZ" sz="2800" b="1" dirty="0">
                <a:solidFill>
                  <a:prstClr val="black"/>
                </a:solidFill>
              </a:rPr>
              <a:t>160 kroky</a:t>
            </a:r>
          </a:p>
        </p:txBody>
      </p:sp>
      <p:sp>
        <p:nvSpPr>
          <p:cNvPr id="9" name="Ovál 8"/>
          <p:cNvSpPr/>
          <p:nvPr/>
        </p:nvSpPr>
        <p:spPr>
          <a:xfrm>
            <a:off x="6660232" y="3694765"/>
            <a:ext cx="2376264" cy="576064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</a:pPr>
            <a:r>
              <a:rPr lang="cs-CZ" sz="2800" b="1" dirty="0">
                <a:solidFill>
                  <a:prstClr val="black"/>
                </a:solidFill>
              </a:rPr>
              <a:t>240 kroky</a:t>
            </a:r>
          </a:p>
        </p:txBody>
      </p:sp>
    </p:spTree>
    <p:extLst>
      <p:ext uri="{BB962C8B-B14F-4D97-AF65-F5344CB8AC3E}">
        <p14:creationId xmlns:p14="http://schemas.microsoft.com/office/powerpoint/2010/main" val="3954788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417</Words>
  <Application>Microsoft Office PowerPoint</Application>
  <PresentationFormat>Předvádění na obrazovce (4:3)</PresentationFormat>
  <Paragraphs>72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Prezentace</vt:lpstr>
      <vt:lpstr>Prezentace aplikace PowerPoint</vt:lpstr>
      <vt:lpstr>NEPŘÍMÁ ÚMĚRNOST - TROJČLENKA</vt:lpstr>
      <vt:lpstr>JAK POZNÁM, ŽE SE JEDNÁ O NEPŘÍMOU ÚMĚRNOST?</vt:lpstr>
      <vt:lpstr>Z města A do města B jede auto 4 hodiny rychlostí  60 km/h. Jakou musí mít rychlost, aby dojelo za 3 hodiny? </vt:lpstr>
      <vt:lpstr>Zásoba sena vystačí 15 králíkům 40 dní. Na kolik dní vystačí stejná zásoba sena pro 20 králíků?</vt:lpstr>
      <vt:lpstr>12 dělníků postaví zeď za 8 dní. Za jak dlouho by postavilo stejnou zeď 6 dělníků?</vt:lpstr>
      <vt:lpstr>Jan obešel zahradu 160 kroky dlouhými 75 cm. Kolika kroky dlouhými 60 cm obejde tuto zahradu Petr?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NEPŘÍMÁ ÚMĚRNOST - TROJČLENKA</dc:title>
  <dc:creator>OEM</dc:creator>
  <cp:lastModifiedBy>OEM</cp:lastModifiedBy>
  <cp:revision>22</cp:revision>
  <dcterms:created xsi:type="dcterms:W3CDTF">2011-07-08T15:09:08Z</dcterms:created>
  <dcterms:modified xsi:type="dcterms:W3CDTF">2011-09-04T11:05:51Z</dcterms:modified>
</cp:coreProperties>
</file>