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4CCEAEEE-510A-4354-8166-E43BCF451DE8}">
          <p14:sldIdLst>
            <p14:sldId id="263"/>
            <p14:sldId id="256"/>
            <p14:sldId id="257"/>
            <p14:sldId id="258"/>
            <p14:sldId id="259"/>
            <p14:sldId id="260"/>
            <p14:sldId id="261"/>
            <p14:sldId id="262"/>
          </p14:sldIdLst>
        </p14:section>
        <p14:section name="Oddíl bez názvu" id="{F8EC16B1-DA3D-43EB-A214-C539054C4F32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29626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0191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20390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36670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383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936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7806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37784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32747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25935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72535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7204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3025317"/>
              </p:ext>
            </p:extLst>
          </p:nvPr>
        </p:nvGraphicFramePr>
        <p:xfrm>
          <a:off x="2286000" y="1714500"/>
          <a:ext cx="4570413" cy="3427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Prezentace" r:id="rId3" imgW="4570501" imgH="3427618" progId="PowerPoint.Show.12">
                  <p:embed/>
                </p:oleObj>
              </mc:Choice>
              <mc:Fallback>
                <p:oleObj name="Prezentace" r:id="rId3" imgW="4570501" imgH="342761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86000" y="1714500"/>
                        <a:ext cx="4570413" cy="34274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27587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5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VLASTNOSTI ROVNOBĚŽNÍKŮ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b="1" u="sng" dirty="0" smtClean="0"/>
              <a:t>ROVNOBĚŽNÍKY jsou:</a:t>
            </a:r>
          </a:p>
          <a:p>
            <a:pPr marL="0" indent="0" algn="ctr">
              <a:buNone/>
            </a:pPr>
            <a:endParaRPr lang="cs-CZ" b="1" u="sng" dirty="0" smtClean="0"/>
          </a:p>
          <a:p>
            <a:r>
              <a:rPr lang="cs-CZ" b="1" u="sng" dirty="0" smtClean="0"/>
              <a:t>Čtverec     </a:t>
            </a:r>
          </a:p>
          <a:p>
            <a:endParaRPr lang="cs-CZ" b="1" u="sng" dirty="0"/>
          </a:p>
          <a:p>
            <a:r>
              <a:rPr lang="cs-CZ" b="1" u="sng" dirty="0" smtClean="0"/>
              <a:t>Obdélník    </a:t>
            </a:r>
          </a:p>
          <a:p>
            <a:endParaRPr lang="cs-CZ" b="1" u="sng" dirty="0"/>
          </a:p>
          <a:p>
            <a:r>
              <a:rPr lang="cs-CZ" b="1" u="sng" dirty="0" smtClean="0"/>
              <a:t>Kosočtverec   </a:t>
            </a:r>
          </a:p>
          <a:p>
            <a:endParaRPr lang="cs-CZ" b="1" u="sng" dirty="0"/>
          </a:p>
          <a:p>
            <a:r>
              <a:rPr lang="cs-CZ" b="1" u="sng" dirty="0" smtClean="0"/>
              <a:t>Kosodélník  </a:t>
            </a:r>
          </a:p>
          <a:p>
            <a:endParaRPr lang="cs-CZ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2400" i="1" dirty="0" smtClean="0"/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endParaRPr lang="cs-CZ" sz="2400" i="1" dirty="0" smtClean="0"/>
          </a:p>
          <a:p>
            <a:pPr marL="0" indent="0">
              <a:buNone/>
            </a:pPr>
            <a:r>
              <a:rPr lang="cs-CZ" sz="2400" i="1" dirty="0" smtClean="0"/>
              <a:t>Prezentace </a:t>
            </a:r>
            <a:r>
              <a:rPr lang="cs-CZ" sz="2400" i="1" smtClean="0"/>
              <a:t>je zaměřená </a:t>
            </a:r>
            <a:r>
              <a:rPr lang="cs-CZ" sz="2400" i="1" dirty="0" smtClean="0"/>
              <a:t>na procvičení probraného učiva vlastnosti rovnoběžníků.</a:t>
            </a:r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1800" dirty="0" smtClean="0"/>
              <a:t>Autor: Mgr. Věra Benáková, 2. ZŠ Dobříš</a:t>
            </a:r>
            <a:endParaRPr lang="cs-CZ" sz="1800" dirty="0"/>
          </a:p>
        </p:txBody>
      </p:sp>
      <p:sp>
        <p:nvSpPr>
          <p:cNvPr id="7" name="Obdélník 6"/>
          <p:cNvSpPr/>
          <p:nvPr/>
        </p:nvSpPr>
        <p:spPr>
          <a:xfrm>
            <a:off x="2735796" y="2142998"/>
            <a:ext cx="792088" cy="72008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674640" y="3284984"/>
            <a:ext cx="9144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>
            <a:off x="2843808" y="4077072"/>
            <a:ext cx="936104" cy="720080"/>
          </a:xfrm>
          <a:prstGeom prst="parallelogram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osoúhelník 9"/>
          <p:cNvSpPr/>
          <p:nvPr/>
        </p:nvSpPr>
        <p:spPr>
          <a:xfrm>
            <a:off x="2717472" y="5301208"/>
            <a:ext cx="1206455" cy="504056"/>
          </a:xfrm>
          <a:prstGeom prst="parallelogram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9708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4">
              <a:lumMod val="50000"/>
            </a:schemeClr>
          </a:solidFill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Vyhledej správné tvrzení: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accent4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1. Které rovnoběžníky mají úhlopříčky navzájem kolmé?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2348880"/>
            <a:ext cx="4040188" cy="3951288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pPr marL="457200" indent="-457200">
              <a:buAutoNum type="alphaLcParenR"/>
            </a:pPr>
            <a:endParaRPr lang="cs-CZ" dirty="0" smtClean="0"/>
          </a:p>
          <a:p>
            <a:pPr marL="457200" indent="-457200">
              <a:buAutoNum type="alphaLcParenR"/>
            </a:pPr>
            <a:r>
              <a:rPr lang="cs-CZ" dirty="0" smtClean="0"/>
              <a:t>Čtverec a obdélník</a:t>
            </a:r>
          </a:p>
          <a:p>
            <a:pPr marL="457200" indent="-457200">
              <a:buAutoNum type="alphaLcParenR"/>
            </a:pPr>
            <a:r>
              <a:rPr lang="cs-CZ" dirty="0" smtClean="0"/>
              <a:t>Všechny</a:t>
            </a:r>
          </a:p>
          <a:p>
            <a:pPr marL="457200" indent="-457200">
              <a:buAutoNum type="alphaLcParenR"/>
            </a:pPr>
            <a:r>
              <a:rPr lang="cs-CZ" dirty="0" smtClean="0"/>
              <a:t>Kosočtverec a čtverec</a:t>
            </a:r>
          </a:p>
          <a:p>
            <a:pPr marL="457200" indent="-457200">
              <a:buAutoNum type="alphaLcParenR"/>
            </a:pPr>
            <a:r>
              <a:rPr lang="cs-CZ" dirty="0" smtClean="0"/>
              <a:t>Kosodélník a kosočtverec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accent4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2. Které rovnoběžníky mají součet vnitřních úhlů 360</a:t>
            </a:r>
            <a:r>
              <a:rPr lang="cs-CZ" baseline="30000" dirty="0" smtClean="0"/>
              <a:t>o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348880"/>
            <a:ext cx="4041775" cy="3951288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endParaRPr lang="cs-CZ" dirty="0" smtClean="0"/>
          </a:p>
          <a:p>
            <a:pPr marL="457200" indent="-457200">
              <a:buAutoNum type="alphaLcParenR"/>
            </a:pPr>
            <a:r>
              <a:rPr lang="cs-CZ" dirty="0" smtClean="0"/>
              <a:t>Pouze čtverec a obdélník</a:t>
            </a:r>
          </a:p>
          <a:p>
            <a:pPr marL="457200" indent="-457200">
              <a:buAutoNum type="alphaLcParenR"/>
            </a:pPr>
            <a:r>
              <a:rPr lang="cs-CZ" dirty="0" smtClean="0"/>
              <a:t>Čtverec a kosočtverec</a:t>
            </a:r>
          </a:p>
          <a:p>
            <a:pPr marL="457200" indent="-457200">
              <a:buAutoNum type="alphaLcParenR"/>
            </a:pPr>
            <a:r>
              <a:rPr lang="cs-CZ" dirty="0" smtClean="0"/>
              <a:t>Všechny</a:t>
            </a:r>
          </a:p>
          <a:p>
            <a:pPr marL="457200" indent="-457200">
              <a:buAutoNum type="alphaLcParenR"/>
            </a:pPr>
            <a:r>
              <a:rPr lang="cs-CZ" dirty="0" smtClean="0"/>
              <a:t>Žádný</a:t>
            </a:r>
          </a:p>
          <a:p>
            <a:pPr marL="457200" indent="-457200"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3275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accent4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3. Věta „Úhlopříčky jsou shodné“ platí pro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endParaRPr lang="cs-CZ" sz="4400" dirty="0" smtClean="0">
              <a:latin typeface="+mj-lt"/>
              <a:ea typeface="+mj-ea"/>
              <a:cs typeface="+mj-cs"/>
            </a:endParaRPr>
          </a:p>
          <a:p>
            <a:pPr marL="457200" indent="-457200">
              <a:buAutoNum type="alphaLcParenR"/>
            </a:pPr>
            <a:r>
              <a:rPr lang="cs-CZ" dirty="0" smtClean="0">
                <a:latin typeface="+mj-lt"/>
                <a:ea typeface="+mj-ea"/>
                <a:cs typeface="+mj-cs"/>
              </a:rPr>
              <a:t>Všechny rovnoběžníky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+mj-lt"/>
                <a:ea typeface="+mj-ea"/>
                <a:cs typeface="+mj-cs"/>
              </a:rPr>
              <a:t>Čtverec a kosočtverec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+mj-lt"/>
                <a:ea typeface="+mj-ea"/>
                <a:cs typeface="+mj-cs"/>
              </a:rPr>
              <a:t>Obdélník a čtverec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+mj-lt"/>
                <a:ea typeface="+mj-ea"/>
                <a:cs typeface="+mj-cs"/>
              </a:rPr>
              <a:t>Pouze čtverec</a:t>
            </a:r>
            <a:endParaRPr lang="cs-CZ" dirty="0">
              <a:latin typeface="+mj-lt"/>
              <a:ea typeface="+mj-ea"/>
              <a:cs typeface="+mj-cs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accent4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4. Je správné tvrzení, že každé dva protější úhly jsou shodné?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457200" indent="-457200">
              <a:buAutoNum type="alphaLcParenR"/>
            </a:pPr>
            <a:r>
              <a:rPr lang="cs-CZ" dirty="0" smtClean="0"/>
              <a:t>Je správné, ale neplatí pro kosodélník</a:t>
            </a:r>
          </a:p>
          <a:p>
            <a:pPr marL="457200" indent="-457200">
              <a:buAutoNum type="alphaLcParenR"/>
            </a:pPr>
            <a:r>
              <a:rPr lang="cs-CZ" dirty="0" smtClean="0"/>
              <a:t>Je správné</a:t>
            </a:r>
          </a:p>
          <a:p>
            <a:pPr marL="457200" indent="-457200">
              <a:buAutoNum type="alphaLcParenR"/>
            </a:pPr>
            <a:r>
              <a:rPr lang="cs-CZ" dirty="0" smtClean="0"/>
              <a:t>Není správné</a:t>
            </a:r>
            <a:endParaRPr lang="cs-CZ" dirty="0"/>
          </a:p>
          <a:p>
            <a:pPr marL="457200" indent="-457200">
              <a:buAutoNum type="alphaLcParenR"/>
            </a:pPr>
            <a:r>
              <a:rPr lang="cs-CZ" dirty="0" smtClean="0"/>
              <a:t>Je správné, ale neplatí pro kosočtverec</a:t>
            </a:r>
            <a:endParaRPr lang="cs-CZ" dirty="0"/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50000"/>
            </a:schemeClr>
          </a:solidFill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Vyhledej správné tvrzení: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2460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accent4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5. Podle vzorce o = 2 . (a + b) se vypočítá: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endParaRPr lang="cs-CZ" dirty="0" smtClean="0"/>
          </a:p>
          <a:p>
            <a:pPr marL="457200" indent="-457200">
              <a:buAutoNum type="alphaLcParenR"/>
            </a:pPr>
            <a:r>
              <a:rPr lang="cs-CZ" dirty="0" smtClean="0"/>
              <a:t>Obsah obdélníku a kosodélníku </a:t>
            </a:r>
          </a:p>
          <a:p>
            <a:pPr marL="457200" indent="-457200">
              <a:buAutoNum type="alphaLcParenR"/>
            </a:pPr>
            <a:r>
              <a:rPr lang="cs-CZ" dirty="0" smtClean="0"/>
              <a:t>Obvod čtverce a obdélníku</a:t>
            </a:r>
          </a:p>
          <a:p>
            <a:pPr marL="457200" indent="-457200">
              <a:buAutoNum type="alphaLcParenR"/>
            </a:pPr>
            <a:r>
              <a:rPr lang="cs-CZ" dirty="0" smtClean="0"/>
              <a:t>Neplatí pro žádný rovnoběžník</a:t>
            </a:r>
          </a:p>
          <a:p>
            <a:pPr marL="457200" indent="-457200">
              <a:buAutoNum type="alphaLcParenR"/>
            </a:pPr>
            <a:r>
              <a:rPr lang="cs-CZ" dirty="0" smtClean="0"/>
              <a:t>Obvod kosodélníku a obdélníku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accent4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6. Podle vzorce S = a .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r>
              <a:rPr lang="cs-CZ" dirty="0" smtClean="0"/>
              <a:t> se vypočítá: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endParaRPr lang="cs-CZ" dirty="0" smtClean="0"/>
          </a:p>
          <a:p>
            <a:pPr marL="457200" indent="-457200">
              <a:buAutoNum type="alphaLcParenR"/>
            </a:pPr>
            <a:r>
              <a:rPr lang="cs-CZ" dirty="0" smtClean="0"/>
              <a:t>Pouze obsah čtverce a obdélníku</a:t>
            </a:r>
          </a:p>
          <a:p>
            <a:pPr marL="457200" indent="-457200">
              <a:buAutoNum type="alphaLcParenR"/>
            </a:pPr>
            <a:r>
              <a:rPr lang="cs-CZ" dirty="0" smtClean="0"/>
              <a:t>Obsah všech rovnoběžníků</a:t>
            </a:r>
          </a:p>
          <a:p>
            <a:pPr marL="457200" indent="-457200">
              <a:buAutoNum type="alphaLcParenR"/>
            </a:pPr>
            <a:r>
              <a:rPr lang="cs-CZ" dirty="0" smtClean="0"/>
              <a:t>Obvod kosočtverce a kosodélníku</a:t>
            </a:r>
          </a:p>
          <a:p>
            <a:pPr marL="457200" indent="-457200">
              <a:buAutoNum type="alphaLcParenR"/>
            </a:pPr>
            <a:r>
              <a:rPr lang="cs-CZ" dirty="0" smtClean="0"/>
              <a:t>Neplatí pro žádný rovnoběžník</a:t>
            </a:r>
          </a:p>
          <a:p>
            <a:pPr marL="457200" indent="-457200">
              <a:buAutoNum type="alphaLcParenR"/>
            </a:pPr>
            <a:endParaRPr lang="cs-CZ" dirty="0"/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50000"/>
            </a:schemeClr>
          </a:solidFill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Vyhledej správné tvrzení: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7380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accent4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7. Rovnoběžník je čtyřúhelník, jehož …..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bg1">
              <a:lumMod val="95000"/>
            </a:schemeClr>
          </a:solidFill>
        </p:spPr>
        <p:txBody>
          <a:bodyPr/>
          <a:lstStyle/>
          <a:p>
            <a:endParaRPr lang="cs-CZ" dirty="0" smtClean="0"/>
          </a:p>
          <a:p>
            <a:pPr marL="457200" indent="-457200">
              <a:buAutoNum type="alphaLcParenR"/>
            </a:pPr>
            <a:r>
              <a:rPr lang="cs-CZ" dirty="0" smtClean="0"/>
              <a:t>Dvě protější strany jsou na sebe kolmé</a:t>
            </a:r>
          </a:p>
          <a:p>
            <a:pPr marL="457200" indent="-457200">
              <a:buAutoNum type="alphaLcParenR"/>
            </a:pPr>
            <a:r>
              <a:rPr lang="cs-CZ" dirty="0" smtClean="0"/>
              <a:t>Všechny strany dávají dohromady 360</a:t>
            </a:r>
            <a:r>
              <a:rPr lang="cs-CZ" baseline="30000" dirty="0" smtClean="0"/>
              <a:t>0</a:t>
            </a:r>
            <a:endParaRPr lang="cs-CZ" dirty="0" smtClean="0"/>
          </a:p>
          <a:p>
            <a:pPr marL="457200" indent="-457200">
              <a:buAutoNum type="alphaLcParenR"/>
            </a:pPr>
            <a:r>
              <a:rPr lang="cs-CZ" dirty="0" smtClean="0"/>
              <a:t>Každé dvě protější strany jsou rovnoběžné a shodné</a:t>
            </a:r>
          </a:p>
          <a:p>
            <a:pPr marL="457200" indent="-457200">
              <a:buAutoNum type="alphaLcParenR"/>
            </a:pPr>
            <a:r>
              <a:rPr lang="cs-CZ" dirty="0" smtClean="0"/>
              <a:t>Všechny strany jsou rovnoběžné a shodné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accent4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8. Věta úhlopříčky se navzájem půlí platí pro: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solidFill>
            <a:schemeClr val="bg1">
              <a:lumMod val="95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457200" indent="-457200">
              <a:buAutoNum type="alphaLcParenR"/>
            </a:pPr>
            <a:r>
              <a:rPr lang="cs-CZ" dirty="0" smtClean="0"/>
              <a:t>Pouze čtverec a kosočtverec</a:t>
            </a:r>
          </a:p>
          <a:p>
            <a:pPr marL="457200" indent="-457200">
              <a:buAutoNum type="alphaLcParenR"/>
            </a:pPr>
            <a:r>
              <a:rPr lang="cs-CZ" dirty="0" smtClean="0"/>
              <a:t>Pouze čtverec a obdélník</a:t>
            </a:r>
          </a:p>
          <a:p>
            <a:pPr marL="457200" indent="-457200">
              <a:buAutoNum type="alphaLcParenR"/>
            </a:pPr>
            <a:r>
              <a:rPr lang="cs-CZ" dirty="0" smtClean="0"/>
              <a:t>Pro žádný rovnoběžník</a:t>
            </a:r>
          </a:p>
          <a:p>
            <a:pPr marL="457200" indent="-457200">
              <a:buAutoNum type="alphaLcParenR"/>
            </a:pPr>
            <a:r>
              <a:rPr lang="cs-CZ" dirty="0" smtClean="0"/>
              <a:t>Pro všechny rovnoběžníky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50000"/>
            </a:schemeClr>
          </a:solidFill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Vyhledej správné tvrzení: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7103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535113"/>
            <a:ext cx="3957836" cy="639762"/>
          </a:xfrm>
          <a:solidFill>
            <a:schemeClr val="accent4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9. Součet dvou sousedních vnitřních úhlů rovnoběžníku 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457200" indent="-457200">
              <a:buAutoNum type="alphaLcParenR"/>
            </a:pPr>
            <a:r>
              <a:rPr lang="cs-CZ" dirty="0" smtClean="0"/>
              <a:t>Nedá se určit</a:t>
            </a:r>
          </a:p>
          <a:p>
            <a:pPr marL="457200" indent="-457200">
              <a:buAutoNum type="alphaLcParenR"/>
            </a:pPr>
            <a:r>
              <a:rPr lang="cs-CZ" dirty="0" smtClean="0"/>
              <a:t>90</a:t>
            </a:r>
            <a:r>
              <a:rPr lang="cs-CZ" baseline="30000" dirty="0" smtClean="0"/>
              <a:t>o</a:t>
            </a:r>
            <a:endParaRPr lang="cs-CZ" dirty="0" smtClean="0"/>
          </a:p>
          <a:p>
            <a:pPr marL="457200" indent="-457200">
              <a:buAutoNum type="alphaLcParenR"/>
            </a:pPr>
            <a:r>
              <a:rPr lang="cs-CZ" dirty="0" smtClean="0"/>
              <a:t>180</a:t>
            </a:r>
            <a:r>
              <a:rPr lang="cs-CZ" baseline="30000" dirty="0" smtClean="0"/>
              <a:t>o</a:t>
            </a:r>
            <a:endParaRPr lang="cs-CZ" dirty="0" smtClean="0"/>
          </a:p>
          <a:p>
            <a:pPr marL="457200" indent="-457200">
              <a:buAutoNum type="alphaLcParenR"/>
            </a:pPr>
            <a:r>
              <a:rPr lang="cs-CZ" dirty="0" smtClean="0"/>
              <a:t>360</a:t>
            </a:r>
            <a:r>
              <a:rPr lang="cs-CZ" baseline="30000" dirty="0" smtClean="0"/>
              <a:t>o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accent4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10. Podle vzorce o = a + b + c + d vypočítáme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457200" indent="-457200">
              <a:buAutoNum type="alphaLcParenR"/>
            </a:pPr>
            <a:r>
              <a:rPr lang="cs-CZ" dirty="0" smtClean="0"/>
              <a:t>Obvod všech rovnoběžníků</a:t>
            </a:r>
          </a:p>
          <a:p>
            <a:pPr marL="457200" indent="-457200">
              <a:buAutoNum type="alphaLcParenR"/>
            </a:pPr>
            <a:r>
              <a:rPr lang="cs-CZ" dirty="0" smtClean="0"/>
              <a:t>Obsah všech čtyřúhelníků</a:t>
            </a:r>
          </a:p>
          <a:p>
            <a:pPr marL="457200" indent="-457200">
              <a:buAutoNum type="alphaLcParenR"/>
            </a:pPr>
            <a:r>
              <a:rPr lang="cs-CZ" dirty="0" smtClean="0"/>
              <a:t>Pouze obvod obdélníku</a:t>
            </a:r>
          </a:p>
          <a:p>
            <a:pPr marL="457200" indent="-457200">
              <a:buAutoNum type="alphaLcParenR"/>
            </a:pPr>
            <a:r>
              <a:rPr lang="cs-CZ" dirty="0" smtClean="0"/>
              <a:t>Pouze obvod lichoběžníku</a:t>
            </a:r>
            <a:endParaRPr lang="cs-CZ" dirty="0"/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50000"/>
            </a:schemeClr>
          </a:solidFill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Vyhledej správné tvrzení: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1453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Správné 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5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4800" dirty="0" smtClean="0">
                <a:solidFill>
                  <a:schemeClr val="bg1"/>
                </a:solidFill>
              </a:rPr>
              <a:t>1. c,    2. c,    3. c,    4. b,    5. d,</a:t>
            </a:r>
          </a:p>
          <a:p>
            <a:pPr marL="0" indent="0">
              <a:buNone/>
            </a:pPr>
            <a:r>
              <a:rPr lang="cs-CZ" sz="4800" dirty="0" smtClean="0">
                <a:solidFill>
                  <a:schemeClr val="bg1"/>
                </a:solidFill>
              </a:rPr>
              <a:t>6. b,    7. c,    8. d,    9. c,    10. a.</a:t>
            </a:r>
          </a:p>
          <a:p>
            <a:pPr marL="0" indent="0">
              <a:buNone/>
            </a:pPr>
            <a:endParaRPr lang="cs-CZ" sz="4800" u="sng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800" b="1" i="1" dirty="0" smtClean="0">
                <a:solidFill>
                  <a:schemeClr val="bg1"/>
                </a:solidFill>
              </a:rPr>
              <a:t>Jsi spokojený se svým výsledkem? </a:t>
            </a:r>
          </a:p>
          <a:p>
            <a:pPr marL="0" indent="0">
              <a:buNone/>
            </a:pPr>
            <a:r>
              <a:rPr lang="cs-CZ" sz="2800" b="1" i="1" dirty="0" smtClean="0">
                <a:solidFill>
                  <a:schemeClr val="bg1"/>
                </a:solidFill>
              </a:rPr>
              <a:t>Ne? Tak si ještě projdi všechny vlastnosti rovnoběžníků. Nezpůsobilo tvé chyby nepozorné čtení?</a:t>
            </a:r>
          </a:p>
        </p:txBody>
      </p:sp>
    </p:spTree>
    <p:extLst>
      <p:ext uri="{BB962C8B-B14F-4D97-AF65-F5344CB8AC3E}">
        <p14:creationId xmlns:p14="http://schemas.microsoft.com/office/powerpoint/2010/main" val="2104342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142</TotalTime>
  <Words>364</Words>
  <Application>Microsoft Office PowerPoint</Application>
  <PresentationFormat>Předvádění na obrazovce (4:3)</PresentationFormat>
  <Paragraphs>93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Prezentace aplikace Microsoft PowerPoint</vt:lpstr>
      <vt:lpstr>Prezentace aplikace PowerPoint</vt:lpstr>
      <vt:lpstr>VLASTNOSTI ROVNOBĚŽNÍKŮ</vt:lpstr>
      <vt:lpstr>Vyhledej správné tvrzení:</vt:lpstr>
      <vt:lpstr>Vyhledej správné tvrzení:</vt:lpstr>
      <vt:lpstr>Vyhledej správné tvrzení:</vt:lpstr>
      <vt:lpstr>Vyhledej správné tvrzení:</vt:lpstr>
      <vt:lpstr>Vyhledej správné tvrzení:</vt:lpstr>
      <vt:lpstr>Správné odpovědi: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VLASTNOSTI ROVNOBĚŽNÍKŮ</dc:title>
  <dc:creator>OEM</dc:creator>
  <cp:lastModifiedBy>OEM</cp:lastModifiedBy>
  <cp:revision>21</cp:revision>
  <dcterms:created xsi:type="dcterms:W3CDTF">2011-04-24T06:48:47Z</dcterms:created>
  <dcterms:modified xsi:type="dcterms:W3CDTF">2011-08-20T13:22:15Z</dcterms:modified>
</cp:coreProperties>
</file>